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6" r:id="rId4"/>
    <p:sldId id="260" r:id="rId5"/>
    <p:sldId id="272" r:id="rId6"/>
    <p:sldId id="263" r:id="rId7"/>
    <p:sldId id="266" r:id="rId8"/>
    <p:sldId id="264" r:id="rId9"/>
    <p:sldId id="267" r:id="rId10"/>
    <p:sldId id="261" r:id="rId11"/>
    <p:sldId id="262" r:id="rId12"/>
    <p:sldId id="275" r:id="rId13"/>
    <p:sldId id="269" r:id="rId14"/>
    <p:sldId id="268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C0B"/>
    <a:srgbClr val="C2DEB2"/>
    <a:srgbClr val="1212FF"/>
    <a:srgbClr val="FF0000"/>
    <a:srgbClr val="509ED1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1494" autoAdjust="0"/>
  </p:normalViewPr>
  <p:slideViewPr>
    <p:cSldViewPr snapToGrid="0" snapToObjects="1">
      <p:cViewPr varScale="1">
        <p:scale>
          <a:sx n="106" d="100"/>
          <a:sy n="106" d="100"/>
        </p:scale>
        <p:origin x="10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C144-DDE7-41BC-8467-0D633AFA8D1F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655E-FB61-4040-A614-21BFC7DF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wanting to study spatial components of</a:t>
            </a:r>
            <a:r>
              <a:rPr lang="en-US" baseline="0" dirty="0"/>
              <a:t> global-scale atmospheric waves spatial-temporal aliasing is a problem.</a:t>
            </a:r>
            <a:endParaRPr lang="en-US" dirty="0"/>
          </a:p>
          <a:p>
            <a:r>
              <a:rPr lang="en-US" dirty="0"/>
              <a:t>Single station measurement yields temporal wind data.</a:t>
            </a:r>
          </a:p>
          <a:p>
            <a:r>
              <a:rPr lang="en-US" dirty="0"/>
              <a:t>Satellite measurements (TIMED) 60 days to be over same place at same local time.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Shifting</a:t>
            </a:r>
            <a:r>
              <a:rPr lang="en-US" baseline="0" dirty="0"/>
              <a:t> the 4-day segment one day at a time resulting in the 12h daily amplitude at that station.</a:t>
            </a:r>
            <a:endParaRPr lang="en-US" dirty="0"/>
          </a:p>
          <a:p>
            <a:r>
              <a:rPr lang="en-US" dirty="0"/>
              <a:t>Get the amplitudes</a:t>
            </a:r>
            <a:r>
              <a:rPr lang="en-US" baseline="0" dirty="0"/>
              <a:t> of the semidiurnal tide at each location.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 to smooth</a:t>
            </a:r>
            <a:r>
              <a:rPr lang="en-US" baseline="0" dirty="0"/>
              <a:t> out climatology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Asymmetric heating</a:t>
            </a:r>
            <a:r>
              <a:rPr lang="en-US" baseline="0" dirty="0"/>
              <a:t> by the </a:t>
            </a:r>
            <a:r>
              <a:rPr lang="en-US" baseline="0" dirty="0" err="1"/>
              <a:t>auroral</a:t>
            </a:r>
            <a:r>
              <a:rPr lang="en-US" baseline="0" dirty="0"/>
              <a:t> oval creating a S1 structure which coupling with the S2 (proposed by Baum) can generate a S1 tidal wave.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Subtract of the climatology amplitudes to get anomaly amplitudes (de-</a:t>
            </a:r>
            <a:r>
              <a:rPr lang="en-US" sz="1200" dirty="0" err="1"/>
              <a:t>seasonalized</a:t>
            </a:r>
            <a:r>
              <a:rPr lang="en-US" sz="1200" dirty="0"/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Persisting</a:t>
            </a:r>
            <a:r>
              <a:rPr lang="en-US" sz="1200" baseline="0" dirty="0"/>
              <a:t> coronal holes could make </a:t>
            </a:r>
            <a:endParaRPr lang="en-US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Subtract of the climatology amplitudes to get anomaly amplitudes (de-</a:t>
            </a:r>
            <a:r>
              <a:rPr lang="en-US" sz="1200" dirty="0" err="1"/>
              <a:t>seasonalized</a:t>
            </a:r>
            <a:r>
              <a:rPr lang="en-US" sz="1200" dirty="0"/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Persisting</a:t>
            </a:r>
            <a:r>
              <a:rPr lang="en-US" sz="1200" baseline="0" dirty="0"/>
              <a:t> coronal holes could make this 27 day cycle (Carrington Rotation).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Results does not say that S1 only generated during solar minimum, but that the conditions during solar minimum is so that it can be seen in </a:t>
            </a:r>
            <a:r>
              <a:rPr lang="en-US" sz="1200" baseline="0"/>
              <a:t>the correlation.</a:t>
            </a:r>
            <a:endParaRPr lang="en-US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655E-FB61-4040-A614-21BFC7DF2E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gif"/><Relationship Id="rId7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5165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Behaviour</a:t>
            </a:r>
            <a:r>
              <a:rPr lang="en-US" sz="3100" dirty="0"/>
              <a:t> of the S1 and S2 Components</a:t>
            </a:r>
            <a:br>
              <a:rPr lang="en-US" sz="3100" dirty="0"/>
            </a:br>
            <a:r>
              <a:rPr lang="en-US" sz="3100" dirty="0"/>
              <a:t>of the Semidiurnal Tide in the MLT</a:t>
            </a:r>
            <a:br>
              <a:rPr lang="en-US" dirty="0"/>
            </a:b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485555"/>
            <a:ext cx="7772400" cy="1752600"/>
          </a:xfrm>
        </p:spPr>
        <p:txBody>
          <a:bodyPr>
            <a:normAutofit/>
          </a:bodyPr>
          <a:lstStyle/>
          <a:p>
            <a:r>
              <a:rPr lang="nb-NO" sz="2000" dirty="0"/>
              <a:t>Kåre Backer-Owe</a:t>
            </a:r>
          </a:p>
          <a:p>
            <a:r>
              <a:rPr lang="nb-NO" sz="2000" dirty="0"/>
              <a:t>Department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Physics</a:t>
            </a:r>
            <a:endParaRPr lang="nb-NO" sz="2000" dirty="0"/>
          </a:p>
          <a:p>
            <a:r>
              <a:rPr lang="nb-NO" sz="2000" dirty="0"/>
              <a:t>August 10, 2016</a:t>
            </a:r>
          </a:p>
        </p:txBody>
      </p:sp>
      <p:pic>
        <p:nvPicPr>
          <p:cNvPr id="5" name="Bilde 4" descr="tekst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12" y="315635"/>
            <a:ext cx="283464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6" y="1634915"/>
            <a:ext cx="3775165" cy="1226118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8" y="1634915"/>
            <a:ext cx="3775166" cy="122611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7" y="3038407"/>
            <a:ext cx="3775165" cy="122611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8" y="3038407"/>
            <a:ext cx="3775166" cy="1226118"/>
          </a:xfrm>
          <a:prstGeom prst="rect">
            <a:avLst/>
          </a:prstGeom>
        </p:spPr>
      </p:pic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Results – S1 &amp; S2 amplitude data</a:t>
            </a: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457200" y="4441899"/>
            <a:ext cx="8229600" cy="19015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Vary from year to year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1212FF"/>
                </a:solidFill>
              </a:rPr>
              <a:t>S2</a:t>
            </a:r>
            <a:r>
              <a:rPr lang="en-US" dirty="0"/>
              <a:t> shows the largest amplitudes.</a:t>
            </a:r>
          </a:p>
          <a:p>
            <a:r>
              <a:rPr lang="en-US" dirty="0"/>
              <a:t>At times </a:t>
            </a:r>
            <a:r>
              <a:rPr lang="en-US" dirty="0">
                <a:solidFill>
                  <a:srgbClr val="FF0000"/>
                </a:solidFill>
              </a:rPr>
              <a:t>S1</a:t>
            </a:r>
            <a:r>
              <a:rPr lang="en-US" dirty="0"/>
              <a:t> amplitude similar to the </a:t>
            </a:r>
            <a:r>
              <a:rPr lang="en-US" dirty="0">
                <a:solidFill>
                  <a:srgbClr val="1212FF"/>
                </a:solidFill>
              </a:rPr>
              <a:t>S2</a:t>
            </a:r>
            <a:r>
              <a:rPr lang="en-US" dirty="0"/>
              <a:t>, hence making up half the 12h amplitude.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576834" y="1186805"/>
            <a:ext cx="48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450841" y="1186804"/>
            <a:ext cx="49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12FF"/>
                </a:solidFill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2718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Climatology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198" y="2090317"/>
            <a:ext cx="6263603" cy="216414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98" y="4255764"/>
            <a:ext cx="6263603" cy="2164139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457200" y="1417638"/>
            <a:ext cx="842425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31 day boxcar (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) and triangular (black) smoothing of average raw data (</a:t>
            </a:r>
            <a:r>
              <a:rPr lang="en-US" sz="1800" dirty="0">
                <a:solidFill>
                  <a:srgbClr val="509ED1"/>
                </a:solidFill>
              </a:rPr>
              <a:t>blue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00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Climatology </a:t>
            </a: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457200" y="1417638"/>
            <a:ext cx="3078178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Maximums around fall equinox for both </a:t>
            </a:r>
            <a:r>
              <a:rPr lang="en-US" sz="1800" dirty="0">
                <a:solidFill>
                  <a:srgbClr val="FF0000"/>
                </a:solidFill>
              </a:rPr>
              <a:t>S1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1212FF"/>
                </a:solidFill>
              </a:rPr>
              <a:t>S2</a:t>
            </a:r>
            <a:r>
              <a:rPr lang="en-US" sz="1800" dirty="0"/>
              <a:t>.</a:t>
            </a:r>
          </a:p>
          <a:p>
            <a:r>
              <a:rPr lang="en-US" sz="1800" dirty="0"/>
              <a:t>Maximum in winter for the </a:t>
            </a:r>
            <a:r>
              <a:rPr lang="en-US" sz="1800" dirty="0">
                <a:solidFill>
                  <a:srgbClr val="1212FF"/>
                </a:solidFill>
              </a:rPr>
              <a:t>S2</a:t>
            </a:r>
            <a:r>
              <a:rPr lang="en-US" sz="1800" dirty="0"/>
              <a:t>. </a:t>
            </a:r>
          </a:p>
          <a:p>
            <a:r>
              <a:rPr lang="en-US" sz="1800" dirty="0"/>
              <a:t>Equal in spring, early summer, and late fall.</a:t>
            </a:r>
          </a:p>
          <a:p>
            <a:r>
              <a:rPr lang="en-US" sz="1800" dirty="0"/>
              <a:t>Used to calculate anomaly data.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78" y="1417638"/>
            <a:ext cx="5151422" cy="43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00" y="3362179"/>
            <a:ext cx="4322000" cy="28638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SSW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536" y="1417638"/>
            <a:ext cx="3465094" cy="4525963"/>
          </a:xfrm>
        </p:spPr>
        <p:txBody>
          <a:bodyPr>
            <a:normAutofit/>
          </a:bodyPr>
          <a:lstStyle/>
          <a:p>
            <a:r>
              <a:rPr lang="en-US" sz="1800" dirty="0"/>
              <a:t>7 SSW-ES events.</a:t>
            </a:r>
          </a:p>
          <a:p>
            <a:r>
              <a:rPr lang="en-US" sz="1800" dirty="0"/>
              <a:t>Super-posed epoch.</a:t>
            </a:r>
          </a:p>
          <a:p>
            <a:endParaRPr lang="en-US" sz="1800" dirty="0"/>
          </a:p>
          <a:p>
            <a:r>
              <a:rPr lang="en-US" sz="1800" dirty="0"/>
              <a:t>SSWs mainly S2 driven.</a:t>
            </a:r>
          </a:p>
          <a:p>
            <a:endParaRPr lang="en-US" sz="1800" dirty="0"/>
          </a:p>
          <a:p>
            <a:r>
              <a:rPr lang="en-US" sz="1800" dirty="0"/>
              <a:t>Could explain how SSW signal propagates southward through the ionosphere. 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68" t="6153" r="8081"/>
          <a:stretch/>
        </p:blipFill>
        <p:spPr>
          <a:xfrm>
            <a:off x="4486755" y="3408942"/>
            <a:ext cx="4200045" cy="291914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07" b="82930" l="9198" r="998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9211" y="3489143"/>
            <a:ext cx="4290756" cy="2843150"/>
          </a:xfrm>
          <a:prstGeom prst="rect">
            <a:avLst/>
          </a:prstGeom>
        </p:spPr>
      </p:pic>
      <p:grpSp>
        <p:nvGrpSpPr>
          <p:cNvPr id="9" name="Group 10"/>
          <p:cNvGrpSpPr/>
          <p:nvPr/>
        </p:nvGrpSpPr>
        <p:grpSpPr>
          <a:xfrm>
            <a:off x="3941630" y="1218460"/>
            <a:ext cx="5290292" cy="2182123"/>
            <a:chOff x="6084168" y="1318885"/>
            <a:chExt cx="2952328" cy="1750075"/>
          </a:xfrm>
        </p:grpSpPr>
        <p:grpSp>
          <p:nvGrpSpPr>
            <p:cNvPr id="10" name="Group 7"/>
            <p:cNvGrpSpPr/>
            <p:nvPr/>
          </p:nvGrpSpPr>
          <p:grpSpPr>
            <a:xfrm>
              <a:off x="6084168" y="1484784"/>
              <a:ext cx="2952328" cy="1584176"/>
              <a:chOff x="3275855" y="2132856"/>
              <a:chExt cx="4824537" cy="1756804"/>
            </a:xfrm>
          </p:grpSpPr>
          <p:pic>
            <p:nvPicPr>
              <p:cNvPr id="13" name="Picture 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1" r="5220"/>
              <a:stretch/>
            </p:blipFill>
            <p:spPr>
              <a:xfrm>
                <a:off x="3275855" y="2132856"/>
                <a:ext cx="4824537" cy="1756804"/>
              </a:xfrm>
              <a:prstGeom prst="rect">
                <a:avLst/>
              </a:prstGeom>
            </p:spPr>
          </p:pic>
          <p:cxnSp>
            <p:nvCxnSpPr>
              <p:cNvPr id="14" name="Straight Connector 5"/>
              <p:cNvCxnSpPr/>
              <p:nvPr/>
            </p:nvCxnSpPr>
            <p:spPr bwMode="auto">
              <a:xfrm>
                <a:off x="5220072" y="2276872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8"/>
            <p:cNvSpPr txBox="1"/>
            <p:nvPr/>
          </p:nvSpPr>
          <p:spPr>
            <a:xfrm>
              <a:off x="6969866" y="1318885"/>
              <a:ext cx="1080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latin typeface="+mn-lt"/>
                </a:rPr>
                <a:t>Trondheim 63</a:t>
              </a:r>
              <a:r>
                <a:rPr lang="en-CA" sz="900" b="1" dirty="0">
                  <a:latin typeface="+mn-lt"/>
                  <a:sym typeface="Symbol" panose="05050102010706020507" pitchFamily="18" charset="2"/>
                </a:rPr>
                <a:t>N</a:t>
              </a:r>
              <a:endParaRPr lang="en-CA" sz="900" b="1" dirty="0">
                <a:latin typeface="+mn-lt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7248578" y="2721795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solidFill>
                    <a:srgbClr val="FF66CC"/>
                  </a:solidFill>
                  <a:latin typeface="+mn-lt"/>
                </a:rPr>
                <a:t>SSW</a:t>
              </a:r>
            </a:p>
          </p:txBody>
        </p:sp>
      </p:grpSp>
      <p:sp>
        <p:nvSpPr>
          <p:cNvPr id="7" name="TekstSylinder 6"/>
          <p:cNvSpPr txBox="1"/>
          <p:nvPr/>
        </p:nvSpPr>
        <p:spPr>
          <a:xfrm>
            <a:off x="5110273" y="6212608"/>
            <a:ext cx="320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(</a:t>
            </a:r>
            <a:r>
              <a:rPr lang="nb-NO" i="1" dirty="0" err="1"/>
              <a:t>Hibbins</a:t>
            </a:r>
            <a:r>
              <a:rPr lang="nb-NO" i="1" dirty="0"/>
              <a:t>, personal </a:t>
            </a:r>
            <a:r>
              <a:rPr lang="nb-NO" i="1" dirty="0" err="1"/>
              <a:t>contact</a:t>
            </a:r>
            <a:r>
              <a:rPr lang="nb-NO" i="1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31260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9022" cy="1143000"/>
          </a:xfrm>
        </p:spPr>
        <p:txBody>
          <a:bodyPr>
            <a:normAutofit/>
          </a:bodyPr>
          <a:lstStyle/>
          <a:p>
            <a:r>
              <a:rPr lang="en-US" dirty="0" err="1"/>
              <a:t>Auroral</a:t>
            </a:r>
            <a:r>
              <a:rPr lang="en-US" dirty="0"/>
              <a:t> heating creating S1 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57200" y="1479014"/>
            <a:ext cx="3777097" cy="432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Asymmetric heating around 60</a:t>
            </a:r>
            <a:r>
              <a:rPr lang="en-US" sz="1800" dirty="0">
                <a:sym typeface="Symbol" panose="05050102010706020507" pitchFamily="18" charset="2"/>
              </a:rPr>
              <a:t>N coupling with tides?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Proposed by Baumgartner (2006).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Correlating S1 amplitude and AE index.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68" y="1248393"/>
            <a:ext cx="4648671" cy="46547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398733" y="1991757"/>
            <a:ext cx="2403984" cy="2403984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802717" y="2824417"/>
            <a:ext cx="75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60°N</a:t>
            </a:r>
          </a:p>
        </p:txBody>
      </p:sp>
    </p:spTree>
    <p:extLst>
      <p:ext uri="{BB962C8B-B14F-4D97-AF65-F5344CB8AC3E}">
        <p14:creationId xmlns:p14="http://schemas.microsoft.com/office/powerpoint/2010/main" val="1655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AE and S1 correlation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92" y="1178487"/>
            <a:ext cx="3246732" cy="5080883"/>
          </a:xfrm>
        </p:spPr>
      </p:pic>
      <p:sp>
        <p:nvSpPr>
          <p:cNvPr id="14" name="Plassholder for innhold 2"/>
          <p:cNvSpPr txBox="1">
            <a:spLocks/>
          </p:cNvSpPr>
          <p:nvPr/>
        </p:nvSpPr>
        <p:spPr>
          <a:xfrm>
            <a:off x="476536" y="1417638"/>
            <a:ext cx="3465094" cy="484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Correlation between S1 tidal amplitude and </a:t>
            </a:r>
            <a:r>
              <a:rPr lang="en-US" sz="1800" dirty="0" err="1"/>
              <a:t>auroral</a:t>
            </a:r>
            <a:r>
              <a:rPr lang="en-US" sz="1800" dirty="0"/>
              <a:t> </a:t>
            </a:r>
            <a:r>
              <a:rPr lang="en-US" sz="1800" dirty="0" err="1"/>
              <a:t>electrojet</a:t>
            </a:r>
            <a:r>
              <a:rPr lang="en-US" sz="1800" dirty="0"/>
              <a:t> (AE) index.</a:t>
            </a:r>
          </a:p>
          <a:p>
            <a:endParaRPr lang="en-US" sz="1800" dirty="0"/>
          </a:p>
          <a:p>
            <a:r>
              <a:rPr lang="en-US" sz="1800" dirty="0"/>
              <a:t>Weak but significant correlation, but only during solar minimum.</a:t>
            </a:r>
          </a:p>
          <a:p>
            <a:endParaRPr lang="en-US" sz="1800" dirty="0"/>
          </a:p>
          <a:p>
            <a:r>
              <a:rPr lang="en-US" sz="1800" dirty="0"/>
              <a:t>Clear 27-day cycle.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29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AE and S1 correlation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92" y="1836245"/>
            <a:ext cx="4264701" cy="3674836"/>
          </a:xfrm>
          <a:prstGeom prst="rect">
            <a:avLst/>
          </a:prstGeom>
        </p:spPr>
      </p:pic>
      <p:cxnSp>
        <p:nvCxnSpPr>
          <p:cNvPr id="7" name="Rett pil 6"/>
          <p:cNvCxnSpPr/>
          <p:nvPr/>
        </p:nvCxnSpPr>
        <p:spPr>
          <a:xfrm>
            <a:off x="5368530" y="4500542"/>
            <a:ext cx="12098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6578352" y="4821146"/>
            <a:ext cx="12098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5644393" y="2566880"/>
            <a:ext cx="12098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6854215" y="2562576"/>
            <a:ext cx="12098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5473647" y="4636480"/>
            <a:ext cx="9995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27 </a:t>
            </a:r>
            <a:r>
              <a:rPr lang="nb-NO" b="1" dirty="0" err="1">
                <a:solidFill>
                  <a:srgbClr val="FF0000"/>
                </a:solidFill>
              </a:rPr>
              <a:t>days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14" name="Plassholder for innhold 2"/>
          <p:cNvSpPr txBox="1">
            <a:spLocks/>
          </p:cNvSpPr>
          <p:nvPr/>
        </p:nvSpPr>
        <p:spPr>
          <a:xfrm>
            <a:off x="476536" y="1417638"/>
            <a:ext cx="3465094" cy="484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Correlation between S1 tidal amplitude and </a:t>
            </a:r>
            <a:r>
              <a:rPr lang="en-US" sz="1800" dirty="0" err="1"/>
              <a:t>auroral</a:t>
            </a:r>
            <a:r>
              <a:rPr lang="en-US" sz="1800" dirty="0"/>
              <a:t> </a:t>
            </a:r>
            <a:r>
              <a:rPr lang="en-US" sz="1800" dirty="0" err="1"/>
              <a:t>electrojet</a:t>
            </a:r>
            <a:r>
              <a:rPr lang="en-US" sz="1800" dirty="0"/>
              <a:t> (AE) index.</a:t>
            </a:r>
          </a:p>
          <a:p>
            <a:endParaRPr lang="en-US" sz="1800" dirty="0"/>
          </a:p>
          <a:p>
            <a:r>
              <a:rPr lang="en-US" sz="1800" dirty="0"/>
              <a:t>Weak but significant correlation, but only during solar minimum.</a:t>
            </a:r>
          </a:p>
          <a:p>
            <a:endParaRPr lang="en-US" sz="1800" dirty="0"/>
          </a:p>
          <a:p>
            <a:r>
              <a:rPr lang="en-US" sz="1800" dirty="0"/>
              <a:t>Clear 27-day cycle.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99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Chain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SuperDARN</a:t>
            </a:r>
            <a:r>
              <a:rPr lang="nb-NO" dirty="0"/>
              <a:t> radars </a:t>
            </a:r>
            <a:r>
              <a:rPr lang="nb-NO" dirty="0" err="1"/>
              <a:t>able</a:t>
            </a:r>
            <a:r>
              <a:rPr lang="nb-NO" dirty="0"/>
              <a:t> to separate S1 and S2 </a:t>
            </a:r>
            <a:r>
              <a:rPr lang="nb-NO" dirty="0" err="1"/>
              <a:t>components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semidiurnal</a:t>
            </a:r>
            <a:r>
              <a:rPr lang="nb-NO" dirty="0"/>
              <a:t> tide.</a:t>
            </a:r>
          </a:p>
          <a:p>
            <a:r>
              <a:rPr lang="nb-NO" dirty="0"/>
              <a:t>S2 </a:t>
            </a:r>
            <a:r>
              <a:rPr lang="nb-NO" dirty="0" err="1"/>
              <a:t>maximizes</a:t>
            </a:r>
            <a:r>
              <a:rPr lang="nb-NO" dirty="0"/>
              <a:t> </a:t>
            </a:r>
            <a:r>
              <a:rPr lang="nb-NO" dirty="0" err="1"/>
              <a:t>around</a:t>
            </a:r>
            <a:r>
              <a:rPr lang="nb-NO" dirty="0"/>
              <a:t> fall </a:t>
            </a:r>
            <a:r>
              <a:rPr lang="nb-NO" dirty="0" err="1"/>
              <a:t>equinox</a:t>
            </a:r>
            <a:r>
              <a:rPr lang="nb-NO" dirty="0"/>
              <a:t> and </a:t>
            </a:r>
            <a:r>
              <a:rPr lang="nb-NO" dirty="0" err="1"/>
              <a:t>winter</a:t>
            </a:r>
            <a:r>
              <a:rPr lang="nb-NO" dirty="0"/>
              <a:t> </a:t>
            </a:r>
            <a:r>
              <a:rPr lang="nb-NO" dirty="0" err="1"/>
              <a:t>months</a:t>
            </a:r>
            <a:r>
              <a:rPr lang="nb-NO" dirty="0"/>
              <a:t>. S1 </a:t>
            </a:r>
            <a:r>
              <a:rPr lang="nb-NO" dirty="0" err="1"/>
              <a:t>maximizes</a:t>
            </a:r>
            <a:r>
              <a:rPr lang="nb-NO" dirty="0"/>
              <a:t> during fall. </a:t>
            </a:r>
          </a:p>
          <a:p>
            <a:r>
              <a:rPr lang="nb-NO" dirty="0" err="1"/>
              <a:t>Sometimes</a:t>
            </a:r>
            <a:r>
              <a:rPr lang="nb-NO" dirty="0"/>
              <a:t> up to 50%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tide is S1.</a:t>
            </a:r>
          </a:p>
          <a:p>
            <a:r>
              <a:rPr lang="nb-NO" dirty="0"/>
              <a:t>Enhancement in </a:t>
            </a:r>
            <a:r>
              <a:rPr lang="nb-NO" dirty="0" err="1"/>
              <a:t>the</a:t>
            </a:r>
            <a:r>
              <a:rPr lang="nb-NO" dirty="0"/>
              <a:t> S2 ~10 </a:t>
            </a:r>
            <a:r>
              <a:rPr lang="nb-NO" dirty="0" err="1"/>
              <a:t>days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SSW </a:t>
            </a:r>
            <a:r>
              <a:rPr lang="nb-NO" dirty="0" err="1"/>
              <a:t>wind</a:t>
            </a:r>
            <a:r>
              <a:rPr lang="nb-NO" dirty="0"/>
              <a:t> </a:t>
            </a:r>
            <a:r>
              <a:rPr lang="nb-NO" dirty="0" err="1"/>
              <a:t>reversal</a:t>
            </a:r>
            <a:r>
              <a:rPr lang="nb-NO" dirty="0"/>
              <a:t>. </a:t>
            </a:r>
          </a:p>
          <a:p>
            <a:r>
              <a:rPr lang="nb-NO" dirty="0" err="1"/>
              <a:t>Weak</a:t>
            </a:r>
            <a:r>
              <a:rPr lang="nb-NO" dirty="0"/>
              <a:t> 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err="1"/>
              <a:t>correlation</a:t>
            </a:r>
            <a:r>
              <a:rPr lang="nb-NO" dirty="0"/>
              <a:t> (0.2-0.3) </a:t>
            </a:r>
            <a:r>
              <a:rPr lang="nb-NO" dirty="0" err="1"/>
              <a:t>between</a:t>
            </a:r>
            <a:r>
              <a:rPr lang="nb-NO" dirty="0"/>
              <a:t> S1 and AE </a:t>
            </a:r>
            <a:r>
              <a:rPr lang="nb-NO" dirty="0" err="1"/>
              <a:t>index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during solar minimum.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21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 and scope of thesis</a:t>
            </a:r>
          </a:p>
          <a:p>
            <a:r>
              <a:rPr lang="nb-NO" dirty="0" err="1"/>
              <a:t>SuperDARN</a:t>
            </a:r>
            <a:r>
              <a:rPr lang="nb-NO" dirty="0"/>
              <a:t> data </a:t>
            </a:r>
            <a:r>
              <a:rPr lang="nb-NO" dirty="0" err="1"/>
              <a:t>processing</a:t>
            </a:r>
            <a:endParaRPr lang="nb-NO" dirty="0"/>
          </a:p>
          <a:p>
            <a:r>
              <a:rPr lang="nb-NO" dirty="0" err="1"/>
              <a:t>Results</a:t>
            </a:r>
            <a:endParaRPr lang="nb-NO" dirty="0"/>
          </a:p>
          <a:p>
            <a:r>
              <a:rPr lang="nb-NO" dirty="0" err="1"/>
              <a:t>Conclusion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6" y="2978483"/>
            <a:ext cx="3901428" cy="23043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86" y="2969320"/>
            <a:ext cx="3901428" cy="2304325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nb-NO" dirty="0" err="1"/>
              <a:t>Assumes</a:t>
            </a:r>
            <a:r>
              <a:rPr lang="nb-NO" dirty="0"/>
              <a:t> </a:t>
            </a:r>
            <a:r>
              <a:rPr lang="nb-NO" dirty="0" err="1"/>
              <a:t>semidiurnal</a:t>
            </a:r>
            <a:r>
              <a:rPr lang="nb-NO" dirty="0"/>
              <a:t> tide (</a:t>
            </a:r>
            <a:r>
              <a:rPr lang="nb-NO" dirty="0">
                <a:solidFill>
                  <a:srgbClr val="3A9C0B"/>
                </a:solidFill>
              </a:rPr>
              <a:t>12h tide</a:t>
            </a:r>
            <a:r>
              <a:rPr lang="nb-NO" dirty="0"/>
              <a:t>)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consists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wavenumber</a:t>
            </a:r>
            <a:r>
              <a:rPr lang="nb-NO" dirty="0"/>
              <a:t> 1 and 2 </a:t>
            </a:r>
            <a:r>
              <a:rPr lang="nb-NO" dirty="0" err="1"/>
              <a:t>components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S1</a:t>
            </a:r>
            <a:r>
              <a:rPr lang="nb-NO" dirty="0"/>
              <a:t> and </a:t>
            </a:r>
            <a:r>
              <a:rPr lang="nb-NO" dirty="0">
                <a:solidFill>
                  <a:srgbClr val="1212FF"/>
                </a:solidFill>
              </a:rPr>
              <a:t>S2</a:t>
            </a:r>
            <a:r>
              <a:rPr lang="nb-NO" dirty="0"/>
              <a:t>).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06583" y="5560222"/>
            <a:ext cx="8080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spatially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seperated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S1 and S2.</a:t>
            </a:r>
          </a:p>
        </p:txBody>
      </p:sp>
    </p:spTree>
    <p:extLst>
      <p:ext uri="{BB962C8B-B14F-4D97-AF65-F5344CB8AC3E}">
        <p14:creationId xmlns:p14="http://schemas.microsoft.com/office/powerpoint/2010/main" val="10969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Motivation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Still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unanswered</a:t>
            </a:r>
            <a:r>
              <a:rPr lang="nb-NO" dirty="0"/>
              <a:t> questions </a:t>
            </a:r>
            <a:r>
              <a:rPr lang="nb-NO" dirty="0" err="1"/>
              <a:t>regarding</a:t>
            </a:r>
            <a:r>
              <a:rPr lang="nb-NO" dirty="0"/>
              <a:t> spatial </a:t>
            </a:r>
            <a:r>
              <a:rPr lang="nb-NO" dirty="0" err="1"/>
              <a:t>components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tides. </a:t>
            </a:r>
          </a:p>
          <a:p>
            <a:r>
              <a:rPr lang="nb-NO" dirty="0" err="1"/>
              <a:t>Similar</a:t>
            </a:r>
            <a:r>
              <a:rPr lang="nb-NO" dirty="0"/>
              <a:t> studies done </a:t>
            </a:r>
            <a:r>
              <a:rPr lang="nb-NO" dirty="0" err="1"/>
              <a:t>sucessfully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southern</a:t>
            </a:r>
            <a:r>
              <a:rPr lang="nb-NO" dirty="0"/>
              <a:t> </a:t>
            </a:r>
            <a:r>
              <a:rPr lang="nb-NO" dirty="0" err="1"/>
              <a:t>hemisphere</a:t>
            </a:r>
            <a:r>
              <a:rPr lang="nb-NO" dirty="0"/>
              <a:t>. By e.g. </a:t>
            </a:r>
            <a:r>
              <a:rPr lang="nb-NO" i="1" dirty="0" err="1"/>
              <a:t>Hibbins</a:t>
            </a:r>
            <a:r>
              <a:rPr lang="nb-NO" dirty="0"/>
              <a:t>, </a:t>
            </a:r>
            <a:r>
              <a:rPr lang="nb-NO" i="1" dirty="0" err="1"/>
              <a:t>Baumgaertner</a:t>
            </a:r>
            <a:r>
              <a:rPr lang="nb-NO" dirty="0"/>
              <a:t> and </a:t>
            </a:r>
            <a:r>
              <a:rPr lang="nb-NO" i="1" dirty="0"/>
              <a:t>Murphy</a:t>
            </a:r>
            <a:r>
              <a:rPr lang="nb-NO" dirty="0"/>
              <a:t>. </a:t>
            </a:r>
          </a:p>
          <a:p>
            <a:r>
              <a:rPr lang="nb-NO" i="1" dirty="0"/>
              <a:t>Stray</a:t>
            </a:r>
            <a:r>
              <a:rPr lang="nb-NO" dirty="0"/>
              <a:t> </a:t>
            </a:r>
            <a:r>
              <a:rPr lang="nb-NO" dirty="0" err="1"/>
              <a:t>extracted</a:t>
            </a:r>
            <a:r>
              <a:rPr lang="nb-NO" dirty="0"/>
              <a:t> </a:t>
            </a:r>
            <a:r>
              <a:rPr lang="nb-NO" dirty="0" err="1"/>
              <a:t>tidal</a:t>
            </a:r>
            <a:r>
              <a:rPr lang="nb-NO" dirty="0"/>
              <a:t> data to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planetary</a:t>
            </a:r>
            <a:r>
              <a:rPr lang="nb-NO" dirty="0"/>
              <a:t> </a:t>
            </a:r>
            <a:r>
              <a:rPr lang="nb-NO" dirty="0" err="1"/>
              <a:t>waves</a:t>
            </a:r>
            <a:r>
              <a:rPr lang="nb-NO" dirty="0"/>
              <a:t> in </a:t>
            </a:r>
            <a:r>
              <a:rPr lang="nb-NO" dirty="0" err="1"/>
              <a:t>here</a:t>
            </a:r>
            <a:r>
              <a:rPr lang="nb-NO" dirty="0"/>
              <a:t> </a:t>
            </a:r>
            <a:r>
              <a:rPr lang="nb-NO" dirty="0" err="1"/>
              <a:t>dissertation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thesis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4511509" cy="436603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Climatology</a:t>
            </a:r>
            <a:endParaRPr lang="en-US" dirty="0"/>
          </a:p>
          <a:p>
            <a:r>
              <a:rPr lang="en-US" sz="1800" dirty="0"/>
              <a:t>Seasonal dependencies.</a:t>
            </a:r>
          </a:p>
          <a:p>
            <a:r>
              <a:rPr lang="en-US" sz="1800" dirty="0"/>
              <a:t>How much of the 12h tide is S1?</a:t>
            </a:r>
          </a:p>
          <a:p>
            <a:r>
              <a:rPr lang="en-US" sz="1800" dirty="0"/>
              <a:t>Differs from the southern hemisphere?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SSW</a:t>
            </a:r>
            <a:endParaRPr lang="en-US" sz="1800" dirty="0"/>
          </a:p>
          <a:p>
            <a:r>
              <a:rPr lang="en-US" sz="1800" dirty="0"/>
              <a:t>How does the S1 and S2 behave during SSW?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Auroral</a:t>
            </a:r>
            <a:r>
              <a:rPr lang="en-US" sz="1800" b="1" dirty="0"/>
              <a:t> heating coupling to tides?</a:t>
            </a:r>
            <a:endParaRPr lang="en-US" sz="1800" dirty="0"/>
          </a:p>
          <a:p>
            <a:r>
              <a:rPr lang="en-US" sz="1800" dirty="0"/>
              <a:t>Aurora heating coupling to tides?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6" name="Group 10"/>
          <p:cNvGrpSpPr/>
          <p:nvPr/>
        </p:nvGrpSpPr>
        <p:grpSpPr>
          <a:xfrm>
            <a:off x="5187550" y="2866309"/>
            <a:ext cx="3573506" cy="1473989"/>
            <a:chOff x="6084168" y="1318885"/>
            <a:chExt cx="2952328" cy="1750075"/>
          </a:xfrm>
        </p:grpSpPr>
        <p:grpSp>
          <p:nvGrpSpPr>
            <p:cNvPr id="7" name="Group 7"/>
            <p:cNvGrpSpPr/>
            <p:nvPr/>
          </p:nvGrpSpPr>
          <p:grpSpPr>
            <a:xfrm>
              <a:off x="6084168" y="1484784"/>
              <a:ext cx="2952328" cy="1584176"/>
              <a:chOff x="3275855" y="2132856"/>
              <a:chExt cx="4824537" cy="1756804"/>
            </a:xfrm>
          </p:grpSpPr>
          <p:pic>
            <p:nvPicPr>
              <p:cNvPr id="10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1" r="5220"/>
              <a:stretch/>
            </p:blipFill>
            <p:spPr>
              <a:xfrm>
                <a:off x="3275855" y="2132856"/>
                <a:ext cx="4824537" cy="1756804"/>
              </a:xfrm>
              <a:prstGeom prst="rect">
                <a:avLst/>
              </a:prstGeom>
            </p:spPr>
          </p:pic>
          <p:cxnSp>
            <p:nvCxnSpPr>
              <p:cNvPr id="11" name="Straight Connector 5"/>
              <p:cNvCxnSpPr/>
              <p:nvPr/>
            </p:nvCxnSpPr>
            <p:spPr bwMode="auto">
              <a:xfrm>
                <a:off x="5220072" y="2276872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xtBox 8"/>
            <p:cNvSpPr txBox="1"/>
            <p:nvPr/>
          </p:nvSpPr>
          <p:spPr>
            <a:xfrm>
              <a:off x="6969866" y="1318885"/>
              <a:ext cx="1080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latin typeface="+mn-lt"/>
                </a:rPr>
                <a:t>Trondheim 63</a:t>
              </a:r>
              <a:r>
                <a:rPr lang="en-CA" sz="900" b="1" dirty="0">
                  <a:latin typeface="+mn-lt"/>
                  <a:sym typeface="Symbol" panose="05050102010706020507" pitchFamily="18" charset="2"/>
                </a:rPr>
                <a:t>N</a:t>
              </a:r>
              <a:endParaRPr lang="en-CA" sz="900" b="1" dirty="0">
                <a:latin typeface="+mn-l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248578" y="2721795"/>
              <a:ext cx="5040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>
                  <a:solidFill>
                    <a:srgbClr val="FF66CC"/>
                  </a:solidFill>
                  <a:latin typeface="+mn-lt"/>
                </a:rPr>
                <a:t>SSW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9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– </a:t>
            </a:r>
            <a:r>
              <a:rPr lang="en-US" dirty="0" err="1"/>
              <a:t>SuperDARN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93398" y="1600200"/>
            <a:ext cx="4250602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14569" t="18599" r="16292" b="16803"/>
          <a:stretch/>
        </p:blipFill>
        <p:spPr>
          <a:xfrm>
            <a:off x="4737761" y="2806994"/>
            <a:ext cx="3771282" cy="360699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639384" y="6325082"/>
            <a:ext cx="42692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http://vt.superdarn.org/assets/img/fovs_m.NH.gif</a:t>
            </a: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457200" y="1341261"/>
            <a:ext cx="4182184" cy="484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Longitudinal </a:t>
            </a:r>
            <a:r>
              <a:rPr lang="nb-NO" sz="2000" dirty="0" err="1"/>
              <a:t>chain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up to 10 radars.</a:t>
            </a:r>
          </a:p>
          <a:p>
            <a:r>
              <a:rPr lang="nb-NO" sz="2000" dirty="0" err="1"/>
              <a:t>Simultanious</a:t>
            </a:r>
            <a:r>
              <a:rPr lang="nb-NO" sz="2000" dirty="0"/>
              <a:t> </a:t>
            </a:r>
            <a:r>
              <a:rPr lang="nb-NO" sz="2000" dirty="0" err="1"/>
              <a:t>measurements</a:t>
            </a:r>
            <a:r>
              <a:rPr lang="nb-NO" sz="2000" dirty="0"/>
              <a:t> at different longitudes at ~95 km.</a:t>
            </a:r>
          </a:p>
          <a:p>
            <a:r>
              <a:rPr lang="nb-NO" sz="2000" dirty="0"/>
              <a:t>«</a:t>
            </a:r>
            <a:r>
              <a:rPr lang="nb-NO" sz="2000" i="1" dirty="0" err="1"/>
              <a:t>Ground-based</a:t>
            </a:r>
            <a:r>
              <a:rPr lang="nb-NO" sz="2000" i="1" dirty="0"/>
              <a:t> </a:t>
            </a:r>
            <a:r>
              <a:rPr lang="nb-NO" sz="2000" i="1" dirty="0" err="1"/>
              <a:t>satellite</a:t>
            </a:r>
            <a:r>
              <a:rPr lang="nb-NO" sz="2000" dirty="0"/>
              <a:t>»</a:t>
            </a:r>
          </a:p>
          <a:p>
            <a:r>
              <a:rPr lang="nb-NO" sz="2000" dirty="0"/>
              <a:t>No spatial-temporal </a:t>
            </a:r>
            <a:r>
              <a:rPr lang="nb-NO" sz="2000" dirty="0" err="1"/>
              <a:t>aliasing</a:t>
            </a:r>
            <a:endParaRPr lang="nb-NO" sz="2000" dirty="0"/>
          </a:p>
          <a:p>
            <a:r>
              <a:rPr lang="nb-NO" sz="2000" dirty="0"/>
              <a:t>Data from 2000-2008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1600" dirty="0"/>
          </a:p>
          <a:p>
            <a:endParaRPr lang="nb-NO" sz="1600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61" y="1195767"/>
            <a:ext cx="3771282" cy="19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– Wind data to 12h tide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1" y="3737171"/>
            <a:ext cx="3649172" cy="2612572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7161291" cy="2194564"/>
          </a:xfrm>
        </p:spPr>
      </p:pic>
      <p:sp>
        <p:nvSpPr>
          <p:cNvPr id="9" name="Rektangel 3"/>
          <p:cNvSpPr/>
          <p:nvPr/>
        </p:nvSpPr>
        <p:spPr>
          <a:xfrm>
            <a:off x="969548" y="1628172"/>
            <a:ext cx="45719" cy="1594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Rett linje 10"/>
          <p:cNvCxnSpPr/>
          <p:nvPr/>
        </p:nvCxnSpPr>
        <p:spPr>
          <a:xfrm flipH="1">
            <a:off x="992407" y="3241139"/>
            <a:ext cx="1" cy="514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endCxn id="9" idx="2"/>
          </p:cNvCxnSpPr>
          <p:nvPr/>
        </p:nvCxnSpPr>
        <p:spPr>
          <a:xfrm flipH="1" flipV="1">
            <a:off x="992408" y="3223033"/>
            <a:ext cx="3177134" cy="563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Plassholder for innhold 2"/>
          <p:cNvSpPr txBox="1">
            <a:spLocks/>
          </p:cNvSpPr>
          <p:nvPr/>
        </p:nvSpPr>
        <p:spPr>
          <a:xfrm>
            <a:off x="4605368" y="3788700"/>
            <a:ext cx="3977317" cy="2222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4-day segments.</a:t>
            </a:r>
          </a:p>
          <a:p>
            <a:r>
              <a:rPr lang="nb-NO" dirty="0"/>
              <a:t>Fitting </a:t>
            </a:r>
            <a:r>
              <a:rPr lang="nb-NO" dirty="0" err="1"/>
              <a:t>mean</a:t>
            </a:r>
            <a:r>
              <a:rPr lang="nb-NO" dirty="0"/>
              <a:t> </a:t>
            </a:r>
            <a:r>
              <a:rPr lang="nb-NO" dirty="0" err="1"/>
              <a:t>wind</a:t>
            </a:r>
            <a:r>
              <a:rPr lang="nb-NO" dirty="0"/>
              <a:t> and </a:t>
            </a:r>
            <a:r>
              <a:rPr lang="nb-NO" dirty="0" err="1"/>
              <a:t>tidal</a:t>
            </a:r>
            <a:r>
              <a:rPr lang="nb-NO" dirty="0"/>
              <a:t> </a:t>
            </a:r>
            <a:r>
              <a:rPr lang="nb-NO" dirty="0" err="1"/>
              <a:t>components</a:t>
            </a:r>
            <a:r>
              <a:rPr lang="nb-NO" dirty="0"/>
              <a:t> (8h, 12h, 24h) and 48h.</a:t>
            </a:r>
          </a:p>
        </p:txBody>
      </p:sp>
    </p:spTree>
    <p:extLst>
      <p:ext uri="{BB962C8B-B14F-4D97-AF65-F5344CB8AC3E}">
        <p14:creationId xmlns:p14="http://schemas.microsoft.com/office/powerpoint/2010/main" val="21872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– Wind data to 12h tide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7161291" cy="2194564"/>
          </a:xfrm>
        </p:spPr>
      </p:pic>
      <p:sp>
        <p:nvSpPr>
          <p:cNvPr id="14" name="Rektangel 3"/>
          <p:cNvSpPr/>
          <p:nvPr/>
        </p:nvSpPr>
        <p:spPr>
          <a:xfrm>
            <a:off x="968908" y="1628172"/>
            <a:ext cx="45719" cy="1594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9" y="3612202"/>
            <a:ext cx="7051562" cy="21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8 0.00209 L 0.70556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1" y="2662701"/>
            <a:ext cx="3901428" cy="23043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0" y="2662701"/>
            <a:ext cx="3901428" cy="23043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01" y="2662701"/>
            <a:ext cx="3901428" cy="230432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01" y="2662701"/>
            <a:ext cx="3901429" cy="230432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228" y="2571482"/>
            <a:ext cx="4130572" cy="2395544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Data analysis – S1 and S2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757" y="5331897"/>
            <a:ext cx="7592485" cy="77163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650" y="2662701"/>
            <a:ext cx="390177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718</Words>
  <Application>Microsoft Office PowerPoint</Application>
  <PresentationFormat>Skjermfremvisning (4:3)</PresentationFormat>
  <Paragraphs>118</Paragraphs>
  <Slides>17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Office-tema</vt:lpstr>
      <vt:lpstr>Behaviour of the S1 and S2 Components of the Semidiurnal Tide in the MLT </vt:lpstr>
      <vt:lpstr>Overview</vt:lpstr>
      <vt:lpstr>Introduction</vt:lpstr>
      <vt:lpstr>Motivation</vt:lpstr>
      <vt:lpstr>Scope of thesis</vt:lpstr>
      <vt:lpstr>Data analysis – SuperDARN</vt:lpstr>
      <vt:lpstr>Data analysis – Wind data to 12h tide</vt:lpstr>
      <vt:lpstr>Data analysis – Wind data to 12h tide</vt:lpstr>
      <vt:lpstr>Data analysis – S1 and S2</vt:lpstr>
      <vt:lpstr>Results – S1 &amp; S2 amplitude data</vt:lpstr>
      <vt:lpstr>Results – Climatology </vt:lpstr>
      <vt:lpstr>Results – Climatology </vt:lpstr>
      <vt:lpstr>Results – SSW</vt:lpstr>
      <vt:lpstr>Auroral heating creating S1 </vt:lpstr>
      <vt:lpstr>Results – AE and S1 correlation</vt:lpstr>
      <vt:lpstr>Results – AE and S1 correlation</vt:lpstr>
      <vt:lpstr>Conclusion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Kåre</cp:lastModifiedBy>
  <cp:revision>210</cp:revision>
  <dcterms:created xsi:type="dcterms:W3CDTF">2013-06-10T16:56:09Z</dcterms:created>
  <dcterms:modified xsi:type="dcterms:W3CDTF">2016-08-08T13:17:03Z</dcterms:modified>
</cp:coreProperties>
</file>