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59" r:id="rId3"/>
    <p:sldId id="316" r:id="rId4"/>
    <p:sldId id="326" r:id="rId5"/>
    <p:sldId id="320" r:id="rId6"/>
    <p:sldId id="322" r:id="rId7"/>
    <p:sldId id="321" r:id="rId8"/>
    <p:sldId id="325" r:id="rId9"/>
    <p:sldId id="329" r:id="rId10"/>
    <p:sldId id="327" r:id="rId11"/>
    <p:sldId id="328" r:id="rId12"/>
    <p:sldId id="331" r:id="rId13"/>
    <p:sldId id="330" r:id="rId14"/>
    <p:sldId id="332" r:id="rId15"/>
    <p:sldId id="314" r:id="rId16"/>
    <p:sldId id="334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Stray" initials="NS" lastIdx="1" clrIdx="0">
    <p:extLst>
      <p:ext uri="{19B8F6BF-5375-455C-9EA6-DF929625EA0E}">
        <p15:presenceInfo xmlns:p15="http://schemas.microsoft.com/office/powerpoint/2012/main" userId="S-1-5-21-3959417778-1711865379-3952174976-82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3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1" autoAdjust="0"/>
    <p:restoredTop sz="90543" autoAdjust="0"/>
  </p:normalViewPr>
  <p:slideViewPr>
    <p:cSldViewPr snapToObjects="1">
      <p:cViewPr varScale="1">
        <p:scale>
          <a:sx n="47" d="100"/>
          <a:sy n="47" d="100"/>
        </p:scale>
        <p:origin x="1699" y="48"/>
      </p:cViewPr>
      <p:guideLst>
        <p:guide orient="horz" pos="323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97FD-9A72-9C46-AEE3-5F153440F6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EBDAF-6207-A649-ADAC-2BB382EB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4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C9B11-0492-4470-8010-E42A8C159EFB}" type="datetimeFigureOut">
              <a:rPr lang="en-CA" smtClean="0"/>
              <a:t>10/06/2022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072A-087A-46E8-8937-42BAE74C78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072A-087A-46E8-8937-42BAE74C783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14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072A-087A-46E8-8937-42BAE74C783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44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3402634"/>
            <a:ext cx="8504767" cy="11064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300">
                <a:latin typeface=""/>
              </a:defRPr>
            </a:lvl1pPr>
          </a:lstStyle>
          <a:p>
            <a:pPr algn="l"/>
            <a:r>
              <a:rPr lang="en-US" sz="1400" dirty="0" smtClean="0">
                <a:solidFill>
                  <a:srgbClr val="13272C"/>
                </a:solidFill>
              </a:rPr>
              <a:t>Names of the presenter(s): Thomas Jefferson, George Washington, John Adams, Betsy Ross, John Hamilton, Paul Revere, Benjamin Franklin</a:t>
            </a:r>
            <a:endParaRPr lang="en-US" sz="1400" dirty="0">
              <a:solidFill>
                <a:srgbClr val="13272C"/>
              </a:solidFill>
              <a:latin typeface="Arvo"/>
              <a:cs typeface="Arv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90133" y="1916113"/>
            <a:ext cx="8504767" cy="1270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vo"/>
              </a:defRPr>
            </a:lvl1pPr>
            <a:lvl2pPr marL="457200" indent="0">
              <a:buFontTx/>
              <a:buNone/>
              <a:defRPr sz="2000">
                <a:latin typeface="Arvo"/>
              </a:defRPr>
            </a:lvl2pPr>
            <a:lvl3pPr marL="914400" indent="0">
              <a:buFontTx/>
              <a:buNone/>
              <a:defRPr sz="2000">
                <a:latin typeface="Arvo"/>
              </a:defRPr>
            </a:lvl3pPr>
            <a:lvl4pPr marL="1371600" indent="0">
              <a:buFontTx/>
              <a:buNone/>
              <a:defRPr sz="2000">
                <a:latin typeface="Arvo"/>
              </a:defRPr>
            </a:lvl4pPr>
            <a:lvl5pPr marL="1828800" indent="0">
              <a:buFontTx/>
              <a:buNone/>
              <a:defRPr sz="2000">
                <a:latin typeface="Arvo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four</a:t>
            </a:r>
            <a:r>
              <a:rPr lang="nb-NO" dirty="0" smtClean="0"/>
              <a:t> lines. 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four</a:t>
            </a:r>
            <a:r>
              <a:rPr lang="nb-NO" dirty="0" smtClean="0"/>
              <a:t> lines. 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three</a:t>
            </a:r>
            <a:r>
              <a:rPr lang="nb-NO" dirty="0" smtClean="0"/>
              <a:t> lines.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lvl="0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4296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8640"/>
            <a:ext cx="7296151" cy="43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660066"/>
                </a:solidFill>
                <a:latin typeface="Arvo"/>
              </a:defRPr>
            </a:lvl1pPr>
          </a:lstStyle>
          <a:p>
            <a:pPr lvl="0"/>
            <a:r>
              <a:rPr lang="nb-NO" dirty="0" smtClean="0"/>
              <a:t>An </a:t>
            </a:r>
            <a:r>
              <a:rPr lang="nb-NO" dirty="0" err="1" smtClean="0"/>
              <a:t>abbreviated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talk…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196975"/>
            <a:ext cx="9601200" cy="503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latin typeface="Arvo"/>
              </a:defRPr>
            </a:lvl1pPr>
            <a:lvl2pPr marL="457200" indent="0">
              <a:buFontTx/>
              <a:buNone/>
              <a:defRPr sz="1600">
                <a:latin typeface="Arvo"/>
              </a:defRPr>
            </a:lvl2pPr>
            <a:lvl3pPr marL="914400" indent="0">
              <a:buFontTx/>
              <a:buNone/>
              <a:defRPr sz="1600">
                <a:latin typeface="Arvo"/>
              </a:defRPr>
            </a:lvl3pPr>
            <a:lvl4pPr marL="1371600" indent="0">
              <a:buFontTx/>
              <a:buNone/>
              <a:defRPr sz="1600">
                <a:latin typeface="Arvo"/>
              </a:defRPr>
            </a:lvl4pPr>
            <a:lvl5pPr marL="1828800" indent="0">
              <a:buFontTx/>
              <a:buNone/>
              <a:defRPr sz="1600">
                <a:latin typeface="Arvo"/>
              </a:defRPr>
            </a:lvl5pPr>
          </a:lstStyle>
          <a:p>
            <a:pPr lvl="0"/>
            <a:r>
              <a:rPr lang="nb-NO" dirty="0" smtClean="0"/>
              <a:t>Header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endParaRPr lang="nb-NO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700808"/>
            <a:ext cx="9601200" cy="316865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300">
                <a:latin typeface="Arial"/>
              </a:defRPr>
            </a:lvl1pPr>
            <a:lvl2pPr marL="457200" indent="0">
              <a:buNone/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</a:p>
          <a:p>
            <a:pPr>
              <a:buSzPct val="130000"/>
            </a:pPr>
            <a:endParaRPr lang="en-US" sz="1400" dirty="0" smtClean="0">
              <a:solidFill>
                <a:srgbClr val="1327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8640"/>
            <a:ext cx="7296151" cy="43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660066"/>
                </a:solidFill>
                <a:latin typeface="Arvo"/>
              </a:defRPr>
            </a:lvl1pPr>
          </a:lstStyle>
          <a:p>
            <a:pPr lvl="0"/>
            <a:r>
              <a:rPr lang="nb-NO" dirty="0" smtClean="0"/>
              <a:t>An </a:t>
            </a:r>
            <a:r>
              <a:rPr lang="nb-NO" dirty="0" err="1" smtClean="0"/>
              <a:t>abbreviated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talk…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196975"/>
            <a:ext cx="9601200" cy="503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latin typeface="Arvo"/>
              </a:defRPr>
            </a:lvl1pPr>
            <a:lvl2pPr marL="457200" indent="0">
              <a:buFontTx/>
              <a:buNone/>
              <a:defRPr sz="1600">
                <a:latin typeface="Arvo"/>
              </a:defRPr>
            </a:lvl2pPr>
            <a:lvl3pPr marL="914400" indent="0">
              <a:buFontTx/>
              <a:buNone/>
              <a:defRPr sz="1600">
                <a:latin typeface="Arvo"/>
              </a:defRPr>
            </a:lvl3pPr>
            <a:lvl4pPr marL="1371600" indent="0">
              <a:buFontTx/>
              <a:buNone/>
              <a:defRPr sz="1600">
                <a:latin typeface="Arvo"/>
              </a:defRPr>
            </a:lvl4pPr>
            <a:lvl5pPr marL="1828800" indent="0">
              <a:buFontTx/>
              <a:buNone/>
              <a:defRPr sz="1600">
                <a:latin typeface="Arvo"/>
              </a:defRPr>
            </a:lvl5pPr>
          </a:lstStyle>
          <a:p>
            <a:pPr lvl="0"/>
            <a:r>
              <a:rPr lang="nb-NO" dirty="0" smtClean="0"/>
              <a:t>Header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endParaRPr lang="nb-NO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700808"/>
            <a:ext cx="7392557" cy="316865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300">
                <a:latin typeface="Arial"/>
              </a:defRPr>
            </a:lvl1pPr>
            <a:lvl2pPr marL="457200" indent="0">
              <a:buNone/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</a:p>
          <a:p>
            <a:pPr>
              <a:buSzPct val="130000"/>
            </a:pPr>
            <a:endParaRPr lang="en-US" sz="1400" dirty="0" smtClean="0">
              <a:solidFill>
                <a:srgbClr val="13272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96301" y="1700213"/>
            <a:ext cx="3071284" cy="2881312"/>
          </a:xfrm>
          <a:prstGeom prst="rect">
            <a:avLst/>
          </a:prstGeom>
        </p:spPr>
        <p:txBody>
          <a:bodyPr vert="horz"/>
          <a:lstStyle>
            <a:lvl1pPr>
              <a:defRPr sz="1300" b="0" i="1"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3C881E-5A6B-43D8-8EF7-809353634CA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60B7BE-B6A4-4599-8095-B8894B96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45600" y="624363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24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_PPT_v4_p1_18-01-201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_PPT_v4_p2_19-01-2014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4" y="0"/>
            <a:ext cx="12192000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41600" y="3402634"/>
            <a:ext cx="8062912" cy="1898575"/>
          </a:xfrm>
        </p:spPr>
        <p:txBody>
          <a:bodyPr/>
          <a:lstStyle/>
          <a:p>
            <a:r>
              <a:rPr lang="en-US" sz="2000" dirty="0"/>
              <a:t>Patrick J. Espy, Mathias Strupstad, </a:t>
            </a:r>
            <a:r>
              <a:rPr lang="en-US" sz="2000" dirty="0" smtClean="0"/>
              <a:t>Kristina Skarvang, Stefan </a:t>
            </a:r>
            <a:r>
              <a:rPr lang="en-US" sz="2000" dirty="0"/>
              <a:t>Bender</a:t>
            </a:r>
          </a:p>
          <a:p>
            <a:endParaRPr lang="en-US" sz="2000" dirty="0"/>
          </a:p>
          <a:p>
            <a:r>
              <a:rPr lang="en-US" sz="1600" dirty="0"/>
              <a:t>Norwegian University of Science and Technology </a:t>
            </a:r>
            <a:r>
              <a:rPr lang="en-CA" sz="1600" dirty="0"/>
              <a:t>(NTNU), Trondheim, Norway</a:t>
            </a:r>
            <a:r>
              <a:rPr lang="en-US" sz="1600" dirty="0"/>
              <a:t> </a:t>
            </a:r>
            <a:r>
              <a:rPr lang="en-US" sz="1600" dirty="0" err="1"/>
              <a:t>Birkeland</a:t>
            </a:r>
            <a:r>
              <a:rPr lang="en-US" sz="1600" dirty="0"/>
              <a:t> Centre for Space Science, Bergen, Norway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63553" y="1988840"/>
            <a:ext cx="9865095" cy="1728911"/>
          </a:xfrm>
        </p:spPr>
        <p:txBody>
          <a:bodyPr/>
          <a:lstStyle/>
          <a:p>
            <a:pPr algn="ctr"/>
            <a:r>
              <a:rPr lang="en-US" sz="3600" dirty="0"/>
              <a:t>Role of tides in the downward transport of NOx</a:t>
            </a:r>
          </a:p>
        </p:txBody>
      </p:sp>
    </p:spTree>
    <p:extLst>
      <p:ext uri="{BB962C8B-B14F-4D97-AF65-F5344CB8AC3E}">
        <p14:creationId xmlns:p14="http://schemas.microsoft.com/office/powerpoint/2010/main" val="23493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4329C5-512C-4315-9EDA-BC373421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41" y="4741344"/>
            <a:ext cx="2303859" cy="191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24FCAC-8F3D-4F05-9B56-11F14F19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79" y="1392700"/>
            <a:ext cx="3923221" cy="325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F27CC6-214A-4206-BE8A-EC218AC23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3" y="4741344"/>
            <a:ext cx="2316480" cy="192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1B9463-96BB-4FB4-9625-F59CD95D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804" y="1392700"/>
            <a:ext cx="3909060" cy="3240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B89DB5-E47F-48EF-B74F-AFD3A1E90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854" y="4739976"/>
            <a:ext cx="2316480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900157-C4DF-425A-86C2-63A1A554B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7761" y="4739976"/>
            <a:ext cx="2316480" cy="19293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31504" y="332656"/>
            <a:ext cx="102251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200" dirty="0" smtClean="0"/>
          </a:p>
          <a:p>
            <a:r>
              <a:rPr lang="en-CA" sz="3200" dirty="0" smtClean="0"/>
              <a:t>Before and after </a:t>
            </a:r>
            <a:r>
              <a:rPr lang="en-CA" sz="3200" dirty="0" err="1" smtClean="0"/>
              <a:t>Dst</a:t>
            </a:r>
            <a:r>
              <a:rPr lang="en-CA" sz="3200" dirty="0" smtClean="0"/>
              <a:t> event difference, 12-hour tide anomaly</a:t>
            </a:r>
            <a:endParaRPr lang="nb-NO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8380" y="6183150"/>
            <a:ext cx="4406456" cy="19817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 flipV="1">
            <a:off x="6816080" y="6183149"/>
            <a:ext cx="4432778" cy="177921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9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56" y="1654085"/>
            <a:ext cx="7392144" cy="40676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Model fit to SW2 tide determined from </a:t>
            </a:r>
            <a:r>
              <a:rPr lang="en-CA" sz="2400" dirty="0" err="1" smtClean="0"/>
              <a:t>SuperDARN</a:t>
            </a:r>
            <a:r>
              <a:rPr lang="en-CA" sz="2400" dirty="0" smtClean="0"/>
              <a:t> meteor radar (</a:t>
            </a:r>
            <a:r>
              <a:rPr lang="en-CA" sz="2000" dirty="0" smtClean="0"/>
              <a:t>van Caspel et al, 10.1029/2021JD036007</a:t>
            </a:r>
            <a:r>
              <a:rPr lang="en-CA" sz="2400" dirty="0" smtClean="0"/>
              <a:t>)</a:t>
            </a:r>
          </a:p>
          <a:p>
            <a:pPr marL="0" indent="0">
              <a:buNone/>
            </a:pPr>
            <a:endParaRPr lang="en-CA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-96688" y="1412776"/>
            <a:ext cx="4536504" cy="5324260"/>
            <a:chOff x="1415480" y="940340"/>
            <a:chExt cx="5061520" cy="57966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50854"/>
            <a:stretch/>
          </p:blipFill>
          <p:spPr>
            <a:xfrm>
              <a:off x="1415480" y="2348880"/>
              <a:ext cx="5061520" cy="4388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51875" b="52127"/>
            <a:stretch/>
          </p:blipFill>
          <p:spPr>
            <a:xfrm>
              <a:off x="1487488" y="940340"/>
              <a:ext cx="4896544" cy="143138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99856" y="3094245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tropospheric forcing only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856" y="4462397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stratospheric forcing only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0818" y="678206"/>
            <a:ext cx="11233248" cy="1143000"/>
          </a:xfrm>
        </p:spPr>
        <p:txBody>
          <a:bodyPr/>
          <a:lstStyle/>
          <a:p>
            <a:r>
              <a:rPr lang="en-CA" sz="4000" dirty="0" smtClean="0"/>
              <a:t>Perhaps the small change in the tide is not surprising</a:t>
            </a:r>
            <a:endParaRPr lang="en-CA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99856" y="5628005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in-situ MLT forcing only</a:t>
            </a:r>
          </a:p>
          <a:p>
            <a:pPr marL="0" indent="0">
              <a:buFont typeface="Arial"/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On the order of 1m/s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43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1582400" cy="1143000"/>
          </a:xfrm>
        </p:spPr>
        <p:txBody>
          <a:bodyPr/>
          <a:lstStyle/>
          <a:p>
            <a:r>
              <a:rPr lang="en-CA" sz="4000" dirty="0" smtClean="0"/>
              <a:t>Question 2- </a:t>
            </a:r>
            <a:r>
              <a:rPr lang="en-CA" sz="4000" dirty="0"/>
              <a:t>Do the tides affect the downward transport of </a:t>
            </a:r>
            <a:r>
              <a:rPr lang="en-CA" sz="4000" dirty="0" err="1"/>
              <a:t>thermospheric</a:t>
            </a:r>
            <a:r>
              <a:rPr lang="en-CA" sz="4000" dirty="0"/>
              <a:t> </a:t>
            </a:r>
            <a:r>
              <a:rPr lang="en-CA" sz="4000" dirty="0" smtClean="0"/>
              <a:t>NO</a:t>
            </a:r>
            <a:r>
              <a:rPr lang="en-CA" sz="4000" baseline="-25000" dirty="0" smtClean="0"/>
              <a:t>x</a:t>
            </a:r>
            <a:r>
              <a:rPr lang="en-CA" sz="4000" dirty="0" smtClean="0"/>
              <a:t> </a:t>
            </a:r>
            <a:endParaRPr lang="en-CA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059" y="2060848"/>
                <a:ext cx="11582400" cy="4525963"/>
              </a:xfrm>
            </p:spPr>
            <p:txBody>
              <a:bodyPr/>
              <a:lstStyle/>
              <a:p>
                <a:r>
                  <a:rPr lang="en-CA" sz="2800" dirty="0" smtClean="0"/>
                  <a:t>Use the Trondheim(64N 10E) hourly meteor radar </a:t>
                </a:r>
                <a:r>
                  <a:rPr lang="en-CA" sz="2800" dirty="0" smtClean="0"/>
                  <a:t>winds over </a:t>
                </a:r>
                <a:r>
                  <a:rPr lang="en-CA" sz="2800" dirty="0" smtClean="0"/>
                  <a:t>the years </a:t>
                </a:r>
                <a:r>
                  <a:rPr lang="en-CA" sz="2800" dirty="0" smtClean="0"/>
                  <a:t/>
                </a:r>
                <a:br>
                  <a:rPr lang="en-CA" sz="2800" dirty="0" smtClean="0"/>
                </a:br>
                <a:r>
                  <a:rPr lang="en-CA" sz="2800" dirty="0" smtClean="0"/>
                  <a:t>from </a:t>
                </a:r>
                <a:r>
                  <a:rPr lang="en-CA" sz="2800" dirty="0" smtClean="0"/>
                  <a:t>Aug 2012-Aug 2021</a:t>
                </a:r>
              </a:p>
              <a:p>
                <a:endParaRPr lang="en-CA" sz="1200" dirty="0" smtClean="0"/>
              </a:p>
              <a:p>
                <a:r>
                  <a:rPr lang="en-CA" sz="2800" dirty="0" smtClean="0"/>
                  <a:t>Over a 4-day window shifted daily:</a:t>
                </a:r>
              </a:p>
              <a:p>
                <a:pPr lvl="1"/>
                <a:r>
                  <a:rPr lang="en-CA" sz="2400" dirty="0" smtClean="0"/>
                  <a:t>Fit the mean wind and 8-, 12-, 24-hour tidal components plus 2-day wave</a:t>
                </a:r>
              </a:p>
              <a:p>
                <a:pPr lvl="1"/>
                <a:r>
                  <a:rPr lang="en-CA" sz="2400" dirty="0" smtClean="0"/>
                  <a:t>Create an daily climatology of each fitted component</a:t>
                </a:r>
              </a:p>
              <a:p>
                <a:pPr lvl="1"/>
                <a:r>
                  <a:rPr lang="en-CA" sz="2400" dirty="0" smtClean="0"/>
                  <a:t>Calculate the daily anomaly of each fitted component</a:t>
                </a:r>
                <a:endParaRPr lang="en-CA" sz="1200" dirty="0"/>
              </a:p>
              <a:p>
                <a:r>
                  <a:rPr lang="en-CA" sz="2800" dirty="0" smtClean="0"/>
                  <a:t>Compare tidal amplitude with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80 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e>
                        </m:d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90 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2800" dirty="0" smtClean="0"/>
                  <a:t> from model (</a:t>
                </a:r>
                <a:r>
                  <a:rPr lang="en-CA" sz="2000" dirty="0" smtClean="0"/>
                  <a:t>Bender et al. </a:t>
                </a:r>
                <a:r>
                  <a:rPr lang="en-CA" sz="2000" dirty="0"/>
                  <a:t>https://</a:t>
                </a:r>
                <a:r>
                  <a:rPr lang="en-CA" sz="2000" dirty="0" smtClean="0"/>
                  <a:t>doi.org/10.5194/acp-19-2135-2019</a:t>
                </a:r>
                <a:r>
                  <a:rPr lang="en-CA" sz="2800" dirty="0" smtClean="0"/>
                  <a:t>)</a:t>
                </a:r>
                <a:endParaRPr lang="en-CA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059" y="2060848"/>
                <a:ext cx="11582400" cy="4525963"/>
              </a:xfrm>
              <a:blipFill rotWithShape="0">
                <a:blip r:embed="rId2"/>
                <a:stretch>
                  <a:fillRect l="-947" t="-1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55440" y="1114371"/>
                <a:ext cx="10515600" cy="1325563"/>
              </a:xfrm>
            </p:spPr>
            <p:txBody>
              <a:bodyPr/>
              <a:lstStyle/>
              <a:p>
                <a:r>
                  <a:rPr lang="en-CA" sz="3200" dirty="0" smtClean="0"/>
                  <a:t>Initial fit to all data shows 0.003</a:t>
                </a:r>
                <a:r>
                  <a:rPr lang="en-CA" sz="3200" dirty="0" smtClean="0">
                    <a:sym typeface="Symbol" panose="05050102010706020507" pitchFamily="18" charset="2"/>
                  </a:rPr>
                  <a:t>0.001 change in the ratio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𝑁𝑂</m:t>
                        </m:r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80 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𝑘𝑚</m:t>
                            </m:r>
                          </m:e>
                        </m:d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𝑁𝑂</m:t>
                        </m:r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90 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𝑘𝑚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3200" dirty="0">
                    <a:sym typeface="Symbol" panose="05050102010706020507" pitchFamily="18" charset="2"/>
                  </a:rPr>
                  <a:t>m/s increase in tidal amplitude </a:t>
                </a:r>
                <a:endParaRPr lang="nb-NO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5440" y="1114371"/>
                <a:ext cx="10515600" cy="1325563"/>
              </a:xfrm>
              <a:blipFill rotWithShape="0">
                <a:blip r:embed="rId2"/>
                <a:stretch>
                  <a:fillRect l="-1043" t="-6912" r="-1971" b="-64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104926"/>
            <a:ext cx="8254030" cy="3341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80" y="791693"/>
            <a:ext cx="8229600" cy="1143000"/>
          </a:xfrm>
        </p:spPr>
        <p:txBody>
          <a:bodyPr/>
          <a:lstStyle/>
          <a:p>
            <a:pPr algn="l"/>
            <a:r>
              <a:rPr lang="nb-NO" dirty="0" err="1" smtClean="0"/>
              <a:t>Summary</a:t>
            </a:r>
            <a:r>
              <a:rPr lang="nb-NO" dirty="0" smtClean="0"/>
              <a:t> and </a:t>
            </a:r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060848"/>
            <a:ext cx="11161240" cy="4525963"/>
          </a:xfrm>
        </p:spPr>
        <p:txBody>
          <a:bodyPr/>
          <a:lstStyle/>
          <a:p>
            <a:r>
              <a:rPr lang="en-US" dirty="0" err="1" smtClean="0"/>
              <a:t>Epp</a:t>
            </a:r>
            <a:r>
              <a:rPr lang="en-US" dirty="0" smtClean="0"/>
              <a:t> events create significant (at 2</a:t>
            </a:r>
            <a:r>
              <a:rPr lang="en-US" dirty="0" smtClean="0">
                <a:sym typeface="Symbol" panose="05050102010706020507" pitchFamily="18" charset="2"/>
              </a:rPr>
              <a:t>)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Increase mean zonal wind of 1.25 to </a:t>
            </a:r>
            <a:r>
              <a:rPr lang="en-US" dirty="0" smtClean="0"/>
              <a:t>1.5 m/s</a:t>
            </a:r>
          </a:p>
          <a:p>
            <a:pPr lvl="1"/>
            <a:r>
              <a:rPr lang="en-US" dirty="0" smtClean="0"/>
              <a:t>Decrease (more poleward) mean meridional wind of 1-1.25 m/s </a:t>
            </a:r>
          </a:p>
          <a:p>
            <a:pPr lvl="1"/>
            <a:r>
              <a:rPr lang="en-US" dirty="0" smtClean="0"/>
              <a:t>At 82 km, a 0.7 to 1 m/s increase in the 12-hour tide only</a:t>
            </a:r>
          </a:p>
          <a:p>
            <a:pPr lvl="1"/>
            <a:endParaRPr lang="en-US" dirty="0"/>
          </a:p>
          <a:p>
            <a:r>
              <a:rPr lang="en-US" dirty="0" smtClean="0"/>
              <a:t>Preliminary result that NO increases at low altitude (80 km) relative to NO at 90 km by 0.003</a:t>
            </a:r>
            <a:r>
              <a:rPr lang="en-US" dirty="0" smtClean="0">
                <a:sym typeface="Symbol" panose="05050102010706020507" pitchFamily="18" charset="2"/>
              </a:rPr>
              <a:t>0.001 per m/s of tidal amplitude increase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54" y="39574"/>
            <a:ext cx="8229600" cy="1143000"/>
          </a:xfrm>
        </p:spPr>
        <p:txBody>
          <a:bodyPr/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063278"/>
            <a:ext cx="9252520" cy="4525963"/>
          </a:xfrm>
        </p:spPr>
        <p:txBody>
          <a:bodyPr/>
          <a:lstStyle/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41172"/>
          <a:stretch/>
        </p:blipFill>
        <p:spPr>
          <a:xfrm>
            <a:off x="2135560" y="3717032"/>
            <a:ext cx="6573175" cy="29836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855640" y="5157192"/>
            <a:ext cx="540060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890977" y="4678629"/>
                <a:ext cx="1584176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𝑁𝑂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80 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𝑘𝑚</m:t>
                              </m:r>
                            </m:e>
                          </m:d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𝑁𝑂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90 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0977" y="4678629"/>
                <a:ext cx="1584176" cy="669094"/>
              </a:xfrm>
              <a:prstGeom prst="rect">
                <a:avLst/>
              </a:prstGeom>
              <a:blipFill rotWithShape="0">
                <a:blip r:embed="rId3"/>
                <a:stretch>
                  <a:fillRect t="-15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1209331"/>
            <a:ext cx="3312368" cy="503238"/>
          </a:xfrm>
        </p:spPr>
        <p:txBody>
          <a:bodyPr/>
          <a:lstStyle/>
          <a:p>
            <a:pPr algn="ctr"/>
            <a:r>
              <a:rPr lang="en-CA" sz="2000" dirty="0"/>
              <a:t>Picture of pole-ward &amp; downward transport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544" y="3501008"/>
            <a:ext cx="3096344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281369"/>
            <a:ext cx="4824536" cy="392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32856"/>
            <a:ext cx="4441608" cy="439248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85688" y="1209332"/>
            <a:ext cx="4104456" cy="779508"/>
          </a:xfrm>
        </p:spPr>
        <p:txBody>
          <a:bodyPr/>
          <a:lstStyle/>
          <a:p>
            <a:pPr algn="ctr"/>
            <a:r>
              <a:rPr lang="en-CA" sz="2000" dirty="0"/>
              <a:t>Trajectory modelling of where the air at 75 km comes from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360" y="6565152"/>
            <a:ext cx="302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From: Randall and Harvey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5728" y="656515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From: Smith et al. doi:10.1029/2011JD016083</a:t>
            </a:r>
          </a:p>
        </p:txBody>
      </p:sp>
      <p:sp>
        <p:nvSpPr>
          <p:cNvPr id="14" name="Oval 13"/>
          <p:cNvSpPr/>
          <p:nvPr/>
        </p:nvSpPr>
        <p:spPr>
          <a:xfrm>
            <a:off x="1487488" y="3645024"/>
            <a:ext cx="432048" cy="8514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2470615" y="3645024"/>
            <a:ext cx="277013" cy="853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4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432" y="1070545"/>
            <a:ext cx="10225136" cy="503238"/>
          </a:xfrm>
        </p:spPr>
        <p:txBody>
          <a:bodyPr/>
          <a:lstStyle/>
          <a:p>
            <a:pPr algn="ctr"/>
            <a:r>
              <a:rPr lang="en-CA" sz="2800" dirty="0" smtClean="0"/>
              <a:t>Looking at the altitude of auroral and ring-current deposition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688632" y="1844824"/>
            <a:ext cx="11377264" cy="4880847"/>
            <a:chOff x="-6145360" y="1913050"/>
            <a:chExt cx="11377264" cy="48808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5735" r="63584"/>
            <a:stretch/>
          </p:blipFill>
          <p:spPr>
            <a:xfrm>
              <a:off x="119336" y="2060403"/>
              <a:ext cx="4439816" cy="47334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-20205" t="-1460" r="26887" b="95121"/>
            <a:stretch/>
          </p:blipFill>
          <p:spPr>
            <a:xfrm>
              <a:off x="-6145360" y="1913050"/>
              <a:ext cx="11377264" cy="3183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8391" t="12641" r="53340" b="74453"/>
            <a:stretch/>
          </p:blipFill>
          <p:spPr>
            <a:xfrm>
              <a:off x="839739" y="2564903"/>
              <a:ext cx="1008112" cy="648073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15880" y="3212976"/>
            <a:ext cx="6984776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How effective is the “indirect effect” for transporting </a:t>
            </a:r>
            <a:r>
              <a:rPr lang="en-CA" dirty="0" err="1" smtClean="0"/>
              <a:t>thermospheric</a:t>
            </a:r>
            <a:r>
              <a:rPr lang="en-CA" dirty="0" smtClean="0"/>
              <a:t> NO</a:t>
            </a:r>
            <a:r>
              <a:rPr lang="en-CA" baseline="-25000" dirty="0" smtClean="0"/>
              <a:t>x</a:t>
            </a:r>
            <a:r>
              <a:rPr lang="en-CA" dirty="0" smtClean="0"/>
              <a:t> at </a:t>
            </a:r>
            <a:br>
              <a:rPr lang="en-CA" dirty="0" smtClean="0"/>
            </a:br>
            <a:r>
              <a:rPr lang="en-CA" dirty="0" smtClean="0"/>
              <a:t>105 km downward to the stratosphere?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8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2800" dirty="0" smtClean="0"/>
              <a:t>Observational evidence of wintertime upward transport at 95-105 km indicates a change in circulation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24979" y="2132856"/>
            <a:ext cx="5816923" cy="4725144"/>
            <a:chOff x="6960096" y="2576119"/>
            <a:chExt cx="5040560" cy="4302798"/>
          </a:xfrm>
        </p:grpSpPr>
        <p:grpSp>
          <p:nvGrpSpPr>
            <p:cNvPr id="17" name="Group 16"/>
            <p:cNvGrpSpPr/>
            <p:nvPr/>
          </p:nvGrpSpPr>
          <p:grpSpPr>
            <a:xfrm>
              <a:off x="6960096" y="2924944"/>
              <a:ext cx="5040560" cy="3482037"/>
              <a:chOff x="5231904" y="2132856"/>
              <a:chExt cx="6768752" cy="434613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31904" y="2132856"/>
              <a:ext cx="6768752" cy="4346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2" name="Acrobat Document" r:id="rId3" imgW="3832728" imgH="2461146" progId="AcroExch.Document.7">
                      <p:embed/>
                    </p:oleObj>
                  </mc:Choice>
                  <mc:Fallback>
                    <p:oleObj name="Acrobat Document" r:id="rId3" imgW="3832728" imgH="2461146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231904" y="2132856"/>
                            <a:ext cx="6768752" cy="434613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Freeform 11"/>
              <p:cNvSpPr/>
              <p:nvPr/>
            </p:nvSpPr>
            <p:spPr>
              <a:xfrm>
                <a:off x="5955030" y="2294006"/>
                <a:ext cx="4789170" cy="2081337"/>
              </a:xfrm>
              <a:custGeom>
                <a:avLst/>
                <a:gdLst>
                  <a:gd name="connsiteX0" fmla="*/ 0 w 4789170"/>
                  <a:gd name="connsiteY0" fmla="*/ 1154044 h 2081337"/>
                  <a:gd name="connsiteX1" fmla="*/ 182880 w 4789170"/>
                  <a:gd name="connsiteY1" fmla="*/ 1047364 h 2081337"/>
                  <a:gd name="connsiteX2" fmla="*/ 392430 w 4789170"/>
                  <a:gd name="connsiteY2" fmla="*/ 1150234 h 2081337"/>
                  <a:gd name="connsiteX3" fmla="*/ 544830 w 4789170"/>
                  <a:gd name="connsiteY3" fmla="*/ 1226434 h 2081337"/>
                  <a:gd name="connsiteX4" fmla="*/ 781050 w 4789170"/>
                  <a:gd name="connsiteY4" fmla="*/ 1344544 h 2081337"/>
                  <a:gd name="connsiteX5" fmla="*/ 868680 w 4789170"/>
                  <a:gd name="connsiteY5" fmla="*/ 1470274 h 2081337"/>
                  <a:gd name="connsiteX6" fmla="*/ 1024890 w 4789170"/>
                  <a:gd name="connsiteY6" fmla="*/ 1752214 h 2081337"/>
                  <a:gd name="connsiteX7" fmla="*/ 1150620 w 4789170"/>
                  <a:gd name="connsiteY7" fmla="*/ 2011294 h 2081337"/>
                  <a:gd name="connsiteX8" fmla="*/ 1184910 w 4789170"/>
                  <a:gd name="connsiteY8" fmla="*/ 2064634 h 2081337"/>
                  <a:gd name="connsiteX9" fmla="*/ 1295400 w 4789170"/>
                  <a:gd name="connsiteY9" fmla="*/ 2079874 h 2081337"/>
                  <a:gd name="connsiteX10" fmla="*/ 1402080 w 4789170"/>
                  <a:gd name="connsiteY10" fmla="*/ 2034154 h 2081337"/>
                  <a:gd name="connsiteX11" fmla="*/ 1592580 w 4789170"/>
                  <a:gd name="connsiteY11" fmla="*/ 1893184 h 2081337"/>
                  <a:gd name="connsiteX12" fmla="*/ 1741170 w 4789170"/>
                  <a:gd name="connsiteY12" fmla="*/ 1698874 h 2081337"/>
                  <a:gd name="connsiteX13" fmla="*/ 1817370 w 4789170"/>
                  <a:gd name="connsiteY13" fmla="*/ 1455034 h 2081337"/>
                  <a:gd name="connsiteX14" fmla="*/ 1821180 w 4789170"/>
                  <a:gd name="connsiteY14" fmla="*/ 1169284 h 2081337"/>
                  <a:gd name="connsiteX15" fmla="*/ 1885950 w 4789170"/>
                  <a:gd name="connsiteY15" fmla="*/ 994024 h 2081337"/>
                  <a:gd name="connsiteX16" fmla="*/ 1889760 w 4789170"/>
                  <a:gd name="connsiteY16" fmla="*/ 784474 h 2081337"/>
                  <a:gd name="connsiteX17" fmla="*/ 1851660 w 4789170"/>
                  <a:gd name="connsiteY17" fmla="*/ 552064 h 2081337"/>
                  <a:gd name="connsiteX18" fmla="*/ 1939290 w 4789170"/>
                  <a:gd name="connsiteY18" fmla="*/ 266314 h 2081337"/>
                  <a:gd name="connsiteX19" fmla="*/ 2141220 w 4789170"/>
                  <a:gd name="connsiteY19" fmla="*/ 79624 h 2081337"/>
                  <a:gd name="connsiteX20" fmla="*/ 2339340 w 4789170"/>
                  <a:gd name="connsiteY20" fmla="*/ 14854 h 2081337"/>
                  <a:gd name="connsiteX21" fmla="*/ 2708910 w 4789170"/>
                  <a:gd name="connsiteY21" fmla="*/ 3424 h 2081337"/>
                  <a:gd name="connsiteX22" fmla="*/ 3013710 w 4789170"/>
                  <a:gd name="connsiteY22" fmla="*/ 7234 h 2081337"/>
                  <a:gd name="connsiteX23" fmla="*/ 3150870 w 4789170"/>
                  <a:gd name="connsiteY23" fmla="*/ 79624 h 2081337"/>
                  <a:gd name="connsiteX24" fmla="*/ 3246120 w 4789170"/>
                  <a:gd name="connsiteY24" fmla="*/ 201544 h 2081337"/>
                  <a:gd name="connsiteX25" fmla="*/ 3291840 w 4789170"/>
                  <a:gd name="connsiteY25" fmla="*/ 361564 h 2081337"/>
                  <a:gd name="connsiteX26" fmla="*/ 3299460 w 4789170"/>
                  <a:gd name="connsiteY26" fmla="*/ 704464 h 2081337"/>
                  <a:gd name="connsiteX27" fmla="*/ 3318510 w 4789170"/>
                  <a:gd name="connsiteY27" fmla="*/ 1192144 h 2081337"/>
                  <a:gd name="connsiteX28" fmla="*/ 3356610 w 4789170"/>
                  <a:gd name="connsiteY28" fmla="*/ 1565524 h 2081337"/>
                  <a:gd name="connsiteX29" fmla="*/ 3448050 w 4789170"/>
                  <a:gd name="connsiteY29" fmla="*/ 1683634 h 2081337"/>
                  <a:gd name="connsiteX30" fmla="*/ 3600450 w 4789170"/>
                  <a:gd name="connsiteY30" fmla="*/ 1813174 h 2081337"/>
                  <a:gd name="connsiteX31" fmla="*/ 3749040 w 4789170"/>
                  <a:gd name="connsiteY31" fmla="*/ 1927474 h 2081337"/>
                  <a:gd name="connsiteX32" fmla="*/ 3863340 w 4789170"/>
                  <a:gd name="connsiteY32" fmla="*/ 1752214 h 2081337"/>
                  <a:gd name="connsiteX33" fmla="*/ 3966210 w 4789170"/>
                  <a:gd name="connsiteY33" fmla="*/ 1538854 h 2081337"/>
                  <a:gd name="connsiteX34" fmla="*/ 4057650 w 4789170"/>
                  <a:gd name="connsiteY34" fmla="*/ 1333114 h 2081337"/>
                  <a:gd name="connsiteX35" fmla="*/ 4206240 w 4789170"/>
                  <a:gd name="connsiteY35" fmla="*/ 1165474 h 2081337"/>
                  <a:gd name="connsiteX36" fmla="*/ 4347210 w 4789170"/>
                  <a:gd name="connsiteY36" fmla="*/ 1028314 h 2081337"/>
                  <a:gd name="connsiteX37" fmla="*/ 4465320 w 4789170"/>
                  <a:gd name="connsiteY37" fmla="*/ 1001644 h 2081337"/>
                  <a:gd name="connsiteX38" fmla="*/ 4575810 w 4789170"/>
                  <a:gd name="connsiteY38" fmla="*/ 994024 h 2081337"/>
                  <a:gd name="connsiteX39" fmla="*/ 4671060 w 4789170"/>
                  <a:gd name="connsiteY39" fmla="*/ 1058794 h 2081337"/>
                  <a:gd name="connsiteX40" fmla="*/ 4758690 w 4789170"/>
                  <a:gd name="connsiteY40" fmla="*/ 1100704 h 2081337"/>
                  <a:gd name="connsiteX41" fmla="*/ 4789170 w 4789170"/>
                  <a:gd name="connsiteY41" fmla="*/ 1138804 h 20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789170" h="2081337">
                    <a:moveTo>
                      <a:pt x="0" y="1154044"/>
                    </a:moveTo>
                    <a:cubicBezTo>
                      <a:pt x="58737" y="1101021"/>
                      <a:pt x="117475" y="1047999"/>
                      <a:pt x="182880" y="1047364"/>
                    </a:cubicBezTo>
                    <a:cubicBezTo>
                      <a:pt x="248285" y="1046729"/>
                      <a:pt x="392430" y="1150234"/>
                      <a:pt x="392430" y="1150234"/>
                    </a:cubicBezTo>
                    <a:lnTo>
                      <a:pt x="544830" y="1226434"/>
                    </a:lnTo>
                    <a:cubicBezTo>
                      <a:pt x="609600" y="1258819"/>
                      <a:pt x="727075" y="1303904"/>
                      <a:pt x="781050" y="1344544"/>
                    </a:cubicBezTo>
                    <a:cubicBezTo>
                      <a:pt x="835025" y="1385184"/>
                      <a:pt x="828040" y="1402329"/>
                      <a:pt x="868680" y="1470274"/>
                    </a:cubicBezTo>
                    <a:cubicBezTo>
                      <a:pt x="909320" y="1538219"/>
                      <a:pt x="977900" y="1662044"/>
                      <a:pt x="1024890" y="1752214"/>
                    </a:cubicBezTo>
                    <a:cubicBezTo>
                      <a:pt x="1071880" y="1842384"/>
                      <a:pt x="1123950" y="1959224"/>
                      <a:pt x="1150620" y="2011294"/>
                    </a:cubicBezTo>
                    <a:cubicBezTo>
                      <a:pt x="1177290" y="2063364"/>
                      <a:pt x="1160780" y="2053204"/>
                      <a:pt x="1184910" y="2064634"/>
                    </a:cubicBezTo>
                    <a:cubicBezTo>
                      <a:pt x="1209040" y="2076064"/>
                      <a:pt x="1259205" y="2084954"/>
                      <a:pt x="1295400" y="2079874"/>
                    </a:cubicBezTo>
                    <a:cubicBezTo>
                      <a:pt x="1331595" y="2074794"/>
                      <a:pt x="1352550" y="2065269"/>
                      <a:pt x="1402080" y="2034154"/>
                    </a:cubicBezTo>
                    <a:cubicBezTo>
                      <a:pt x="1451610" y="2003039"/>
                      <a:pt x="1536065" y="1949064"/>
                      <a:pt x="1592580" y="1893184"/>
                    </a:cubicBezTo>
                    <a:cubicBezTo>
                      <a:pt x="1649095" y="1837304"/>
                      <a:pt x="1703705" y="1771899"/>
                      <a:pt x="1741170" y="1698874"/>
                    </a:cubicBezTo>
                    <a:cubicBezTo>
                      <a:pt x="1778635" y="1625849"/>
                      <a:pt x="1804035" y="1543299"/>
                      <a:pt x="1817370" y="1455034"/>
                    </a:cubicBezTo>
                    <a:cubicBezTo>
                      <a:pt x="1830705" y="1366769"/>
                      <a:pt x="1809750" y="1246119"/>
                      <a:pt x="1821180" y="1169284"/>
                    </a:cubicBezTo>
                    <a:cubicBezTo>
                      <a:pt x="1832610" y="1092449"/>
                      <a:pt x="1874520" y="1058159"/>
                      <a:pt x="1885950" y="994024"/>
                    </a:cubicBezTo>
                    <a:cubicBezTo>
                      <a:pt x="1897380" y="929889"/>
                      <a:pt x="1895475" y="858134"/>
                      <a:pt x="1889760" y="784474"/>
                    </a:cubicBezTo>
                    <a:cubicBezTo>
                      <a:pt x="1884045" y="710814"/>
                      <a:pt x="1843405" y="638424"/>
                      <a:pt x="1851660" y="552064"/>
                    </a:cubicBezTo>
                    <a:cubicBezTo>
                      <a:pt x="1859915" y="465704"/>
                      <a:pt x="1891030" y="345054"/>
                      <a:pt x="1939290" y="266314"/>
                    </a:cubicBezTo>
                    <a:cubicBezTo>
                      <a:pt x="1987550" y="187574"/>
                      <a:pt x="2074545" y="121534"/>
                      <a:pt x="2141220" y="79624"/>
                    </a:cubicBezTo>
                    <a:cubicBezTo>
                      <a:pt x="2207895" y="37714"/>
                      <a:pt x="2244725" y="27554"/>
                      <a:pt x="2339340" y="14854"/>
                    </a:cubicBezTo>
                    <a:cubicBezTo>
                      <a:pt x="2433955" y="2154"/>
                      <a:pt x="2708910" y="3424"/>
                      <a:pt x="2708910" y="3424"/>
                    </a:cubicBezTo>
                    <a:cubicBezTo>
                      <a:pt x="2821305" y="2154"/>
                      <a:pt x="2940050" y="-5466"/>
                      <a:pt x="3013710" y="7234"/>
                    </a:cubicBezTo>
                    <a:cubicBezTo>
                      <a:pt x="3087370" y="19934"/>
                      <a:pt x="3112135" y="47239"/>
                      <a:pt x="3150870" y="79624"/>
                    </a:cubicBezTo>
                    <a:cubicBezTo>
                      <a:pt x="3189605" y="112009"/>
                      <a:pt x="3222625" y="154554"/>
                      <a:pt x="3246120" y="201544"/>
                    </a:cubicBezTo>
                    <a:cubicBezTo>
                      <a:pt x="3269615" y="248534"/>
                      <a:pt x="3282950" y="277744"/>
                      <a:pt x="3291840" y="361564"/>
                    </a:cubicBezTo>
                    <a:cubicBezTo>
                      <a:pt x="3300730" y="445384"/>
                      <a:pt x="3295015" y="566034"/>
                      <a:pt x="3299460" y="704464"/>
                    </a:cubicBezTo>
                    <a:cubicBezTo>
                      <a:pt x="3303905" y="842894"/>
                      <a:pt x="3308985" y="1048634"/>
                      <a:pt x="3318510" y="1192144"/>
                    </a:cubicBezTo>
                    <a:cubicBezTo>
                      <a:pt x="3328035" y="1335654"/>
                      <a:pt x="3335020" y="1483609"/>
                      <a:pt x="3356610" y="1565524"/>
                    </a:cubicBezTo>
                    <a:cubicBezTo>
                      <a:pt x="3378200" y="1647439"/>
                      <a:pt x="3407410" y="1642359"/>
                      <a:pt x="3448050" y="1683634"/>
                    </a:cubicBezTo>
                    <a:cubicBezTo>
                      <a:pt x="3488690" y="1724909"/>
                      <a:pt x="3550285" y="1772534"/>
                      <a:pt x="3600450" y="1813174"/>
                    </a:cubicBezTo>
                    <a:cubicBezTo>
                      <a:pt x="3650615" y="1853814"/>
                      <a:pt x="3705225" y="1937634"/>
                      <a:pt x="3749040" y="1927474"/>
                    </a:cubicBezTo>
                    <a:cubicBezTo>
                      <a:pt x="3792855" y="1917314"/>
                      <a:pt x="3827145" y="1816984"/>
                      <a:pt x="3863340" y="1752214"/>
                    </a:cubicBezTo>
                    <a:cubicBezTo>
                      <a:pt x="3899535" y="1687444"/>
                      <a:pt x="3933825" y="1608704"/>
                      <a:pt x="3966210" y="1538854"/>
                    </a:cubicBezTo>
                    <a:cubicBezTo>
                      <a:pt x="3998595" y="1469004"/>
                      <a:pt x="4017645" y="1395344"/>
                      <a:pt x="4057650" y="1333114"/>
                    </a:cubicBezTo>
                    <a:cubicBezTo>
                      <a:pt x="4097655" y="1270884"/>
                      <a:pt x="4157980" y="1216274"/>
                      <a:pt x="4206240" y="1165474"/>
                    </a:cubicBezTo>
                    <a:cubicBezTo>
                      <a:pt x="4254500" y="1114674"/>
                      <a:pt x="4304030" y="1055619"/>
                      <a:pt x="4347210" y="1028314"/>
                    </a:cubicBezTo>
                    <a:cubicBezTo>
                      <a:pt x="4390390" y="1001009"/>
                      <a:pt x="4427220" y="1007359"/>
                      <a:pt x="4465320" y="1001644"/>
                    </a:cubicBezTo>
                    <a:cubicBezTo>
                      <a:pt x="4503420" y="995929"/>
                      <a:pt x="4541520" y="984499"/>
                      <a:pt x="4575810" y="994024"/>
                    </a:cubicBezTo>
                    <a:cubicBezTo>
                      <a:pt x="4610100" y="1003549"/>
                      <a:pt x="4640580" y="1041014"/>
                      <a:pt x="4671060" y="1058794"/>
                    </a:cubicBezTo>
                    <a:cubicBezTo>
                      <a:pt x="4701540" y="1076574"/>
                      <a:pt x="4739005" y="1087369"/>
                      <a:pt x="4758690" y="1100704"/>
                    </a:cubicBezTo>
                    <a:cubicBezTo>
                      <a:pt x="4778375" y="1114039"/>
                      <a:pt x="4783772" y="1126421"/>
                      <a:pt x="4789170" y="113880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392589" y="657114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From: </a:t>
              </a:r>
              <a:r>
                <a:rPr lang="en-CA" sz="1400" dirty="0" err="1" smtClean="0"/>
                <a:t>Lossow</a:t>
              </a:r>
              <a:r>
                <a:rPr lang="en-CA" sz="1400" dirty="0" smtClean="0"/>
                <a:t> </a:t>
              </a:r>
              <a:r>
                <a:rPr lang="en-CA" sz="1400" dirty="0"/>
                <a:t>et al. doi:10.1029/2008JD011462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1052" y="2576119"/>
              <a:ext cx="414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Southern Hemisphere H</a:t>
              </a:r>
              <a:r>
                <a:rPr lang="en-CA" baseline="-25000" dirty="0" smtClean="0"/>
                <a:t>2</a:t>
              </a:r>
              <a:r>
                <a:rPr lang="en-CA" dirty="0" smtClean="0"/>
                <a:t>O mixing ratio </a:t>
              </a:r>
              <a:endParaRPr lang="en-CA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7391" y="2000574"/>
            <a:ext cx="5871518" cy="4703537"/>
            <a:chOff x="5867391" y="2000574"/>
            <a:chExt cx="5871518" cy="4703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5" t="13723" r="14155" b="5942"/>
            <a:stretch/>
          </p:blipFill>
          <p:spPr>
            <a:xfrm>
              <a:off x="5867391" y="2515920"/>
              <a:ext cx="5770398" cy="41881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032" y="2000574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at </a:t>
              </a:r>
              <a:r>
                <a:rPr lang="en-CA" dirty="0" err="1" smtClean="0"/>
                <a:t>Rothera</a:t>
              </a:r>
              <a:r>
                <a:rPr lang="en-CA" dirty="0" smtClean="0"/>
                <a:t> in HWM, daily-mean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7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2800" dirty="0" smtClean="0"/>
              <a:t>Observational evidence of wintertime upward transport at 95-105 km indicates a change in circulation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14590" r="14830" b="6981"/>
          <a:stretch/>
        </p:blipFill>
        <p:spPr>
          <a:xfrm>
            <a:off x="47328" y="2708920"/>
            <a:ext cx="5616624" cy="403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15258" r="14347" b="6277"/>
          <a:stretch/>
        </p:blipFill>
        <p:spPr>
          <a:xfrm>
            <a:off x="81236" y="2747020"/>
            <a:ext cx="5616624" cy="403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054" y="2081639"/>
            <a:ext cx="535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Daily mean MSIS Temperature at </a:t>
            </a:r>
            <a:r>
              <a:rPr lang="en-CA" dirty="0" err="1" smtClean="0"/>
              <a:t>Rothera</a:t>
            </a:r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Overlay of zero-wind contour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97355" y="2081639"/>
            <a:ext cx="5440414" cy="4656725"/>
            <a:chOff x="6297355" y="2081639"/>
            <a:chExt cx="5440414" cy="4656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" t="9051" r="11867" b="8001"/>
            <a:stretch/>
          </p:blipFill>
          <p:spPr>
            <a:xfrm>
              <a:off x="6297355" y="2708919"/>
              <a:ext cx="5299424" cy="402944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672064" y="2081639"/>
              <a:ext cx="506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Mid-winter cooling observed in both hemispheres </a:t>
              </a:r>
              <a:br>
                <a:rPr lang="en-CA" dirty="0" smtClean="0"/>
              </a:br>
              <a:r>
                <a:rPr lang="en-CA" dirty="0" smtClean="0"/>
                <a:t>in meteor radar temperatures (90</a:t>
              </a:r>
              <a:r>
                <a:rPr lang="en-CA" dirty="0" smtClean="0">
                  <a:sym typeface="Symbol" panose="05050102010706020507" pitchFamily="18" charset="2"/>
                </a:rPr>
                <a:t>5 km)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3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/>
          </p:cNvGrpSpPr>
          <p:nvPr/>
        </p:nvGrpSpPr>
        <p:grpSpPr>
          <a:xfrm>
            <a:off x="6188700" y="2005390"/>
            <a:ext cx="5760718" cy="4644000"/>
            <a:chOff x="6188700" y="2029038"/>
            <a:chExt cx="5760718" cy="470349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" t="14659" r="13779" b="6670"/>
            <a:stretch/>
          </p:blipFill>
          <p:spPr>
            <a:xfrm>
              <a:off x="6188700" y="2628121"/>
              <a:ext cx="5760718" cy="41044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56040" y="2029038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in HWM, hourly 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744" r="13906" b="6396"/>
          <a:stretch/>
        </p:blipFill>
        <p:spPr>
          <a:xfrm>
            <a:off x="6096001" y="2598558"/>
            <a:ext cx="5846671" cy="4054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3" y="987925"/>
            <a:ext cx="11319280" cy="503238"/>
          </a:xfrm>
        </p:spPr>
        <p:txBody>
          <a:bodyPr/>
          <a:lstStyle/>
          <a:p>
            <a:pPr algn="ctr"/>
            <a:r>
              <a:rPr lang="en-CA" sz="2800" dirty="0" smtClean="0"/>
              <a:t>Hourly data shows tidal modulation of the equatorward, divergent flow</a:t>
            </a:r>
            <a:br>
              <a:rPr lang="en-CA" sz="2800" dirty="0" smtClean="0"/>
            </a:br>
            <a:r>
              <a:rPr lang="en-CA" sz="2800" dirty="0" smtClean="0"/>
              <a:t>gives poleward and downward “channels”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6688" y="2037831"/>
            <a:ext cx="5871518" cy="4703537"/>
            <a:chOff x="5867391" y="2000574"/>
            <a:chExt cx="5871518" cy="4703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5" t="13723" r="14155" b="5942"/>
            <a:stretch/>
          </p:blipFill>
          <p:spPr>
            <a:xfrm>
              <a:off x="5867391" y="2515920"/>
              <a:ext cx="5770398" cy="41881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032" y="2000574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in HWM, daily-mean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999656" y="3717032"/>
            <a:ext cx="0" cy="576064"/>
          </a:xfrm>
          <a:prstGeom prst="straightConnector1">
            <a:avLst/>
          </a:prstGeom>
          <a:ln>
            <a:solidFill>
              <a:srgbClr val="66FF3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86481" y="3717032"/>
            <a:ext cx="0" cy="576064"/>
          </a:xfrm>
          <a:prstGeom prst="straightConnector1">
            <a:avLst/>
          </a:prstGeom>
          <a:ln>
            <a:solidFill>
              <a:srgbClr val="66FF3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704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3600" dirty="0" smtClean="0"/>
              <a:t>Questions to be examined?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8428" y="2636912"/>
            <a:ext cx="11454235" cy="34849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Does EPP affect the tides themselves?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Do the tides affect the downward transport of </a:t>
            </a:r>
            <a:r>
              <a:rPr lang="en-CA" dirty="0" err="1" smtClean="0"/>
              <a:t>thermospheric</a:t>
            </a:r>
            <a:r>
              <a:rPr lang="en-CA" dirty="0" smtClean="0"/>
              <a:t> NO</a:t>
            </a:r>
            <a:r>
              <a:rPr lang="en-CA" baseline="-25000" dirty="0" smtClean="0"/>
              <a:t>x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1582400" cy="1143000"/>
          </a:xfrm>
        </p:spPr>
        <p:txBody>
          <a:bodyPr/>
          <a:lstStyle/>
          <a:p>
            <a:r>
              <a:rPr lang="en-CA" sz="4000" dirty="0" smtClean="0"/>
              <a:t>Question 1-Does EPP affect mean winds and tides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856640" cy="4525963"/>
          </a:xfrm>
        </p:spPr>
        <p:txBody>
          <a:bodyPr/>
          <a:lstStyle/>
          <a:p>
            <a:r>
              <a:rPr lang="en-CA" dirty="0" smtClean="0"/>
              <a:t>Use the </a:t>
            </a:r>
            <a:r>
              <a:rPr lang="en-CA" dirty="0" err="1" smtClean="0"/>
              <a:t>Rothera</a:t>
            </a:r>
            <a:r>
              <a:rPr lang="en-CA" dirty="0" smtClean="0"/>
              <a:t>, Antarctica (68S 68W)</a:t>
            </a:r>
            <a:r>
              <a:rPr lang="en-CA" dirty="0"/>
              <a:t> </a:t>
            </a:r>
            <a:r>
              <a:rPr lang="en-CA" dirty="0" smtClean="0"/>
              <a:t>hourly meteor radar </a:t>
            </a:r>
            <a:r>
              <a:rPr lang="en-CA" dirty="0" smtClean="0"/>
              <a:t>winds from </a:t>
            </a:r>
            <a:r>
              <a:rPr lang="en-CA" dirty="0" smtClean="0"/>
              <a:t>Feb 2009-Aug 2019</a:t>
            </a:r>
          </a:p>
          <a:p>
            <a:endParaRPr lang="en-CA" sz="1400" dirty="0" smtClean="0"/>
          </a:p>
          <a:p>
            <a:r>
              <a:rPr lang="en-CA" dirty="0" smtClean="0"/>
              <a:t>Over a 4-day </a:t>
            </a:r>
            <a:r>
              <a:rPr lang="en-CA" dirty="0" smtClean="0"/>
              <a:t>window, </a:t>
            </a:r>
            <a:r>
              <a:rPr lang="en-CA" dirty="0" smtClean="0"/>
              <a:t>shifted hourly:</a:t>
            </a:r>
          </a:p>
          <a:p>
            <a:pPr lvl="1"/>
            <a:r>
              <a:rPr lang="en-CA" dirty="0" smtClean="0"/>
              <a:t>Fit the mean wind and 8-, 12-, 24-hour tidal components plus 2-day wave</a:t>
            </a:r>
          </a:p>
          <a:p>
            <a:pPr lvl="1"/>
            <a:r>
              <a:rPr lang="en-CA" dirty="0" smtClean="0"/>
              <a:t>Create an hourly climatology of each fitted component</a:t>
            </a:r>
          </a:p>
          <a:p>
            <a:pPr lvl="1"/>
            <a:r>
              <a:rPr lang="en-CA" dirty="0" smtClean="0"/>
              <a:t>Use that climatology to calculate hourly anomalies </a:t>
            </a:r>
            <a:r>
              <a:rPr lang="en-CA" dirty="0" smtClean="0"/>
              <a:t>of </a:t>
            </a:r>
            <a:r>
              <a:rPr lang="en-CA" dirty="0" smtClean="0"/>
              <a:t>the </a:t>
            </a:r>
            <a:r>
              <a:rPr lang="en-CA" dirty="0" smtClean="0"/>
              <a:t>fitted component</a:t>
            </a:r>
          </a:p>
          <a:p>
            <a:endParaRPr lang="en-CA" sz="1400" dirty="0" smtClean="0"/>
          </a:p>
          <a:p>
            <a:r>
              <a:rPr lang="en-CA" dirty="0" smtClean="0"/>
              <a:t>Superposed Epoch Analysis over centred on 40 </a:t>
            </a:r>
            <a:r>
              <a:rPr lang="en-CA" dirty="0" err="1" smtClean="0"/>
              <a:t>Dst</a:t>
            </a:r>
            <a:r>
              <a:rPr lang="en-CA" dirty="0" smtClean="0"/>
              <a:t> events</a:t>
            </a:r>
          </a:p>
          <a:p>
            <a:pPr lvl="1"/>
            <a:r>
              <a:rPr lang="en-CA" dirty="0" smtClean="0"/>
              <a:t>Before/After = average 2-6 days before and after event, respectively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32" y="729286"/>
            <a:ext cx="10515600" cy="1325563"/>
          </a:xfrm>
        </p:spPr>
        <p:txBody>
          <a:bodyPr/>
          <a:lstStyle/>
          <a:p>
            <a:r>
              <a:rPr lang="en-CA" sz="3200" dirty="0" smtClean="0"/>
              <a:t>Before and after </a:t>
            </a:r>
            <a:r>
              <a:rPr lang="en-CA" sz="3200" dirty="0" err="1" smtClean="0"/>
              <a:t>Dst</a:t>
            </a:r>
            <a:r>
              <a:rPr lang="en-CA" sz="3200" dirty="0" smtClean="0"/>
              <a:t> event difference, Mean wind anomaly</a:t>
            </a:r>
            <a:endParaRPr lang="nb-NO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A95855-8CE8-4974-A136-93328D06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755" y="1337606"/>
            <a:ext cx="3319671" cy="276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B1AF0D-C50C-46E4-9394-7E2A8B04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34" y="1337606"/>
            <a:ext cx="3329940" cy="2760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64D52-388A-47FB-8CA2-1C861DC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2" y="1337606"/>
            <a:ext cx="3302828" cy="273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5B1B6-AEA1-4C82-B3DC-829BFF5B9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32" y="4129794"/>
            <a:ext cx="3294396" cy="2730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FF7597-011C-4ECF-8E43-7CDD3DA08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834" y="4097655"/>
            <a:ext cx="3329940" cy="276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C80432-413F-411F-9571-FB4A1D702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755" y="4084510"/>
            <a:ext cx="3329940" cy="2773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2780928"/>
            <a:ext cx="6519594" cy="79208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83832" y="4365104"/>
            <a:ext cx="6519594" cy="165618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8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0</TotalTime>
  <Words>573</Words>
  <Application>Microsoft Office PowerPoint</Application>
  <PresentationFormat>Widescreen</PresentationFormat>
  <Paragraphs>74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Arvo</vt:lpstr>
      <vt:lpstr>Calibri</vt:lpstr>
      <vt:lpstr>Cambria Math</vt:lpstr>
      <vt:lpstr>Symbol</vt:lpstr>
      <vt:lpstr>Office Theme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1-Does EPP affect mean winds and tides</vt:lpstr>
      <vt:lpstr>Before and after Dst event difference, Mean wind anomaly</vt:lpstr>
      <vt:lpstr>PowerPoint Presentation</vt:lpstr>
      <vt:lpstr>Perhaps the small change in the tide is not surprising</vt:lpstr>
      <vt:lpstr>Question 2- Do the tides affect the downward transport of thermospheric NOx </vt:lpstr>
      <vt:lpstr>Initial fit to all data shows 0.0030.001 change in the ratio per NO(80 km)/NO(90 km) m/s increase in tidal amplitude </vt:lpstr>
      <vt:lpstr>Summary and conclusions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heading</dc:title>
  <dc:creator>kavitha becker</dc:creator>
  <cp:lastModifiedBy>Patrick Joseph Espy</cp:lastModifiedBy>
  <cp:revision>213</cp:revision>
  <dcterms:created xsi:type="dcterms:W3CDTF">2013-11-05T17:05:50Z</dcterms:created>
  <dcterms:modified xsi:type="dcterms:W3CDTF">2022-06-13T06:25:57Z</dcterms:modified>
</cp:coreProperties>
</file>