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91" r:id="rId3"/>
    <p:sldId id="293" r:id="rId4"/>
    <p:sldId id="294" r:id="rId5"/>
    <p:sldId id="295" r:id="rId6"/>
    <p:sldId id="29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94660"/>
  </p:normalViewPr>
  <p:slideViewPr>
    <p:cSldViewPr snapToGrid="0">
      <p:cViewPr varScale="1">
        <p:scale>
          <a:sx n="34" d="100"/>
          <a:sy n="34" d="100"/>
        </p:scale>
        <p:origin x="77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4846D-CE36-4588-B778-3EFE1CDD31BF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3D6CA-F706-47F3-B9AC-3273B0C78A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3481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310DDF1-D601-42A9-A113-1972578931BF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9075" y="534988"/>
            <a:ext cx="4729163" cy="26606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24340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87497B-8E2B-4CD5-81F9-6ECA6EA7FFA3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4988"/>
            <a:ext cx="4729163" cy="26606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1" y="3371849"/>
            <a:ext cx="8189913" cy="319405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26729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87497B-8E2B-4CD5-81F9-6ECA6EA7FFA3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4988"/>
            <a:ext cx="4729163" cy="26606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1" y="3371849"/>
            <a:ext cx="8189913" cy="319405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00469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3DB24D-2700-49D5-8080-44D72CE4EFA0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58514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642BB1A-79C6-464A-A494-24090796006A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43537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C512F6-36C0-407E-832C-0E39473B2BA0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4988"/>
            <a:ext cx="4729163" cy="26606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1" y="3371849"/>
            <a:ext cx="8189913" cy="319405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81001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07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89" indent="-285727" defTabSz="94607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907" indent="-228581" defTabSz="94607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70" indent="-228581" defTabSz="94607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233" indent="-228581" defTabSz="94607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96" indent="-228581" algn="ctr" defTabSz="9460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59" indent="-228581" algn="ctr" defTabSz="9460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721" indent="-228581" algn="ctr" defTabSz="9460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84" indent="-228581" algn="ctr" defTabSz="9460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5ED4398-68C3-4DA8-A33B-3F1774937B91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03475" y="571500"/>
            <a:ext cx="5094288" cy="286702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369" y="3628558"/>
            <a:ext cx="7918341" cy="343893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51626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E839F3-DCEC-4D57-9A04-4EF49EEAB4A7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PSC taken</a:t>
            </a:r>
            <a:r>
              <a:rPr lang="en-GB" baseline="0" dirty="0" smtClean="0"/>
              <a:t> Trondheim 9 Jan</a:t>
            </a:r>
          </a:p>
          <a:p>
            <a:pPr eaLnBrk="1" hangingPunct="1"/>
            <a:r>
              <a:rPr lang="en-GB" baseline="0" dirty="0" smtClean="0"/>
              <a:t>Water ice, Radii 6</a:t>
            </a:r>
            <a:r>
              <a:rPr lang="en-GB" baseline="0" dirty="0" smtClean="0">
                <a:sym typeface="Symbol" panose="05050102010706020507" pitchFamily="18" charset="2"/>
              </a:rPr>
              <a:t>m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18371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FC9B191-4D01-42B8-883A-66C7F0A89240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Leave it here and</a:t>
            </a:r>
            <a:r>
              <a:rPr lang="en-GB" baseline="0" dirty="0" smtClean="0"/>
              <a:t> go to summary</a:t>
            </a:r>
          </a:p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31009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DDEA3BA-8282-4785-97BA-2492B6585758}" type="slidenum">
              <a:rPr 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1925" y="511175"/>
            <a:ext cx="4527550" cy="2547938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587" y="3228591"/>
            <a:ext cx="7943466" cy="3058346"/>
          </a:xfrm>
          <a:noFill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39622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FC9B191-4D01-42B8-883A-66C7F0A89240}" type="slidenum">
              <a:rPr 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Leave it here and</a:t>
            </a:r>
            <a:r>
              <a:rPr lang="en-GB" baseline="0" dirty="0" smtClean="0"/>
              <a:t> go to summary</a:t>
            </a:r>
          </a:p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91703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2F96182-EB84-4AA6-91E7-31B4BBD47C0F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04851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889" indent="-285727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2907" indent="-228581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070" indent="-228581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233" indent="-228581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396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559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8721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5884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57FE02-59BD-4369-8E9C-F4E5EC21B85A}" type="slidenum">
              <a:rPr lang="en-US" sz="1200" baseline="0"/>
              <a:pPr eaLnBrk="1" hangingPunct="1"/>
              <a:t>34</a:t>
            </a:fld>
            <a:endParaRPr lang="en-US" sz="1200" baseline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9341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889" indent="-285727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2907" indent="-228581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070" indent="-228581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233" indent="-228581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396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559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8721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5884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9C8D03-94F9-4D85-AA30-750A75429BC8}" type="slidenum">
              <a:rPr lang="en-US" sz="1200" baseline="0"/>
              <a:pPr eaLnBrk="1" hangingPunct="1"/>
              <a:t>35</a:t>
            </a:fld>
            <a:endParaRPr lang="en-US" sz="1200" baseline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1613" y="546100"/>
            <a:ext cx="4749800" cy="26733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9539" y="3384550"/>
            <a:ext cx="7475537" cy="3163888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59987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889" indent="-285727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2907" indent="-228581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070" indent="-228581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233" indent="-228581" defTabSz="946074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396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559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8721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5884" indent="-228581" defTabSz="946074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C9870B-A1F6-4E26-B001-6BDB62D13E30}" type="slidenum">
              <a:rPr lang="en-US" sz="1200" baseline="0">
                <a:solidFill>
                  <a:prstClr val="black"/>
                </a:solidFill>
              </a:rPr>
              <a:pPr eaLnBrk="1" hangingPunct="1"/>
              <a:t>36</a:t>
            </a:fld>
            <a:endParaRPr lang="en-US" sz="1200" baseline="0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409324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9E75942-5011-43A4-BC0D-34F3C1A2C8DF}" type="slidenum">
              <a:rPr 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5100" y="511175"/>
            <a:ext cx="4529138" cy="2547938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60369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1557158-DA19-4729-977D-CF3C29319229}" type="slidenum">
              <a:rPr lang="en-US" sz="1200">
                <a:solidFill>
                  <a:srgbClr val="000000"/>
                </a:solidFill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5100" y="511175"/>
            <a:ext cx="4529138" cy="2547938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42218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1557158-DA19-4729-977D-CF3C29319229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5100" y="511175"/>
            <a:ext cx="4529138" cy="2547938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9823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B410C26-BB73-4F30-BBB6-335B53511D8E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874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9418D23-C101-4A01-8EEB-30CEE70FB11E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79090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F9EDAD3-7D3E-4552-830E-FA12751B15B1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535344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18DED3-A3F7-48AF-949C-B68E7794C49F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4988"/>
            <a:ext cx="4729163" cy="26606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1" y="3371849"/>
            <a:ext cx="8189913" cy="319405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68645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09E994-2F1C-4B4D-9E05-7398F39534C8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4988"/>
            <a:ext cx="4729163" cy="26606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1" y="3371849"/>
            <a:ext cx="8189913" cy="319405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65942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FF5B267-7525-4E9A-880A-0BEBDBA7B6D7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4988"/>
            <a:ext cx="4729163" cy="26606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1" y="3371849"/>
            <a:ext cx="8189913" cy="319405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75946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98" indent="-275692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766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873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980" indent="-220553" defTabSz="912846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608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7193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299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406" indent="-220553" algn="ctr" defTabSz="91284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87497B-8E2B-4CD5-81F9-6ECA6EA7FFA3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4988"/>
            <a:ext cx="4729163" cy="26606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1" y="3371849"/>
            <a:ext cx="8189913" cy="319405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793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14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907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9581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750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4044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77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917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609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056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5103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390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0122B-212B-4D17-8512-7DF2090AE6AC}" type="datetimeFigureOut">
              <a:rPr lang="en-CA" smtClean="0"/>
              <a:t>18/01/2021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EE9C-0AF7-4855-A580-9104F4182C7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813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Atmospheric Circulation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Patrick Espy, NTNU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923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/>
          <a:lstStyle/>
          <a:p>
            <a:r>
              <a:rPr lang="en-CA" dirty="0" smtClean="0"/>
              <a:t>How do we get pressure gradients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Temperature gradients lead to </a:t>
            </a:r>
            <a:br>
              <a:rPr lang="en-CA" dirty="0" smtClean="0"/>
            </a:br>
            <a:r>
              <a:rPr lang="en-CA" dirty="0" smtClean="0"/>
              <a:t> Pressure gradients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9B3124-52DD-465B-91E4-14E10AEBD56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2743200" y="3962400"/>
            <a:ext cx="914400" cy="167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791200" y="3955473"/>
            <a:ext cx="914400" cy="167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30" y="5697196"/>
            <a:ext cx="1093470" cy="78105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743200" y="5629771"/>
            <a:ext cx="3962400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2743200" y="5033941"/>
            <a:ext cx="3962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743200" y="3962400"/>
            <a:ext cx="3962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419600" y="5454134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o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4257911" y="3777734"/>
            <a:ext cx="7805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3</a:t>
            </a:r>
            <a:r>
              <a:rPr lang="en-CA" dirty="0"/>
              <a:t>= 0</a:t>
            </a:r>
            <a:endParaRPr lang="en-CA" dirty="0"/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2743200" y="4531764"/>
            <a:ext cx="3962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4229100" y="4377749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2</a:t>
            </a:r>
            <a:r>
              <a:rPr lang="en-CA" dirty="0"/>
              <a:t>&lt; P</a:t>
            </a:r>
            <a:r>
              <a:rPr lang="en-CA" baseline="-25000" dirty="0"/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29100" y="4849275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1</a:t>
            </a:r>
            <a:r>
              <a:rPr lang="en-CA" dirty="0"/>
              <a:t>&lt; P</a:t>
            </a:r>
            <a:r>
              <a:rPr lang="en-CA" baseline="-25000" dirty="0"/>
              <a:t>o</a:t>
            </a:r>
            <a:endParaRPr lang="en-CA" baseline="-25000" dirty="0"/>
          </a:p>
        </p:txBody>
      </p:sp>
    </p:spTree>
    <p:extLst>
      <p:ext uri="{BB962C8B-B14F-4D97-AF65-F5344CB8AC3E}">
        <p14:creationId xmlns:p14="http://schemas.microsoft.com/office/powerpoint/2010/main" val="105687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/>
          <a:lstStyle/>
          <a:p>
            <a:r>
              <a:rPr lang="en-CA" dirty="0" smtClean="0"/>
              <a:t>How do we get pressure gradients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Temperature gradients lead to </a:t>
            </a:r>
            <a:br>
              <a:rPr lang="en-CA" dirty="0" smtClean="0"/>
            </a:br>
            <a:r>
              <a:rPr lang="en-CA" dirty="0" smtClean="0"/>
              <a:t> Pressure gradients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9B3124-52DD-465B-91E4-14E10AEBD56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2743200" y="3962400"/>
            <a:ext cx="914400" cy="167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791200" y="3955473"/>
            <a:ext cx="914400" cy="167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30" y="5697196"/>
            <a:ext cx="1093470" cy="78105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743200" y="5629771"/>
            <a:ext cx="3962400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791200" y="3952954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743200" y="3962400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743200" y="4534215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791830" y="4534215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2743200" y="5029200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5791200" y="5029200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4419600" y="5454134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o</a:t>
            </a:r>
            <a:endParaRPr lang="en-CA" dirty="0"/>
          </a:p>
        </p:txBody>
      </p:sp>
      <p:grpSp>
        <p:nvGrpSpPr>
          <p:cNvPr id="5" name="Group 4"/>
          <p:cNvGrpSpPr/>
          <p:nvPr/>
        </p:nvGrpSpPr>
        <p:grpSpPr>
          <a:xfrm>
            <a:off x="2743200" y="2971801"/>
            <a:ext cx="914400" cy="2650411"/>
            <a:chOff x="2437770" y="2953963"/>
            <a:chExt cx="914400" cy="2668435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437770" y="2953963"/>
              <a:ext cx="914400" cy="266843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latin typeface="Times New Roman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2437770" y="2962770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2437770" y="3944252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2437770" y="4746643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33" name="Straight Connector 32"/>
          <p:cNvCxnSpPr/>
          <p:nvPr/>
        </p:nvCxnSpPr>
        <p:spPr bwMode="auto">
          <a:xfrm>
            <a:off x="2810111" y="5629771"/>
            <a:ext cx="3962400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3657600" y="4752371"/>
            <a:ext cx="2133600" cy="284308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3657600" y="2988895"/>
            <a:ext cx="2133600" cy="95460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4486511" y="5454134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o</a:t>
            </a:r>
            <a:endParaRPr lang="en-CA" dirty="0"/>
          </a:p>
        </p:txBody>
      </p:sp>
      <p:sp>
        <p:nvSpPr>
          <p:cNvPr id="37" name="TextBox 36"/>
          <p:cNvSpPr txBox="1"/>
          <p:nvPr/>
        </p:nvSpPr>
        <p:spPr>
          <a:xfrm>
            <a:off x="4339149" y="3277433"/>
            <a:ext cx="7805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3</a:t>
            </a:r>
            <a:r>
              <a:rPr lang="en-CA" dirty="0"/>
              <a:t>= 0</a:t>
            </a:r>
            <a:endParaRPr lang="en-CA" dirty="0"/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3657600" y="3943496"/>
            <a:ext cx="2133600" cy="59309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4305300" y="4016301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2</a:t>
            </a:r>
            <a:r>
              <a:rPr lang="en-CA" dirty="0"/>
              <a:t>&lt; P</a:t>
            </a:r>
            <a:r>
              <a:rPr lang="en-CA" baseline="-25000" dirty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29073" y="4691409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1</a:t>
            </a:r>
            <a:r>
              <a:rPr lang="en-CA" dirty="0"/>
              <a:t>&lt; P</a:t>
            </a:r>
            <a:r>
              <a:rPr lang="en-CA" baseline="-25000" dirty="0"/>
              <a:t>o</a:t>
            </a:r>
            <a:endParaRPr lang="en-CA" baseline="-25000" dirty="0"/>
          </a:p>
        </p:txBody>
      </p:sp>
    </p:spTree>
    <p:extLst>
      <p:ext uri="{BB962C8B-B14F-4D97-AF65-F5344CB8AC3E}">
        <p14:creationId xmlns:p14="http://schemas.microsoft.com/office/powerpoint/2010/main" val="40141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/>
          <a:lstStyle/>
          <a:p>
            <a:r>
              <a:rPr lang="en-CA" dirty="0" smtClean="0"/>
              <a:t>How do we get pressure gradients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Temperature gradients lead to </a:t>
            </a:r>
            <a:br>
              <a:rPr lang="en-CA" dirty="0" smtClean="0"/>
            </a:br>
            <a:r>
              <a:rPr lang="en-CA" dirty="0" smtClean="0"/>
              <a:t> Pressure gradients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9B3124-52DD-465B-91E4-14E10AEBD56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2743200" y="3962400"/>
            <a:ext cx="914400" cy="167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791200" y="3955473"/>
            <a:ext cx="914400" cy="167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30" y="5697196"/>
            <a:ext cx="1093470" cy="78105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743200" y="5629771"/>
            <a:ext cx="3962400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791200" y="3952954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743200" y="3962400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743200" y="4534215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791830" y="4534215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2743200" y="5029200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5791200" y="5029200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4419600" y="5454134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o</a:t>
            </a:r>
            <a:endParaRPr lang="en-CA" dirty="0"/>
          </a:p>
        </p:txBody>
      </p:sp>
      <p:grpSp>
        <p:nvGrpSpPr>
          <p:cNvPr id="5" name="Group 4"/>
          <p:cNvGrpSpPr/>
          <p:nvPr/>
        </p:nvGrpSpPr>
        <p:grpSpPr>
          <a:xfrm>
            <a:off x="2743200" y="2971801"/>
            <a:ext cx="914400" cy="2650411"/>
            <a:chOff x="2437770" y="2953963"/>
            <a:chExt cx="914400" cy="2668435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437770" y="2953963"/>
              <a:ext cx="914400" cy="266843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latin typeface="Times New Roman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2437770" y="2962770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2437770" y="3944252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2437770" y="4746643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33" name="Straight Connector 32"/>
          <p:cNvCxnSpPr/>
          <p:nvPr/>
        </p:nvCxnSpPr>
        <p:spPr bwMode="auto">
          <a:xfrm>
            <a:off x="2810111" y="5629771"/>
            <a:ext cx="3962400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3657600" y="4752371"/>
            <a:ext cx="2133600" cy="284308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3657600" y="2988895"/>
            <a:ext cx="2133600" cy="95460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4486511" y="5454134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o</a:t>
            </a:r>
            <a:endParaRPr lang="en-CA" dirty="0"/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3657600" y="3943496"/>
            <a:ext cx="2133600" cy="59309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50" name="Group 49"/>
          <p:cNvGrpSpPr/>
          <p:nvPr/>
        </p:nvGrpSpPr>
        <p:grpSpPr>
          <a:xfrm>
            <a:off x="3876911" y="3306544"/>
            <a:ext cx="1828800" cy="369332"/>
            <a:chOff x="2400378" y="2764908"/>
            <a:chExt cx="1828800" cy="369332"/>
          </a:xfrm>
        </p:grpSpPr>
        <p:sp>
          <p:nvSpPr>
            <p:cNvPr id="48" name="Right Arrow 47"/>
            <p:cNvSpPr/>
            <p:nvPr/>
          </p:nvSpPr>
          <p:spPr bwMode="auto">
            <a:xfrm flipH="1">
              <a:off x="2400378" y="2912696"/>
              <a:ext cx="1828800" cy="12750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019267" y="2764908"/>
              <a:ext cx="5075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ym typeface="Symbol" pitchFamily="18" charset="2"/>
                </a:rPr>
                <a:t>p</a:t>
              </a:r>
              <a:endParaRPr lang="en-CA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143690" y="3987208"/>
            <a:ext cx="1142843" cy="369332"/>
            <a:chOff x="2728716" y="2712000"/>
            <a:chExt cx="1142843" cy="369332"/>
          </a:xfrm>
        </p:grpSpPr>
        <p:sp>
          <p:nvSpPr>
            <p:cNvPr id="52" name="Right Arrow 51"/>
            <p:cNvSpPr/>
            <p:nvPr/>
          </p:nvSpPr>
          <p:spPr bwMode="auto">
            <a:xfrm flipH="1">
              <a:off x="2728716" y="2881879"/>
              <a:ext cx="1142843" cy="10271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42648" y="2712000"/>
              <a:ext cx="4841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ym typeface="Symbol" pitchFamily="18" charset="2"/>
                </a:rPr>
                <a:t>p</a:t>
              </a:r>
              <a:endParaRPr lang="en-CA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324822" y="4686475"/>
            <a:ext cx="780578" cy="369332"/>
            <a:chOff x="2820582" y="2736451"/>
            <a:chExt cx="780578" cy="369332"/>
          </a:xfrm>
        </p:grpSpPr>
        <p:sp>
          <p:nvSpPr>
            <p:cNvPr id="56" name="Right Arrow 55"/>
            <p:cNvSpPr/>
            <p:nvPr/>
          </p:nvSpPr>
          <p:spPr bwMode="auto">
            <a:xfrm flipH="1">
              <a:off x="2820582" y="2881878"/>
              <a:ext cx="780578" cy="10905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86324" y="2736451"/>
              <a:ext cx="4753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ym typeface="Symbol" pitchFamily="18" charset="2"/>
                </a:rPr>
                <a:t>p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5186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/>
          <a:lstStyle/>
          <a:p>
            <a:r>
              <a:rPr lang="en-CA" dirty="0" smtClean="0"/>
              <a:t>How do we get pressure gradients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Temperature gradients lead to </a:t>
            </a:r>
            <a:br>
              <a:rPr lang="en-CA" dirty="0" smtClean="0"/>
            </a:br>
            <a:r>
              <a:rPr lang="en-CA" dirty="0" smtClean="0"/>
              <a:t> Pressure gradients that force a wind </a:t>
            </a:r>
            <a:br>
              <a:rPr lang="en-CA" dirty="0" smtClean="0"/>
            </a:br>
            <a:r>
              <a:rPr lang="en-CA" dirty="0" smtClean="0"/>
              <a:t>                                        (from hot to cold)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9B3124-52DD-465B-91E4-14E10AEBD56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2743200" y="3962400"/>
            <a:ext cx="914400" cy="167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791200" y="3955473"/>
            <a:ext cx="914400" cy="167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30" y="5697196"/>
            <a:ext cx="1093470" cy="78105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743200" y="5629771"/>
            <a:ext cx="3962400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791200" y="3952954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743200" y="3962400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743200" y="4534215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791830" y="4534215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2743200" y="5029200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5791200" y="5029200"/>
            <a:ext cx="914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4419600" y="5454134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o</a:t>
            </a:r>
            <a:endParaRPr lang="en-CA" dirty="0"/>
          </a:p>
        </p:txBody>
      </p:sp>
      <p:grpSp>
        <p:nvGrpSpPr>
          <p:cNvPr id="5" name="Group 4"/>
          <p:cNvGrpSpPr/>
          <p:nvPr/>
        </p:nvGrpSpPr>
        <p:grpSpPr>
          <a:xfrm>
            <a:off x="2743200" y="2971801"/>
            <a:ext cx="914400" cy="2650411"/>
            <a:chOff x="2437770" y="2953963"/>
            <a:chExt cx="914400" cy="2668435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437770" y="2953963"/>
              <a:ext cx="914400" cy="266843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latin typeface="Times New Roman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2437770" y="2962770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2437770" y="3944252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2437770" y="4746643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7" name="Straight Connector 6"/>
          <p:cNvCxnSpPr/>
          <p:nvPr/>
        </p:nvCxnSpPr>
        <p:spPr bwMode="auto">
          <a:xfrm flipV="1">
            <a:off x="3657600" y="3948477"/>
            <a:ext cx="3048000" cy="0"/>
          </a:xfrm>
          <a:prstGeom prst="line">
            <a:avLst/>
          </a:prstGeom>
          <a:ln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971800" y="3727059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2</a:t>
            </a:r>
            <a:endParaRPr lang="en-CA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914946" y="3726184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3</a:t>
            </a:r>
            <a:r>
              <a:rPr lang="en-CA" dirty="0"/>
              <a:t>=0</a:t>
            </a:r>
            <a:endParaRPr lang="en-CA" baseline="-25000" dirty="0"/>
          </a:p>
        </p:txBody>
      </p:sp>
      <p:cxnSp>
        <p:nvCxnSpPr>
          <p:cNvPr id="29" name="Straight Connector 28"/>
          <p:cNvCxnSpPr/>
          <p:nvPr/>
        </p:nvCxnSpPr>
        <p:spPr bwMode="auto">
          <a:xfrm flipV="1">
            <a:off x="3657600" y="4749784"/>
            <a:ext cx="3048000" cy="0"/>
          </a:xfrm>
          <a:prstGeom prst="line">
            <a:avLst/>
          </a:prstGeom>
          <a:ln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71800" y="4537678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1</a:t>
            </a:r>
            <a:endParaRPr lang="en-CA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6019800" y="4908355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1</a:t>
            </a:r>
            <a:endParaRPr lang="en-CA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6019800" y="4311503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</a:t>
            </a:r>
            <a:r>
              <a:rPr lang="en-CA" baseline="-25000" dirty="0"/>
              <a:t>2</a:t>
            </a:r>
            <a:endParaRPr lang="en-CA" baseline="-25000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3657600" y="3878643"/>
            <a:ext cx="2132970" cy="15162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 New Roman" pitchFamily="18" charset="0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3653822" y="4666750"/>
            <a:ext cx="1222979" cy="15912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29307D-B599-4883-9E4C-EAB9CD525E6F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5300" y="609600"/>
            <a:ext cx="8661400" cy="1143000"/>
          </a:xfrm>
        </p:spPr>
        <p:txBody>
          <a:bodyPr/>
          <a:lstStyle/>
          <a:p>
            <a:pPr eaLnBrk="1" hangingPunct="1"/>
            <a:r>
              <a:rPr lang="en-US" smtClean="0"/>
              <a:t>Look at the Forces- Coriolis</a:t>
            </a:r>
            <a:endParaRPr lang="en-GB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905000"/>
            <a:ext cx="9144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Newton’s Law only valid in inertial (non-rotating) frame</a:t>
            </a:r>
          </a:p>
          <a:p>
            <a:pPr eaLnBrk="1" hangingPunct="1">
              <a:lnSpc>
                <a:spcPct val="80000"/>
              </a:lnSpc>
            </a:pPr>
            <a:endParaRPr lang="en-US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News flash, the Earth rotates</a:t>
            </a:r>
          </a:p>
          <a:p>
            <a:pPr eaLnBrk="1" hangingPunct="1">
              <a:lnSpc>
                <a:spcPct val="80000"/>
              </a:lnSpc>
            </a:pPr>
            <a:endParaRPr lang="en-US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Want to be able to use Newton’s Law in rotating frame</a:t>
            </a:r>
          </a:p>
          <a:p>
            <a:pPr eaLnBrk="1" hangingPunct="1">
              <a:lnSpc>
                <a:spcPct val="80000"/>
              </a:lnSpc>
            </a:pPr>
            <a:endParaRPr lang="en-US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Introduce Coriolis force.</a:t>
            </a:r>
          </a:p>
          <a:p>
            <a:pPr eaLnBrk="1" hangingPunct="1">
              <a:lnSpc>
                <a:spcPct val="80000"/>
              </a:lnSpc>
            </a:pPr>
            <a:endParaRPr lang="en-US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661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29307D-B599-4883-9E4C-EAB9CD525E6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5300" y="609600"/>
            <a:ext cx="8661400" cy="1143000"/>
          </a:xfrm>
        </p:spPr>
        <p:txBody>
          <a:bodyPr/>
          <a:lstStyle/>
          <a:p>
            <a:pPr eaLnBrk="1" hangingPunct="1"/>
            <a:r>
              <a:rPr lang="en-US" smtClean="0"/>
              <a:t>Look at the Forces- Coriolis</a:t>
            </a:r>
            <a:endParaRPr lang="en-GB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905000"/>
            <a:ext cx="9144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If not rotating, moves in a straight line as seen be fixed observer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dirty="0"/>
              <a:t>In the rotating frame, see a curved path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36610" r="77502" b="36610"/>
          <a:stretch>
            <a:fillRect/>
          </a:stretch>
        </p:blipFill>
        <p:spPr bwMode="auto">
          <a:xfrm>
            <a:off x="5105401" y="4648201"/>
            <a:ext cx="114141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5676900" y="4559300"/>
            <a:ext cx="0" cy="81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5121276" y="4779964"/>
            <a:ext cx="460375" cy="357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76900" y="4406901"/>
            <a:ext cx="58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800">
                <a:latin typeface="Arial" charset="0"/>
                <a:sym typeface="Symbol" pitchFamily="18" charset="2"/>
              </a:rPr>
              <a:t>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914900" y="5006976"/>
            <a:ext cx="58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  <a:sym typeface="Symbol" pitchFamily="18" charset="2"/>
              </a:rPr>
              <a:t>u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051425" y="4433888"/>
            <a:ext cx="58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800">
                <a:latin typeface="Arial" charset="0"/>
                <a:sym typeface="Symbol" pitchFamily="18" charset="2"/>
              </a:rPr>
              <a:t>F</a:t>
            </a:r>
            <a:r>
              <a:rPr lang="en-GB" sz="1800" baseline="-25000">
                <a:latin typeface="Arial" charset="0"/>
                <a:sym typeface="Symbol" pitchFamily="18" charset="2"/>
              </a:rPr>
              <a:t>c </a:t>
            </a:r>
            <a:r>
              <a:rPr lang="en-GB" sz="1800">
                <a:latin typeface="Arial" charset="0"/>
                <a:sym typeface="Symbol" pitchFamily="18" charset="2"/>
              </a:rPr>
              <a:t></a:t>
            </a:r>
          </a:p>
        </p:txBody>
      </p:sp>
    </p:spTree>
    <p:extLst>
      <p:ext uri="{BB962C8B-B14F-4D97-AF65-F5344CB8AC3E}">
        <p14:creationId xmlns:p14="http://schemas.microsoft.com/office/powerpoint/2010/main" val="24426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29307D-B599-4883-9E4C-EAB9CD525E6F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5300" y="609600"/>
            <a:ext cx="8661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Look at the Forces- Coriolis</a:t>
            </a:r>
            <a:endParaRPr lang="en-GB" dirty="0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76400"/>
            <a:ext cx="91440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b="1" dirty="0" err="1"/>
              <a:t>F</a:t>
            </a:r>
            <a:r>
              <a:rPr lang="en-US" baseline="-25000" dirty="0" err="1"/>
              <a:t>Coriolis</a:t>
            </a:r>
            <a:r>
              <a:rPr lang="en-US" dirty="0"/>
              <a:t> =  </a:t>
            </a:r>
            <a:r>
              <a:rPr lang="en-US" dirty="0">
                <a:sym typeface="Symbol" pitchFamily="18" charset="2"/>
              </a:rPr>
              <a:t>(</a:t>
            </a:r>
            <a:r>
              <a:rPr lang="en-US" b="1" dirty="0">
                <a:sym typeface="Symbol" pitchFamily="18" charset="2"/>
              </a:rPr>
              <a:t>u</a:t>
            </a:r>
            <a:r>
              <a:rPr lang="en-US" dirty="0">
                <a:sym typeface="Symbol" pitchFamily="18" charset="2"/>
              </a:rPr>
              <a:t> x 2</a:t>
            </a:r>
            <a:r>
              <a:rPr lang="en-US" b="1" dirty="0">
                <a:sym typeface="Symbol" pitchFamily="18" charset="2"/>
              </a:rPr>
              <a:t></a:t>
            </a:r>
            <a:r>
              <a:rPr lang="en-US" dirty="0">
                <a:sym typeface="Symbol" pitchFamily="18" charset="2"/>
              </a:rPr>
              <a:t>)</a:t>
            </a:r>
            <a:r>
              <a:rPr lang="en-US" dirty="0" err="1">
                <a:sym typeface="Symbol" pitchFamily="18" charset="2"/>
              </a:rPr>
              <a:t>dV</a:t>
            </a:r>
            <a:endParaRPr lang="en-US" dirty="0">
              <a:sym typeface="Symbol" pitchFamily="18" charset="2"/>
            </a:endParaRPr>
          </a:p>
          <a:p>
            <a:pPr lvl="2" eaLnBrk="1" hangingPunct="1">
              <a:lnSpc>
                <a:spcPct val="80000"/>
              </a:lnSpc>
            </a:pPr>
            <a:endParaRPr lang="en-US" dirty="0">
              <a:sym typeface="Symbol" pitchFamily="18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 = Earth’s angular velocity 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sym typeface="Symbol"/>
              </a:rPr>
              <a:t>  = Latitude</a:t>
            </a:r>
            <a:endParaRPr lang="en-US" sz="2400" dirty="0">
              <a:sym typeface="Symbol" pitchFamily="18" charset="2"/>
            </a:endParaRPr>
          </a:p>
          <a:p>
            <a:pPr lvl="1" eaLnBrk="1" hangingPunct="1">
              <a:lnSpc>
                <a:spcPct val="80000"/>
              </a:lnSpc>
            </a:pPr>
            <a:endParaRPr lang="en-US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n-US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n-US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In the horizontal direction, </a:t>
            </a:r>
            <a:r>
              <a:rPr lang="en-US" i="1" dirty="0" err="1">
                <a:sym typeface="Symbol" pitchFamily="18" charset="2"/>
              </a:rPr>
              <a:t>F</a:t>
            </a:r>
            <a:r>
              <a:rPr lang="en-US" i="1" baseline="-25000" dirty="0" err="1">
                <a:sym typeface="Symbol" pitchFamily="18" charset="2"/>
              </a:rPr>
              <a:t>Coriolis</a:t>
            </a:r>
            <a:r>
              <a:rPr lang="en-US" dirty="0">
                <a:sym typeface="Symbol" pitchFamily="18" charset="2"/>
              </a:rPr>
              <a:t>=</a:t>
            </a:r>
            <a:r>
              <a:rPr lang="en-US" i="1" dirty="0">
                <a:sym typeface="Symbol" pitchFamily="18" charset="2"/>
              </a:rPr>
              <a:t>2sin()u</a:t>
            </a:r>
            <a:r>
              <a:rPr lang="en-US" i="1" dirty="0" err="1">
                <a:sym typeface="Symbol" pitchFamily="18" charset="2"/>
              </a:rPr>
              <a:t>dV</a:t>
            </a:r>
            <a:endParaRPr lang="en-US" i="1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i="1" dirty="0">
                <a:sym typeface="Symbol" pitchFamily="18" charset="2"/>
              </a:rPr>
              <a:t>                                                     =</a:t>
            </a:r>
            <a:r>
              <a:rPr lang="en-US" i="1" dirty="0" err="1">
                <a:sym typeface="Symbol" pitchFamily="18" charset="2"/>
              </a:rPr>
              <a:t>ƒu</a:t>
            </a:r>
            <a:r>
              <a:rPr lang="en-US" i="1" dirty="0">
                <a:sym typeface="Symbol" pitchFamily="18" charset="2"/>
              </a:rPr>
              <a:t></a:t>
            </a:r>
            <a:r>
              <a:rPr lang="en-US" i="1" dirty="0" err="1">
                <a:sym typeface="Symbol" pitchFamily="18" charset="2"/>
              </a:rPr>
              <a:t>dV</a:t>
            </a:r>
            <a:endParaRPr lang="en-US" i="1" dirty="0">
              <a:sym typeface="Symbol" pitchFamily="18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Where </a:t>
            </a:r>
            <a:r>
              <a:rPr lang="en-US" i="1" dirty="0">
                <a:sym typeface="Symbol" pitchFamily="18" charset="2"/>
              </a:rPr>
              <a:t>ƒ</a:t>
            </a:r>
            <a:r>
              <a:rPr lang="en-US" dirty="0">
                <a:sym typeface="Symbol" pitchFamily="18" charset="2"/>
              </a:rPr>
              <a:t> is the Coriolis parameter and  is the latitude</a:t>
            </a:r>
          </a:p>
          <a:p>
            <a:pPr eaLnBrk="1" hangingPunct="1">
              <a:lnSpc>
                <a:spcPct val="80000"/>
              </a:lnSpc>
            </a:pPr>
            <a:r>
              <a:rPr lang="en-US" i="1" dirty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Air moving along latitude circles (meridional or NS)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 experiences a force in the longitude (zonal or EW)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 direction</a:t>
            </a:r>
          </a:p>
          <a:p>
            <a:pPr eaLnBrk="1" hangingPunct="1">
              <a:lnSpc>
                <a:spcPct val="8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549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36610" r="77502" b="36610"/>
          <a:stretch>
            <a:fillRect/>
          </a:stretch>
        </p:blipFill>
        <p:spPr bwMode="auto">
          <a:xfrm>
            <a:off x="7886701" y="2781301"/>
            <a:ext cx="114141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3" name="Line 5"/>
          <p:cNvSpPr>
            <a:spLocks noChangeShapeType="1"/>
          </p:cNvSpPr>
          <p:nvPr/>
        </p:nvSpPr>
        <p:spPr bwMode="auto">
          <a:xfrm flipV="1">
            <a:off x="8458200" y="2692400"/>
            <a:ext cx="0" cy="81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49894" name="Line 6"/>
          <p:cNvSpPr>
            <a:spLocks noChangeShapeType="1"/>
          </p:cNvSpPr>
          <p:nvPr/>
        </p:nvSpPr>
        <p:spPr bwMode="auto">
          <a:xfrm flipH="1">
            <a:off x="7902576" y="2913064"/>
            <a:ext cx="460375" cy="357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8458200" y="2540001"/>
            <a:ext cx="58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800">
                <a:latin typeface="Arial" charset="0"/>
                <a:sym typeface="Symbol" pitchFamily="18" charset="2"/>
              </a:rPr>
              <a:t></a:t>
            </a:r>
          </a:p>
        </p:txBody>
      </p:sp>
      <p:sp>
        <p:nvSpPr>
          <p:cNvPr id="549896" name="Text Box 8"/>
          <p:cNvSpPr txBox="1">
            <a:spLocks noChangeArrowheads="1"/>
          </p:cNvSpPr>
          <p:nvPr/>
        </p:nvSpPr>
        <p:spPr bwMode="auto">
          <a:xfrm>
            <a:off x="7696200" y="3140076"/>
            <a:ext cx="58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800">
                <a:solidFill>
                  <a:srgbClr val="FF0000"/>
                </a:solidFill>
                <a:latin typeface="Arial" charset="0"/>
                <a:sym typeface="Symbol" pitchFamily="18" charset="2"/>
              </a:rPr>
              <a:t>u</a:t>
            </a:r>
          </a:p>
        </p:txBody>
      </p:sp>
      <p:sp>
        <p:nvSpPr>
          <p:cNvPr id="549897" name="Text Box 9"/>
          <p:cNvSpPr txBox="1">
            <a:spLocks noChangeArrowheads="1"/>
          </p:cNvSpPr>
          <p:nvPr/>
        </p:nvSpPr>
        <p:spPr bwMode="auto">
          <a:xfrm>
            <a:off x="7832725" y="2566988"/>
            <a:ext cx="58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800">
                <a:latin typeface="Arial" charset="0"/>
                <a:sym typeface="Symbol" pitchFamily="18" charset="2"/>
              </a:rPr>
              <a:t>F</a:t>
            </a:r>
            <a:r>
              <a:rPr lang="en-GB" sz="1800" baseline="-25000">
                <a:latin typeface="Arial" charset="0"/>
                <a:sym typeface="Symbol" pitchFamily="18" charset="2"/>
              </a:rPr>
              <a:t>c </a:t>
            </a:r>
            <a:r>
              <a:rPr lang="en-GB" sz="1800">
                <a:latin typeface="Arial" charset="0"/>
                <a:sym typeface="Symbol" pitchFamily="18" charset="2"/>
              </a:rPr>
              <a:t></a:t>
            </a:r>
          </a:p>
        </p:txBody>
      </p:sp>
    </p:spTree>
    <p:extLst>
      <p:ext uri="{BB962C8B-B14F-4D97-AF65-F5344CB8AC3E}">
        <p14:creationId xmlns:p14="http://schemas.microsoft.com/office/powerpoint/2010/main" val="202438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893" grpId="0" animBg="1"/>
      <p:bldP spid="549894" grpId="0" animBg="1"/>
      <p:bldP spid="549895" grpId="0"/>
      <p:bldP spid="549896" grpId="0"/>
      <p:bldP spid="5498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" y="0"/>
            <a:ext cx="10515600" cy="1302068"/>
          </a:xfrm>
        </p:spPr>
        <p:txBody>
          <a:bodyPr/>
          <a:lstStyle/>
          <a:p>
            <a:pPr algn="ctr"/>
            <a:r>
              <a:rPr lang="en-CA" dirty="0" smtClean="0"/>
              <a:t>Coriolis force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61D03F-EC83-4C14-A526-A9413374C44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Coriolis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3750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F9CA59-FEA0-4027-996C-CFA4DE3F2FB6}" type="slidenum">
              <a:rPr lang="en-US" sz="1400"/>
              <a:pPr eaLnBrk="1" hangingPunct="1"/>
              <a:t>18</a:t>
            </a:fld>
            <a:endParaRPr lang="en-US" sz="1400"/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1524000" y="3048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400">
                <a:solidFill>
                  <a:schemeClr val="accent2"/>
                </a:solidFill>
              </a:rPr>
              <a:t>Main Dynamics Principles</a:t>
            </a:r>
            <a:br>
              <a:rPr lang="en-US" sz="4400">
                <a:solidFill>
                  <a:schemeClr val="accent2"/>
                </a:solidFill>
              </a:rPr>
            </a:br>
            <a:r>
              <a:rPr lang="en-US" sz="4400">
                <a:solidFill>
                  <a:schemeClr val="accent2"/>
                </a:solidFill>
              </a:rPr>
              <a:t>Coriolis Effect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752600"/>
            <a:ext cx="389572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821" name="Group 13"/>
          <p:cNvGrpSpPr>
            <a:grpSpLocks/>
          </p:cNvGrpSpPr>
          <p:nvPr/>
        </p:nvGrpSpPr>
        <p:grpSpPr bwMode="auto">
          <a:xfrm>
            <a:off x="1752600" y="1752600"/>
            <a:ext cx="4419600" cy="4572000"/>
            <a:chOff x="144" y="1104"/>
            <a:chExt cx="2784" cy="2880"/>
          </a:xfrm>
        </p:grpSpPr>
        <p:pic>
          <p:nvPicPr>
            <p:cNvPr id="3482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1" r="40598" b="34248"/>
            <a:stretch>
              <a:fillRect/>
            </a:stretch>
          </p:blipFill>
          <p:spPr bwMode="auto">
            <a:xfrm>
              <a:off x="144" y="1440"/>
              <a:ext cx="2784" cy="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9" name="Rectangle 3"/>
            <p:cNvSpPr>
              <a:spLocks noChangeArrowheads="1"/>
            </p:cNvSpPr>
            <p:nvPr/>
          </p:nvSpPr>
          <p:spPr bwMode="auto">
            <a:xfrm>
              <a:off x="480" y="1104"/>
              <a:ext cx="201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/>
                <a:t>	Motion to the pole</a:t>
              </a:r>
              <a:br>
                <a:rPr lang="en-US"/>
              </a:br>
              <a:r>
                <a:rPr lang="en-US" sz="2000"/>
                <a:t>Deflects to E</a:t>
              </a:r>
            </a:p>
          </p:txBody>
        </p:sp>
        <p:sp>
          <p:nvSpPr>
            <p:cNvPr id="34830" name="Rectangle 7"/>
            <p:cNvSpPr>
              <a:spLocks noChangeArrowheads="1"/>
            </p:cNvSpPr>
            <p:nvPr/>
          </p:nvSpPr>
          <p:spPr bwMode="auto">
            <a:xfrm>
              <a:off x="576" y="3408"/>
              <a:ext cx="201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/>
                <a:t>	Motion from the pole</a:t>
              </a:r>
              <a:br>
                <a:rPr lang="en-US"/>
              </a:br>
              <a:r>
                <a:rPr lang="en-US" sz="2000"/>
                <a:t>Deflects to W</a:t>
              </a:r>
            </a:p>
          </p:txBody>
        </p:sp>
      </p:grp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6172200" y="5486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/>
              <a:t>Pole</a:t>
            </a:r>
            <a:endParaRPr lang="en-GB"/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8534400" y="60960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/>
              <a:t>Equator</a:t>
            </a:r>
            <a:endParaRPr lang="en-GB"/>
          </a:p>
        </p:txBody>
      </p:sp>
      <p:sp>
        <p:nvSpPr>
          <p:cNvPr id="339979" name="AutoShape 11"/>
          <p:cNvSpPr>
            <a:spLocks noChangeArrowheads="1"/>
          </p:cNvSpPr>
          <p:nvPr/>
        </p:nvSpPr>
        <p:spPr bwMode="auto">
          <a:xfrm rot="1140000">
            <a:off x="6934200" y="3733800"/>
            <a:ext cx="1066800" cy="3048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39980" name="AutoShape 12"/>
          <p:cNvSpPr>
            <a:spLocks noChangeArrowheads="1"/>
          </p:cNvSpPr>
          <p:nvPr/>
        </p:nvSpPr>
        <p:spPr bwMode="auto">
          <a:xfrm rot="9360000">
            <a:off x="6934200" y="4191000"/>
            <a:ext cx="1066800" cy="3048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4826" name="Rectangle 16"/>
          <p:cNvSpPr>
            <a:spLocks noChangeArrowheads="1"/>
          </p:cNvSpPr>
          <p:nvPr/>
        </p:nvSpPr>
        <p:spPr bwMode="auto">
          <a:xfrm>
            <a:off x="1524000" y="1676400"/>
            <a:ext cx="48006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4827" name="Line 17"/>
          <p:cNvSpPr>
            <a:spLocks noChangeShapeType="1"/>
          </p:cNvSpPr>
          <p:nvPr/>
        </p:nvSpPr>
        <p:spPr bwMode="auto">
          <a:xfrm flipH="1">
            <a:off x="3124200" y="2133600"/>
            <a:ext cx="3352800" cy="2286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87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9" grpId="0" animBg="1"/>
      <p:bldP spid="3399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FCE442-12FF-4B98-8E5E-3667750E9871}" type="slidenum">
              <a:rPr lang="en-US" sz="1400"/>
              <a:pPr eaLnBrk="1" hangingPunct="1"/>
              <a:t>19</a:t>
            </a:fld>
            <a:endParaRPr lang="en-US" sz="1400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524000" y="3048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400">
                <a:solidFill>
                  <a:schemeClr val="accent2"/>
                </a:solidFill>
              </a:rPr>
              <a:t>Main Dynamics Principles</a:t>
            </a:r>
            <a:br>
              <a:rPr lang="en-US" sz="4400">
                <a:solidFill>
                  <a:schemeClr val="accent2"/>
                </a:solidFill>
              </a:rPr>
            </a:br>
            <a:r>
              <a:rPr lang="en-US" sz="4400">
                <a:solidFill>
                  <a:schemeClr val="accent2"/>
                </a:solidFill>
              </a:rPr>
              <a:t>Coriolis Effect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752600"/>
            <a:ext cx="389572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8534400" y="6096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/>
              <a:t>Pole</a:t>
            </a:r>
            <a:endParaRPr lang="en-GB"/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6096000" y="51816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/>
              <a:t>Equator</a:t>
            </a:r>
            <a:endParaRPr lang="en-GB"/>
          </a:p>
        </p:txBody>
      </p:sp>
      <p:sp>
        <p:nvSpPr>
          <p:cNvPr id="342025" name="AutoShape 9"/>
          <p:cNvSpPr>
            <a:spLocks noChangeArrowheads="1"/>
          </p:cNvSpPr>
          <p:nvPr/>
        </p:nvSpPr>
        <p:spPr bwMode="auto">
          <a:xfrm rot="1140000">
            <a:off x="6934200" y="3733800"/>
            <a:ext cx="1066800" cy="3048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42026" name="AutoShape 10"/>
          <p:cNvSpPr>
            <a:spLocks noChangeArrowheads="1"/>
          </p:cNvSpPr>
          <p:nvPr/>
        </p:nvSpPr>
        <p:spPr bwMode="auto">
          <a:xfrm rot="-1800000">
            <a:off x="7848600" y="3429000"/>
            <a:ext cx="1981200" cy="304800"/>
          </a:xfrm>
          <a:prstGeom prst="rightArrow">
            <a:avLst>
              <a:gd name="adj1" fmla="val 50000"/>
              <a:gd name="adj2" fmla="val 1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35849" name="Group 11"/>
          <p:cNvGrpSpPr>
            <a:grpSpLocks/>
          </p:cNvGrpSpPr>
          <p:nvPr/>
        </p:nvGrpSpPr>
        <p:grpSpPr bwMode="auto">
          <a:xfrm>
            <a:off x="1752600" y="1752600"/>
            <a:ext cx="4419600" cy="4572000"/>
            <a:chOff x="144" y="1104"/>
            <a:chExt cx="2784" cy="2880"/>
          </a:xfrm>
        </p:grpSpPr>
        <p:pic>
          <p:nvPicPr>
            <p:cNvPr id="35852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1" r="40598" b="34248"/>
            <a:stretch>
              <a:fillRect/>
            </a:stretch>
          </p:blipFill>
          <p:spPr bwMode="auto">
            <a:xfrm>
              <a:off x="144" y="1440"/>
              <a:ext cx="2784" cy="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3" name="Rectangle 13"/>
            <p:cNvSpPr>
              <a:spLocks noChangeArrowheads="1"/>
            </p:cNvSpPr>
            <p:nvPr/>
          </p:nvSpPr>
          <p:spPr bwMode="auto">
            <a:xfrm>
              <a:off x="480" y="1104"/>
              <a:ext cx="201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/>
                <a:t>	Motion to the pole</a:t>
              </a:r>
              <a:br>
                <a:rPr lang="en-US"/>
              </a:br>
              <a:r>
                <a:rPr lang="en-US" sz="2000"/>
                <a:t>Deflects to E</a:t>
              </a:r>
            </a:p>
          </p:txBody>
        </p:sp>
        <p:sp>
          <p:nvSpPr>
            <p:cNvPr id="35854" name="Rectangle 14"/>
            <p:cNvSpPr>
              <a:spLocks noChangeArrowheads="1"/>
            </p:cNvSpPr>
            <p:nvPr/>
          </p:nvSpPr>
          <p:spPr bwMode="auto">
            <a:xfrm>
              <a:off x="576" y="3408"/>
              <a:ext cx="201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/>
                <a:t>	Motion from the pole</a:t>
              </a:r>
              <a:br>
                <a:rPr lang="en-US"/>
              </a:br>
              <a:r>
                <a:rPr lang="en-US" sz="2000"/>
                <a:t>Deflects to W</a:t>
              </a:r>
            </a:p>
          </p:txBody>
        </p:sp>
      </p:grpSp>
      <p:sp>
        <p:nvSpPr>
          <p:cNvPr id="35850" name="Rectangle 15"/>
          <p:cNvSpPr>
            <a:spLocks noChangeArrowheads="1"/>
          </p:cNvSpPr>
          <p:nvPr/>
        </p:nvSpPr>
        <p:spPr bwMode="auto">
          <a:xfrm>
            <a:off x="1524000" y="4038600"/>
            <a:ext cx="4419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851" name="Line 16"/>
          <p:cNvSpPr>
            <a:spLocks noChangeShapeType="1"/>
          </p:cNvSpPr>
          <p:nvPr/>
        </p:nvSpPr>
        <p:spPr bwMode="auto">
          <a:xfrm flipH="1">
            <a:off x="5943600" y="2209800"/>
            <a:ext cx="6858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8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5" grpId="0" animBg="1"/>
      <p:bldP spid="3420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578E61-F6FA-4958-9CFD-D2CFA5E37881}" type="slidenum">
              <a:rPr lang="en-US" sz="1400"/>
              <a:pPr eaLnBrk="1" hangingPunct="1"/>
              <a:t>2</a:t>
            </a:fld>
            <a:endParaRPr lang="en-US" sz="1400"/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1524000" y="3048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000" dirty="0">
                <a:solidFill>
                  <a:srgbClr val="FF0000"/>
                </a:solidFill>
              </a:rPr>
              <a:t>Surface and LOWER Atmospheric </a:t>
            </a:r>
            <a:r>
              <a:rPr lang="en-US" sz="4000" dirty="0">
                <a:solidFill>
                  <a:schemeClr val="tx2"/>
                </a:solidFill>
              </a:rPr>
              <a:t>Heating Horizontal Structure </a:t>
            </a:r>
            <a:r>
              <a:rPr lang="en-US" sz="4000" dirty="0">
                <a:solidFill>
                  <a:schemeClr val="tx2"/>
                </a:solidFill>
              </a:rPr>
              <a:t>in Latitude and Season</a:t>
            </a: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1828800" y="5867400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Gives us the latitude (&amp; seasonal) differences in heating</a:t>
            </a:r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4343400" cy="288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0"/>
            <a:ext cx="4267200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1524000" y="4724401"/>
            <a:ext cx="449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Sun’s energy spread over a larger area at Poles vs Equator</a:t>
            </a:r>
            <a:endParaRPr lang="en-GB">
              <a:cs typeface="Arial" charset="0"/>
            </a:endParaRPr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6096000" y="4724401"/>
            <a:ext cx="449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Sun’s energy spread over a larger area Winter vs Summer</a:t>
            </a:r>
            <a:endParaRPr lang="en-GB">
              <a:cs typeface="Arial" charset="0"/>
            </a:endParaRPr>
          </a:p>
        </p:txBody>
      </p:sp>
      <p:grpSp>
        <p:nvGrpSpPr>
          <p:cNvPr id="416776" name="Group 8"/>
          <p:cNvGrpSpPr>
            <a:grpSpLocks/>
          </p:cNvGrpSpPr>
          <p:nvPr/>
        </p:nvGrpSpPr>
        <p:grpSpPr bwMode="auto">
          <a:xfrm>
            <a:off x="4191000" y="2928938"/>
            <a:ext cx="914400" cy="228600"/>
            <a:chOff x="1680" y="1845"/>
            <a:chExt cx="576" cy="144"/>
          </a:xfrm>
        </p:grpSpPr>
        <p:sp>
          <p:nvSpPr>
            <p:cNvPr id="24589" name="Oval 9"/>
            <p:cNvSpPr>
              <a:spLocks noChangeArrowheads="1"/>
            </p:cNvSpPr>
            <p:nvPr/>
          </p:nvSpPr>
          <p:spPr bwMode="auto">
            <a:xfrm>
              <a:off x="2160" y="1845"/>
              <a:ext cx="96" cy="144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4590" name="Line 10"/>
            <p:cNvSpPr>
              <a:spLocks noChangeShapeType="1"/>
            </p:cNvSpPr>
            <p:nvPr/>
          </p:nvSpPr>
          <p:spPr bwMode="auto">
            <a:xfrm rot="1140000">
              <a:off x="1680" y="1886"/>
              <a:ext cx="48" cy="7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16779" name="Group 11"/>
          <p:cNvGrpSpPr>
            <a:grpSpLocks/>
          </p:cNvGrpSpPr>
          <p:nvPr/>
        </p:nvGrpSpPr>
        <p:grpSpPr bwMode="auto">
          <a:xfrm>
            <a:off x="3398838" y="2119313"/>
            <a:ext cx="1706562" cy="228600"/>
            <a:chOff x="1181" y="1335"/>
            <a:chExt cx="1075" cy="144"/>
          </a:xfrm>
        </p:grpSpPr>
        <p:sp>
          <p:nvSpPr>
            <p:cNvPr id="24587" name="Oval 12"/>
            <p:cNvSpPr>
              <a:spLocks noChangeArrowheads="1"/>
            </p:cNvSpPr>
            <p:nvPr/>
          </p:nvSpPr>
          <p:spPr bwMode="auto">
            <a:xfrm>
              <a:off x="2160" y="1335"/>
              <a:ext cx="96" cy="144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4588" name="Line 13"/>
            <p:cNvSpPr>
              <a:spLocks noChangeShapeType="1"/>
            </p:cNvSpPr>
            <p:nvPr/>
          </p:nvSpPr>
          <p:spPr bwMode="auto">
            <a:xfrm rot="-60000">
              <a:off x="1181" y="1375"/>
              <a:ext cx="192" cy="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28862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6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16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68D12A-F6A3-46CD-9331-6ED3A026D71C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2489200"/>
            <a:ext cx="4879975" cy="27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5800" y="1308101"/>
            <a:ext cx="8712200" cy="5021263"/>
          </a:xfrm>
        </p:spPr>
        <p:txBody>
          <a:bodyPr/>
          <a:lstStyle/>
          <a:p>
            <a:pPr eaLnBrk="1" hangingPunct="1"/>
            <a:r>
              <a:rPr lang="en-US" dirty="0" smtClean="0"/>
              <a:t>In equilibrium, du/</a:t>
            </a:r>
            <a:r>
              <a:rPr lang="en-US" dirty="0" err="1" smtClean="0"/>
              <a:t>dt</a:t>
            </a:r>
            <a:r>
              <a:rPr lang="en-US" dirty="0" smtClean="0"/>
              <a:t> </a:t>
            </a:r>
            <a:r>
              <a:rPr lang="en-US" dirty="0" smtClean="0">
                <a:sym typeface="Symbol" pitchFamily="18" charset="2"/>
              </a:rPr>
              <a:t> 0 </a:t>
            </a:r>
          </a:p>
          <a:p>
            <a:pPr eaLnBrk="1" hangingPunct="1"/>
            <a:r>
              <a:rPr lang="en-US" dirty="0" err="1" smtClean="0">
                <a:sym typeface="Symbol" pitchFamily="18" charset="2"/>
              </a:rPr>
              <a:t>F</a:t>
            </a:r>
            <a:r>
              <a:rPr lang="en-US" baseline="-25000" dirty="0" err="1" smtClean="0">
                <a:sym typeface="Symbol" pitchFamily="18" charset="2"/>
              </a:rPr>
              <a:t>pressure</a:t>
            </a:r>
            <a:r>
              <a:rPr lang="en-US" baseline="-25000" dirty="0" smtClean="0"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+ </a:t>
            </a:r>
            <a:r>
              <a:rPr lang="en-US" dirty="0" err="1" smtClean="0">
                <a:sym typeface="Symbol" pitchFamily="18" charset="2"/>
              </a:rPr>
              <a:t>F</a:t>
            </a:r>
            <a:r>
              <a:rPr lang="en-US" baseline="-25000" dirty="0" err="1" smtClean="0">
                <a:sym typeface="Symbol" pitchFamily="18" charset="2"/>
              </a:rPr>
              <a:t>Coriolis</a:t>
            </a:r>
            <a:r>
              <a:rPr lang="en-US" dirty="0" smtClean="0">
                <a:sym typeface="Symbol" pitchFamily="18" charset="2"/>
              </a:rPr>
              <a:t> = 0 in the horizontal</a:t>
            </a:r>
          </a:p>
          <a:p>
            <a:pPr eaLnBrk="1" hangingPunct="1"/>
            <a:endParaRPr lang="en-US" dirty="0" smtClean="0">
              <a:sym typeface="Symbol" pitchFamily="18" charset="2"/>
            </a:endParaRPr>
          </a:p>
          <a:p>
            <a:pPr eaLnBrk="1" hangingPunct="1"/>
            <a:endParaRPr lang="en-US" dirty="0" smtClean="0">
              <a:sym typeface="Symbol" pitchFamily="18" charset="2"/>
            </a:endParaRPr>
          </a:p>
          <a:p>
            <a:pPr eaLnBrk="1" hangingPunct="1"/>
            <a:endParaRPr lang="en-US" dirty="0" smtClean="0">
              <a:sym typeface="Symbol" pitchFamily="18" charset="2"/>
            </a:endParaRPr>
          </a:p>
          <a:p>
            <a:pPr eaLnBrk="1" hangingPunct="1"/>
            <a:endParaRPr lang="en-US" dirty="0" smtClean="0">
              <a:sym typeface="Symbol" pitchFamily="18" charset="2"/>
            </a:endParaRPr>
          </a:p>
          <a:p>
            <a:pPr lvl="2" eaLnBrk="1" hangingPunct="1">
              <a:buFontTx/>
              <a:buNone/>
            </a:pPr>
            <a:r>
              <a:rPr lang="en-GB" sz="1200" dirty="0">
                <a:sym typeface="Symbol" pitchFamily="18" charset="2"/>
              </a:rPr>
              <a:t>			2006. Steven C. </a:t>
            </a:r>
            <a:r>
              <a:rPr lang="en-GB" sz="1200" dirty="0" err="1">
                <a:sym typeface="Symbol" pitchFamily="18" charset="2"/>
              </a:rPr>
              <a:t>Wofsy</a:t>
            </a:r>
            <a:r>
              <a:rPr lang="en-GB" sz="1200" dirty="0">
                <a:sym typeface="Symbol" pitchFamily="18" charset="2"/>
              </a:rPr>
              <a:t>, lecture notes.</a:t>
            </a:r>
            <a:r>
              <a:rPr lang="en-GB" dirty="0" smtClean="0">
                <a:sym typeface="Symbol" pitchFamily="18" charset="2"/>
              </a:rPr>
              <a:t> </a:t>
            </a:r>
            <a:endParaRPr lang="en-US" dirty="0" smtClean="0">
              <a:sym typeface="Symbol" pitchFamily="18" charset="2"/>
            </a:endParaRPr>
          </a:p>
          <a:p>
            <a:pPr eaLnBrk="1" hangingPunct="1"/>
            <a:r>
              <a:rPr lang="en-US" dirty="0" smtClean="0">
                <a:sym typeface="Symbol" pitchFamily="18" charset="2"/>
              </a:rPr>
              <a:t>Flow parallel to lines of constant pressure</a:t>
            </a:r>
            <a:endParaRPr lang="en-US" dirty="0">
              <a:sym typeface="Symbol" pitchFamily="18" charset="2"/>
            </a:endParaRPr>
          </a:p>
          <a:p>
            <a:pPr marL="0" indent="0">
              <a:buNone/>
            </a:pPr>
            <a:r>
              <a:rPr lang="en-US" dirty="0" smtClean="0">
                <a:sym typeface="Symbol" pitchFamily="18" charset="2"/>
              </a:rPr>
              <a:t>                                     Where </a:t>
            </a:r>
            <a:r>
              <a:rPr lang="en-US" i="1" dirty="0" smtClean="0">
                <a:sym typeface="Symbol" pitchFamily="18" charset="2"/>
              </a:rPr>
              <a:t>f </a:t>
            </a:r>
            <a:r>
              <a:rPr lang="en-US" dirty="0" smtClean="0">
                <a:sym typeface="Symbol" pitchFamily="18" charset="2"/>
              </a:rPr>
              <a:t>= </a:t>
            </a:r>
            <a:r>
              <a:rPr lang="en-US" i="1" dirty="0">
                <a:sym typeface="Symbol" pitchFamily="18" charset="2"/>
              </a:rPr>
              <a:t>2sin()</a:t>
            </a:r>
            <a:endParaRPr lang="en-US" dirty="0" smtClean="0">
              <a:sym typeface="Symbol" pitchFamily="18" charset="2"/>
            </a:endParaRPr>
          </a:p>
        </p:txBody>
      </p:sp>
      <p:sp>
        <p:nvSpPr>
          <p:cNvPr id="368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Geostrophic flow</a:t>
            </a:r>
            <a:endParaRPr lang="en-GB" smtClean="0"/>
          </a:p>
        </p:txBody>
      </p:sp>
      <p:graphicFrame>
        <p:nvGraphicFramePr>
          <p:cNvPr id="36870" name="Object 5"/>
          <p:cNvGraphicFramePr>
            <a:graphicFrameLocks noChangeAspect="1"/>
          </p:cNvGraphicFramePr>
          <p:nvPr>
            <p:extLst/>
          </p:nvPr>
        </p:nvGraphicFramePr>
        <p:xfrm>
          <a:off x="4343400" y="5791200"/>
          <a:ext cx="1270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5" imgW="634725" imgH="444307" progId="Equation.3">
                  <p:embed/>
                </p:oleObj>
              </mc:Choice>
              <mc:Fallback>
                <p:oleObj name="Equation" r:id="rId5" imgW="634725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5791200"/>
                        <a:ext cx="12700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47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Very lowest layers-Troposphere</a:t>
            </a:r>
            <a:br>
              <a:rPr lang="en-CA" dirty="0" smtClean="0"/>
            </a:br>
            <a:r>
              <a:rPr lang="en-CA" dirty="0" smtClean="0"/>
              <a:t>Air is dense</a:t>
            </a:r>
            <a:br>
              <a:rPr lang="en-CA" dirty="0" smtClean="0"/>
            </a:br>
            <a:r>
              <a:rPr lang="en-CA" dirty="0" smtClean="0"/>
              <a:t>Water vapour is high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61D03F-EC83-4C14-A526-A9413374C4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5544" name="Picture 8" descr="https://www.sparc-climate.org/wp-content/uploads/sites/5/2018/01/DC-TZWClim-temperature_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80"/>
          <a:stretch/>
        </p:blipFill>
        <p:spPr bwMode="auto">
          <a:xfrm>
            <a:off x="1724025" y="4495800"/>
            <a:ext cx="87439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50005" y="3121967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This causes uplift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4038600" y="3657601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Air expands, cools and tries to descend</a:t>
            </a:r>
          </a:p>
          <a:p>
            <a:pPr algn="ctr"/>
            <a:r>
              <a:rPr lang="en-CA" dirty="0"/>
              <a:t>But is pushed to higher latitudes</a:t>
            </a:r>
            <a:endParaRPr lang="en-CA" dirty="0"/>
          </a:p>
        </p:txBody>
      </p:sp>
      <p:pic>
        <p:nvPicPr>
          <p:cNvPr id="18" name="Picture 9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53201" y="4419600"/>
            <a:ext cx="1273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270732" y="4419600"/>
            <a:ext cx="1273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235605" y="2249088"/>
            <a:ext cx="4938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Sunlight absorption creates strong vertical gradients in temperature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5306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Very lowest layers-Troposphere</a:t>
            </a:r>
            <a:br>
              <a:rPr lang="en-CA" dirty="0"/>
            </a:br>
            <a:r>
              <a:rPr lang="en-CA" dirty="0"/>
              <a:t>Air is dense</a:t>
            </a:r>
            <a:br>
              <a:rPr lang="en-CA" dirty="0"/>
            </a:br>
            <a:r>
              <a:rPr lang="en-CA" dirty="0"/>
              <a:t>Water vapour is high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61D03F-EC83-4C14-A526-A9413374C4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5544" name="Picture 8" descr="https://www.sparc-climate.org/wp-content/uploads/sites/5/2018/01/DC-TZWClim-temperature_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80"/>
          <a:stretch/>
        </p:blipFill>
        <p:spPr bwMode="auto">
          <a:xfrm>
            <a:off x="1724025" y="4495800"/>
            <a:ext cx="87439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53201" y="4419600"/>
            <a:ext cx="1273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270732" y="4419600"/>
            <a:ext cx="1273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11601" y="4495800"/>
            <a:ext cx="1349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848601" y="4495800"/>
            <a:ext cx="1349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38600" y="2893368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Dense, cold descending air drags nearby air down with it 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363135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This air moves to higher latitudes at surface</a:t>
            </a:r>
          </a:p>
          <a:p>
            <a:pPr algn="ctr"/>
            <a:r>
              <a:rPr lang="en-CA" dirty="0"/>
              <a:t>Re-warms at surface and ascends again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063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Very lowest layers-Troposphere</a:t>
            </a:r>
            <a:br>
              <a:rPr lang="en-CA" dirty="0"/>
            </a:br>
            <a:r>
              <a:rPr lang="en-CA" dirty="0"/>
              <a:t>Air is dense</a:t>
            </a:r>
            <a:br>
              <a:rPr lang="en-CA" dirty="0"/>
            </a:br>
            <a:r>
              <a:rPr lang="en-CA" dirty="0"/>
              <a:t>Water vapour is high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61D03F-EC83-4C14-A526-A9413374C4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5544" name="Picture 8" descr="https://www.sparc-climate.org/wp-content/uploads/sites/5/2018/01/DC-TZWClim-temperature_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80"/>
          <a:stretch/>
        </p:blipFill>
        <p:spPr bwMode="auto">
          <a:xfrm>
            <a:off x="1724025" y="4495800"/>
            <a:ext cx="87439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2438401"/>
            <a:ext cx="55435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53201" y="4419600"/>
            <a:ext cx="1273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270732" y="4419600"/>
            <a:ext cx="1273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11601" y="4495800"/>
            <a:ext cx="1349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848601" y="4495800"/>
            <a:ext cx="1349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561763" y="4572000"/>
            <a:ext cx="1349837" cy="132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9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70876" y="4542263"/>
            <a:ext cx="1349837" cy="132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04074" y="2994453"/>
            <a:ext cx="286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Get a third cell develop near poles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0522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9984D8-6F0F-4C57-82C0-B25AAB46B72A}" type="slidenum">
              <a:rPr lang="en-US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33376"/>
            <a:ext cx="9144000" cy="792163"/>
          </a:xfrm>
        </p:spPr>
        <p:txBody>
          <a:bodyPr/>
          <a:lstStyle/>
          <a:p>
            <a:pPr eaLnBrk="1" hangingPunct="1"/>
            <a:r>
              <a:rPr lang="en-GB" sz="3200" dirty="0"/>
              <a:t>Hadley circulation and the surface trade winds</a:t>
            </a:r>
          </a:p>
        </p:txBody>
      </p:sp>
      <p:pic>
        <p:nvPicPr>
          <p:cNvPr id="39940" name="Picture 3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6311900" y="981076"/>
            <a:ext cx="3741738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fi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2063750" y="981076"/>
            <a:ext cx="380365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2279650" y="4797425"/>
            <a:ext cx="3240088" cy="13398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000000"/>
                </a:solidFill>
                <a:latin typeface="Arial" charset="0"/>
              </a:rPr>
              <a:t>Hot air at the equator is rising, and being replaced by colder air from the north/south.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5880100" y="4797425"/>
            <a:ext cx="4643438" cy="175432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rgbClr val="000000"/>
                </a:solidFill>
                <a:latin typeface="Arial" charset="0"/>
              </a:rPr>
              <a:t>When the air approaches the equator, the increasing rotational speed of the earth (closer to the equator) causes the air to move westward (easterly/from the east) relative to the surface of the earth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. Motion away from equator turns eastward</a:t>
            </a:r>
            <a:endParaRPr lang="en-GB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44" name="Text Box 7"/>
          <p:cNvSpPr txBox="1">
            <a:spLocks noChangeArrowheads="1"/>
          </p:cNvSpPr>
          <p:nvPr/>
        </p:nvSpPr>
        <p:spPr bwMode="auto">
          <a:xfrm>
            <a:off x="9875838" y="2420938"/>
            <a:ext cx="7921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000000"/>
                </a:solidFill>
                <a:latin typeface="Arial" charset="0"/>
              </a:rPr>
              <a:t>East</a:t>
            </a:r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5808663" y="2420938"/>
            <a:ext cx="7921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000000"/>
                </a:solidFill>
                <a:latin typeface="Arial" charset="0"/>
              </a:rPr>
              <a:t>West</a:t>
            </a:r>
          </a:p>
        </p:txBody>
      </p:sp>
      <p:pic>
        <p:nvPicPr>
          <p:cNvPr id="39946" name="Picture 9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4" y="1350964"/>
            <a:ext cx="1273175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0378" name="Group 10"/>
          <p:cNvGrpSpPr>
            <a:grpSpLocks/>
          </p:cNvGrpSpPr>
          <p:nvPr/>
        </p:nvGrpSpPr>
        <p:grpSpPr bwMode="auto">
          <a:xfrm>
            <a:off x="2782889" y="933451"/>
            <a:ext cx="4294187" cy="542925"/>
            <a:chOff x="793" y="588"/>
            <a:chExt cx="2705" cy="342"/>
          </a:xfrm>
        </p:grpSpPr>
        <p:sp>
          <p:nvSpPr>
            <p:cNvPr id="39954" name="Text Box 11"/>
            <p:cNvSpPr txBox="1">
              <a:spLocks noChangeArrowheads="1"/>
            </p:cNvSpPr>
            <p:nvPr/>
          </p:nvSpPr>
          <p:spPr bwMode="auto">
            <a:xfrm>
              <a:off x="793" y="588"/>
              <a:ext cx="2705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Winds Aloft in opposite direction</a:t>
              </a:r>
              <a:endParaRPr lang="en-GB" sz="18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9955" name="Line 12"/>
            <p:cNvSpPr>
              <a:spLocks noChangeShapeType="1"/>
            </p:cNvSpPr>
            <p:nvPr/>
          </p:nvSpPr>
          <p:spPr bwMode="auto">
            <a:xfrm flipH="1">
              <a:off x="1727" y="777"/>
              <a:ext cx="315" cy="11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39956" name="Line 13"/>
            <p:cNvSpPr>
              <a:spLocks noChangeShapeType="1"/>
            </p:cNvSpPr>
            <p:nvPr/>
          </p:nvSpPr>
          <p:spPr bwMode="auto">
            <a:xfrm>
              <a:off x="2045" y="779"/>
              <a:ext cx="233" cy="15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CA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5562601" y="2865438"/>
            <a:ext cx="246063" cy="577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grpSp>
        <p:nvGrpSpPr>
          <p:cNvPr id="570382" name="Group 14"/>
          <p:cNvGrpSpPr>
            <a:grpSpLocks/>
          </p:cNvGrpSpPr>
          <p:nvPr/>
        </p:nvGrpSpPr>
        <p:grpSpPr bwMode="auto">
          <a:xfrm>
            <a:off x="4572000" y="2801938"/>
            <a:ext cx="2287588" cy="641350"/>
            <a:chOff x="1920" y="1765"/>
            <a:chExt cx="1441" cy="404"/>
          </a:xfrm>
        </p:grpSpPr>
        <p:sp>
          <p:nvSpPr>
            <p:cNvPr id="39949" name="Text Box 15"/>
            <p:cNvSpPr txBox="1">
              <a:spLocks noChangeArrowheads="1"/>
            </p:cNvSpPr>
            <p:nvPr/>
          </p:nvSpPr>
          <p:spPr bwMode="auto">
            <a:xfrm>
              <a:off x="2328" y="1765"/>
              <a:ext cx="9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000000"/>
                  </a:solidFill>
                  <a:latin typeface="Arial" charset="0"/>
                </a:rPr>
                <a:t>Surface Winds</a:t>
              </a:r>
              <a:endParaRPr lang="en-GB" sz="18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950" name="Line 16"/>
            <p:cNvSpPr>
              <a:spLocks noChangeShapeType="1"/>
            </p:cNvSpPr>
            <p:nvPr/>
          </p:nvSpPr>
          <p:spPr bwMode="auto">
            <a:xfrm flipH="1" flipV="1">
              <a:off x="2400" y="1886"/>
              <a:ext cx="123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39951" name="Line 17"/>
            <p:cNvSpPr>
              <a:spLocks noChangeShapeType="1"/>
            </p:cNvSpPr>
            <p:nvPr/>
          </p:nvSpPr>
          <p:spPr bwMode="auto">
            <a:xfrm flipV="1">
              <a:off x="3045" y="1851"/>
              <a:ext cx="316" cy="62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39952" name="Line 18"/>
            <p:cNvSpPr>
              <a:spLocks noChangeShapeType="1"/>
            </p:cNvSpPr>
            <p:nvPr/>
          </p:nvSpPr>
          <p:spPr bwMode="auto">
            <a:xfrm>
              <a:off x="3051" y="1926"/>
              <a:ext cx="233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39953" name="Line 19"/>
            <p:cNvSpPr>
              <a:spLocks noChangeShapeType="1"/>
            </p:cNvSpPr>
            <p:nvPr/>
          </p:nvSpPr>
          <p:spPr bwMode="auto">
            <a:xfrm flipH="1" flipV="1">
              <a:off x="1920" y="1920"/>
              <a:ext cx="597" cy="32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CA">
                <a:solidFill>
                  <a:srgbClr val="000000"/>
                </a:solidFill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H="1">
            <a:off x="4018756" y="3019426"/>
            <a:ext cx="477044" cy="0"/>
          </a:xfrm>
          <a:prstGeom prst="straightConnector1">
            <a:avLst/>
          </a:prstGeom>
          <a:noFill/>
          <a:ln w="476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9133047" y="1735213"/>
            <a:ext cx="82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+15</a:t>
            </a:r>
            <a:r>
              <a:rPr lang="en-CA" dirty="0">
                <a:solidFill>
                  <a:srgbClr val="000000"/>
                </a:solidFill>
                <a:sym typeface="Symbol" panose="05050102010706020507" pitchFamily="18" charset="2"/>
              </a:rPr>
              <a:t></a:t>
            </a: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0" y="3200400"/>
            <a:ext cx="82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-</a:t>
            </a:r>
            <a:r>
              <a:rPr lang="en-CA" dirty="0">
                <a:solidFill>
                  <a:srgbClr val="000000"/>
                </a:solidFill>
              </a:rPr>
              <a:t>15</a:t>
            </a:r>
            <a:r>
              <a:rPr lang="en-CA" dirty="0">
                <a:solidFill>
                  <a:srgbClr val="000000"/>
                </a:solidFill>
                <a:sym typeface="Symbol" panose="05050102010706020507" pitchFamily="18" charset="2"/>
              </a:rPr>
              <a:t></a:t>
            </a:r>
            <a:endParaRPr lang="en-CA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5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/>
              <a:t>Heating not uniform in latitude</a:t>
            </a:r>
            <a:br>
              <a:rPr lang="en-CA" sz="3600"/>
            </a:br>
            <a:r>
              <a:rPr lang="en-CA" sz="2800"/>
              <a:t>Horizontal temperature, pressure gradients</a:t>
            </a:r>
            <a:r>
              <a:rPr lang="en-CA" sz="2800">
                <a:sym typeface="Symbol" pitchFamily="18" charset="2"/>
              </a:rPr>
              <a:t>wind</a:t>
            </a:r>
            <a:endParaRPr lang="en-CA" sz="36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AF07AE-349A-44FD-A518-A918C067E212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032500" y="1295400"/>
            <a:ext cx="46355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Creates temperature gradients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Resulting in </a:t>
            </a: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pressure gradients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Causes winds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Coriolis forces meridional winds  	easterly and westerly</a:t>
            </a:r>
            <a:br>
              <a:rPr lang="en-US" baseline="0" dirty="0">
                <a:solidFill>
                  <a:srgbClr val="000000"/>
                </a:solidFill>
                <a:latin typeface="Arial" charset="0"/>
              </a:rPr>
            </a:b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	(westward &amp; eastward)</a:t>
            </a:r>
            <a:r>
              <a:rPr lang="en-GB" baseline="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GB" baseline="0" dirty="0">
                <a:solidFill>
                  <a:srgbClr val="000000"/>
                </a:solidFill>
                <a:latin typeface="Arial" charset="0"/>
              </a:rPr>
            </a:br>
            <a:r>
              <a:rPr lang="en-GB" baseline="0" dirty="0">
                <a:solidFill>
                  <a:srgbClr val="000000"/>
                </a:solidFill>
                <a:latin typeface="Arial" charset="0"/>
              </a:rPr>
              <a:t>	 </a:t>
            </a:r>
            <a:endParaRPr lang="en-US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2222500" y="4013201"/>
            <a:ext cx="314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1800" baseline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4582" name="Group 5"/>
          <p:cNvGrpSpPr>
            <a:grpSpLocks/>
          </p:cNvGrpSpPr>
          <p:nvPr/>
        </p:nvGrpSpPr>
        <p:grpSpPr bwMode="auto">
          <a:xfrm>
            <a:off x="1524000" y="1376361"/>
            <a:ext cx="4541838" cy="5481630"/>
            <a:chOff x="0" y="867"/>
            <a:chExt cx="2861" cy="3453"/>
          </a:xfrm>
        </p:grpSpPr>
        <p:pic>
          <p:nvPicPr>
            <p:cNvPr id="2459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76"/>
              <a:ext cx="2861" cy="3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93" name="Text Box 7"/>
            <p:cNvSpPr txBox="1">
              <a:spLocks noChangeArrowheads="1"/>
            </p:cNvSpPr>
            <p:nvPr/>
          </p:nvSpPr>
          <p:spPr bwMode="auto">
            <a:xfrm>
              <a:off x="400" y="2608"/>
              <a:ext cx="19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aseline="0" dirty="0">
                  <a:solidFill>
                    <a:srgbClr val="FF0000"/>
                  </a:solidFill>
                  <a:latin typeface="Arial" charset="0"/>
                </a:rPr>
                <a:t>Easterly and westerly winds</a:t>
              </a:r>
              <a:endParaRPr lang="en-GB" sz="1800" baseline="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4594" name="Text Box 8"/>
            <p:cNvSpPr txBox="1">
              <a:spLocks noChangeArrowheads="1"/>
            </p:cNvSpPr>
            <p:nvPr/>
          </p:nvSpPr>
          <p:spPr bwMode="auto">
            <a:xfrm>
              <a:off x="619" y="867"/>
              <a:ext cx="19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aseline="0">
                  <a:solidFill>
                    <a:srgbClr val="FF0000"/>
                  </a:solidFill>
                  <a:latin typeface="Arial" charset="0"/>
                </a:rPr>
                <a:t>Temperature (C)</a:t>
              </a:r>
              <a:endParaRPr lang="en-GB" sz="1800" baseline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r="8774"/>
          <a:stretch>
            <a:fillRect/>
          </a:stretch>
        </p:blipFill>
        <p:spPr bwMode="auto">
          <a:xfrm>
            <a:off x="6813550" y="4165600"/>
            <a:ext cx="31877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584" name="Group 10"/>
          <p:cNvGrpSpPr>
            <a:grpSpLocks/>
          </p:cNvGrpSpPr>
          <p:nvPr/>
        </p:nvGrpSpPr>
        <p:grpSpPr bwMode="auto">
          <a:xfrm>
            <a:off x="3151189" y="3276601"/>
            <a:ext cx="1152525" cy="322263"/>
            <a:chOff x="1025" y="1996"/>
            <a:chExt cx="726" cy="271"/>
          </a:xfrm>
        </p:grpSpPr>
        <p:pic>
          <p:nvPicPr>
            <p:cNvPr id="24590" name="Picture 11" descr="Untitl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61" y="1996"/>
              <a:ext cx="3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12" descr="Untitl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" y="1996"/>
              <a:ext cx="3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Line 13"/>
          <p:cNvSpPr>
            <a:spLocks noChangeShapeType="1"/>
          </p:cNvSpPr>
          <p:nvPr/>
        </p:nvSpPr>
        <p:spPr bwMode="auto">
          <a:xfrm flipV="1">
            <a:off x="2133601" y="2655889"/>
            <a:ext cx="3222625" cy="53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CA" kern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981200" y="6172200"/>
            <a:ext cx="3505200" cy="1524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CA" kern="0">
              <a:solidFill>
                <a:srgbClr val="0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V="1">
            <a:off x="5459414" y="5638800"/>
            <a:ext cx="1474787" cy="571500"/>
          </a:xfrm>
          <a:prstGeom prst="straightConnector1">
            <a:avLst/>
          </a:prstGeom>
          <a:noFill/>
          <a:ln w="25400" cap="flat" cmpd="sng" algn="ctr">
            <a:solidFill>
              <a:srgbClr val="33339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</p:cxnSp>
      <p:sp>
        <p:nvSpPr>
          <p:cNvPr id="24588" name="Rectangle 34"/>
          <p:cNvSpPr>
            <a:spLocks noChangeArrowheads="1"/>
          </p:cNvSpPr>
          <p:nvPr/>
        </p:nvSpPr>
        <p:spPr bwMode="auto">
          <a:xfrm>
            <a:off x="2003426" y="1676400"/>
            <a:ext cx="3490913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24589" name="Rectangle 35"/>
          <p:cNvSpPr>
            <a:spLocks noChangeArrowheads="1"/>
          </p:cNvSpPr>
          <p:nvPr/>
        </p:nvSpPr>
        <p:spPr bwMode="auto">
          <a:xfrm>
            <a:off x="1992313" y="4419600"/>
            <a:ext cx="3490912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" name="Rectangle 3"/>
          <p:cNvSpPr/>
          <p:nvPr/>
        </p:nvSpPr>
        <p:spPr bwMode="auto">
          <a:xfrm>
            <a:off x="1524000" y="3962401"/>
            <a:ext cx="5410200" cy="28955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400" baseline="-25000">
              <a:noFill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065838" y="2286000"/>
            <a:ext cx="4525962" cy="4508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400" baseline="-25000">
              <a:noFill/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112" y="421970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Surface and H2O</a:t>
            </a:r>
          </a:p>
          <a:p>
            <a:pPr algn="ctr"/>
            <a:r>
              <a:rPr lang="en-CA" sz="1200" dirty="0"/>
              <a:t>heating</a:t>
            </a:r>
            <a:endParaRPr lang="en-CA" sz="1200" dirty="0"/>
          </a:p>
        </p:txBody>
      </p:sp>
      <p:cxnSp>
        <p:nvCxnSpPr>
          <p:cNvPr id="6" name="Straight Arrow Connector 5"/>
          <p:cNvCxnSpPr>
            <a:stCxn id="2" idx="0"/>
          </p:cNvCxnSpPr>
          <p:nvPr/>
        </p:nvCxnSpPr>
        <p:spPr bwMode="auto">
          <a:xfrm flipV="1">
            <a:off x="3744912" y="3637353"/>
            <a:ext cx="0" cy="582350"/>
          </a:xfrm>
          <a:prstGeom prst="straightConnector1">
            <a:avLst/>
          </a:prstGeom>
          <a:ln w="19050"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00200" y="427607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Ozone</a:t>
            </a:r>
          </a:p>
          <a:p>
            <a:pPr algn="ctr"/>
            <a:r>
              <a:rPr lang="en-CA" sz="1200" dirty="0"/>
              <a:t>heating</a:t>
            </a:r>
            <a:endParaRPr lang="en-CA" sz="1200" dirty="0"/>
          </a:p>
        </p:txBody>
      </p:sp>
      <p:cxnSp>
        <p:nvCxnSpPr>
          <p:cNvPr id="25" name="Straight Arrow Connector 24"/>
          <p:cNvCxnSpPr>
            <a:stCxn id="24" idx="0"/>
          </p:cNvCxnSpPr>
          <p:nvPr/>
        </p:nvCxnSpPr>
        <p:spPr bwMode="auto">
          <a:xfrm flipV="1">
            <a:off x="2286000" y="2709864"/>
            <a:ext cx="0" cy="1566211"/>
          </a:xfrm>
          <a:prstGeom prst="straightConnector1">
            <a:avLst/>
          </a:prstGeom>
          <a:ln w="19050"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>
            <a:off x="4303713" y="3429000"/>
            <a:ext cx="304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2846388" y="3429000"/>
            <a:ext cx="304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2695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/>
              <a:t>Heating not uniform in latitude</a:t>
            </a:r>
            <a:br>
              <a:rPr lang="en-CA" sz="3600"/>
            </a:br>
            <a:r>
              <a:rPr lang="en-CA" sz="2800"/>
              <a:t>Horizontal temperature, pressure gradients</a:t>
            </a:r>
            <a:r>
              <a:rPr lang="en-CA" sz="2800">
                <a:sym typeface="Symbol" pitchFamily="18" charset="2"/>
              </a:rPr>
              <a:t>wind</a:t>
            </a:r>
            <a:endParaRPr lang="en-CA" sz="36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AF07AE-349A-44FD-A518-A918C067E212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032500" y="1295400"/>
            <a:ext cx="46355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Creates temperature gradients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Resulting in </a:t>
            </a: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pressure gradients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Causes </a:t>
            </a: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winds</a:t>
            </a:r>
            <a:endParaRPr lang="en-US" baseline="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Coriolis forces meridional winds  	easterly and westerly</a:t>
            </a:r>
            <a:br>
              <a:rPr lang="en-US" baseline="0" dirty="0">
                <a:solidFill>
                  <a:srgbClr val="000000"/>
                </a:solidFill>
                <a:latin typeface="Arial" charset="0"/>
              </a:rPr>
            </a:br>
            <a:r>
              <a:rPr lang="en-US" baseline="0" dirty="0">
                <a:solidFill>
                  <a:srgbClr val="000000"/>
                </a:solidFill>
                <a:latin typeface="Arial" charset="0"/>
              </a:rPr>
              <a:t>	(westward &amp; eastward)</a:t>
            </a:r>
            <a:r>
              <a:rPr lang="en-GB" baseline="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GB" baseline="0" dirty="0">
                <a:solidFill>
                  <a:srgbClr val="000000"/>
                </a:solidFill>
                <a:latin typeface="Arial" charset="0"/>
              </a:rPr>
            </a:br>
            <a:r>
              <a:rPr lang="en-GB" baseline="0" dirty="0">
                <a:solidFill>
                  <a:srgbClr val="000000"/>
                </a:solidFill>
                <a:latin typeface="Arial" charset="0"/>
              </a:rPr>
              <a:t>	 </a:t>
            </a:r>
            <a:endParaRPr lang="en-US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2222500" y="4013201"/>
            <a:ext cx="314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1800" baseline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4582" name="Group 5"/>
          <p:cNvGrpSpPr>
            <a:grpSpLocks/>
          </p:cNvGrpSpPr>
          <p:nvPr/>
        </p:nvGrpSpPr>
        <p:grpSpPr bwMode="auto">
          <a:xfrm>
            <a:off x="1524000" y="1376361"/>
            <a:ext cx="4541838" cy="5481630"/>
            <a:chOff x="0" y="867"/>
            <a:chExt cx="2861" cy="3453"/>
          </a:xfrm>
        </p:grpSpPr>
        <p:pic>
          <p:nvPicPr>
            <p:cNvPr id="2459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76"/>
              <a:ext cx="2861" cy="3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93" name="Text Box 7"/>
            <p:cNvSpPr txBox="1">
              <a:spLocks noChangeArrowheads="1"/>
            </p:cNvSpPr>
            <p:nvPr/>
          </p:nvSpPr>
          <p:spPr bwMode="auto">
            <a:xfrm>
              <a:off x="400" y="2608"/>
              <a:ext cx="207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 baseline="0" dirty="0">
                  <a:solidFill>
                    <a:srgbClr val="FF0000"/>
                  </a:solidFill>
                  <a:latin typeface="Arial" charset="0"/>
                </a:rPr>
                <a:t>Easterly and westerly </a:t>
              </a:r>
              <a:r>
                <a:rPr lang="en-US" sz="1800" baseline="0" dirty="0">
                  <a:solidFill>
                    <a:srgbClr val="FF0000"/>
                  </a:solidFill>
                  <a:latin typeface="Arial" charset="0"/>
                </a:rPr>
                <a:t>winds</a:t>
              </a:r>
              <a:endParaRPr lang="en-GB" sz="1800" baseline="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4594" name="Text Box 8"/>
            <p:cNvSpPr txBox="1">
              <a:spLocks noChangeArrowheads="1"/>
            </p:cNvSpPr>
            <p:nvPr/>
          </p:nvSpPr>
          <p:spPr bwMode="auto">
            <a:xfrm>
              <a:off x="619" y="867"/>
              <a:ext cx="19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aseline="0">
                  <a:solidFill>
                    <a:srgbClr val="FF0000"/>
                  </a:solidFill>
                  <a:latin typeface="Arial" charset="0"/>
                </a:rPr>
                <a:t>Temperature (C)</a:t>
              </a:r>
              <a:endParaRPr lang="en-GB" sz="1800" baseline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r="8774"/>
          <a:stretch>
            <a:fillRect/>
          </a:stretch>
        </p:blipFill>
        <p:spPr bwMode="auto">
          <a:xfrm>
            <a:off x="6813550" y="4165600"/>
            <a:ext cx="31877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584" name="Group 10"/>
          <p:cNvGrpSpPr>
            <a:grpSpLocks/>
          </p:cNvGrpSpPr>
          <p:nvPr/>
        </p:nvGrpSpPr>
        <p:grpSpPr bwMode="auto">
          <a:xfrm>
            <a:off x="3151189" y="3276601"/>
            <a:ext cx="1152525" cy="322263"/>
            <a:chOff x="1025" y="1996"/>
            <a:chExt cx="726" cy="271"/>
          </a:xfrm>
        </p:grpSpPr>
        <p:pic>
          <p:nvPicPr>
            <p:cNvPr id="24590" name="Picture 11" descr="Untitl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61" y="1996"/>
              <a:ext cx="3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12" descr="Untitl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" y="1996"/>
              <a:ext cx="3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Line 13"/>
          <p:cNvSpPr>
            <a:spLocks noChangeShapeType="1"/>
          </p:cNvSpPr>
          <p:nvPr/>
        </p:nvSpPr>
        <p:spPr bwMode="auto">
          <a:xfrm flipV="1">
            <a:off x="2133601" y="2655889"/>
            <a:ext cx="3222625" cy="53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CA" kern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981200" y="6172200"/>
            <a:ext cx="3505200" cy="1524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CA" kern="0">
              <a:solidFill>
                <a:srgbClr val="0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V="1">
            <a:off x="5459414" y="5638800"/>
            <a:ext cx="1474787" cy="571500"/>
          </a:xfrm>
          <a:prstGeom prst="straightConnector1">
            <a:avLst/>
          </a:prstGeom>
          <a:noFill/>
          <a:ln w="25400" cap="flat" cmpd="sng" algn="ctr">
            <a:solidFill>
              <a:srgbClr val="33339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</p:cxnSp>
      <p:sp>
        <p:nvSpPr>
          <p:cNvPr id="24588" name="Rectangle 34"/>
          <p:cNvSpPr>
            <a:spLocks noChangeArrowheads="1"/>
          </p:cNvSpPr>
          <p:nvPr/>
        </p:nvSpPr>
        <p:spPr bwMode="auto">
          <a:xfrm>
            <a:off x="2003426" y="1676400"/>
            <a:ext cx="3490913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24589" name="Rectangle 35"/>
          <p:cNvSpPr>
            <a:spLocks noChangeArrowheads="1"/>
          </p:cNvSpPr>
          <p:nvPr/>
        </p:nvSpPr>
        <p:spPr bwMode="auto">
          <a:xfrm>
            <a:off x="1992313" y="4419600"/>
            <a:ext cx="3490912" cy="731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8945628" y="2655888"/>
            <a:ext cx="11620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10241028" y="2438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/>
              <a:t>U</a:t>
            </a:r>
            <a:endParaRPr lang="en-CA" i="1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8945628" y="2286000"/>
            <a:ext cx="0" cy="3832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9087521" y="2194223"/>
            <a:ext cx="54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err="1"/>
              <a:t>Fp</a:t>
            </a:r>
            <a:endParaRPr lang="en-CA" i="1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8945628" y="2664768"/>
            <a:ext cx="0" cy="3832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9087521" y="2572991"/>
            <a:ext cx="54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/>
              <a:t>Fc</a:t>
            </a:r>
            <a:endParaRPr lang="en-CA" i="1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4303713" y="3429000"/>
            <a:ext cx="304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846388" y="3429000"/>
            <a:ext cx="304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542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/>
              <a:t>Heating not uniform in latitude</a:t>
            </a:r>
            <a:br>
              <a:rPr lang="en-CA" sz="3600"/>
            </a:br>
            <a:r>
              <a:rPr lang="en-CA" sz="2800"/>
              <a:t>Horizontal temperature, pressure gradients</a:t>
            </a:r>
            <a:r>
              <a:rPr lang="en-CA" sz="2800">
                <a:sym typeface="Symbol" pitchFamily="18" charset="2"/>
              </a:rPr>
              <a:t>wind</a:t>
            </a:r>
            <a:endParaRPr lang="en-CA" sz="36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AF07AE-349A-44FD-A518-A918C067E212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032500" y="1539875"/>
            <a:ext cx="46355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CA" baseline="0" dirty="0">
                <a:solidFill>
                  <a:srgbClr val="000000"/>
                </a:solidFill>
                <a:latin typeface="Arial" charset="0"/>
              </a:rPr>
              <a:t>What happens in the mesosphere?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CA" baseline="0" dirty="0">
                <a:solidFill>
                  <a:srgbClr val="000000"/>
                </a:solidFill>
                <a:latin typeface="Arial" charset="0"/>
              </a:rPr>
              <a:t>Coldest in summer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CA" baseline="0" dirty="0">
                <a:solidFill>
                  <a:srgbClr val="000000"/>
                </a:solidFill>
                <a:latin typeface="Arial" charset="0"/>
              </a:rPr>
              <a:t>Winds reverse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CA" baseline="0" dirty="0">
                <a:solidFill>
                  <a:srgbClr val="000000"/>
                </a:solidFill>
                <a:latin typeface="Arial" charset="0"/>
              </a:rPr>
              <a:t>Why</a:t>
            </a:r>
            <a:endParaRPr lang="en-US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2222500" y="4013201"/>
            <a:ext cx="314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1800" baseline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4582" name="Group 5"/>
          <p:cNvGrpSpPr>
            <a:grpSpLocks/>
          </p:cNvGrpSpPr>
          <p:nvPr/>
        </p:nvGrpSpPr>
        <p:grpSpPr bwMode="auto">
          <a:xfrm>
            <a:off x="1524000" y="1376364"/>
            <a:ext cx="4541838" cy="5481637"/>
            <a:chOff x="0" y="867"/>
            <a:chExt cx="2861" cy="3453"/>
          </a:xfrm>
        </p:grpSpPr>
        <p:pic>
          <p:nvPicPr>
            <p:cNvPr id="2459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76"/>
              <a:ext cx="2861" cy="3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93" name="Text Box 7"/>
            <p:cNvSpPr txBox="1">
              <a:spLocks noChangeArrowheads="1"/>
            </p:cNvSpPr>
            <p:nvPr/>
          </p:nvSpPr>
          <p:spPr bwMode="auto">
            <a:xfrm>
              <a:off x="400" y="2608"/>
              <a:ext cx="19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aseline="0">
                  <a:solidFill>
                    <a:srgbClr val="FF0000"/>
                  </a:solidFill>
                  <a:latin typeface="Arial" charset="0"/>
                </a:rPr>
                <a:t>Easterly and westerly winds</a:t>
              </a:r>
              <a:endParaRPr lang="en-GB" sz="1800" baseline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4594" name="Text Box 8"/>
            <p:cNvSpPr txBox="1">
              <a:spLocks noChangeArrowheads="1"/>
            </p:cNvSpPr>
            <p:nvPr/>
          </p:nvSpPr>
          <p:spPr bwMode="auto">
            <a:xfrm>
              <a:off x="619" y="867"/>
              <a:ext cx="19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aseline="0">
                  <a:solidFill>
                    <a:srgbClr val="FF0000"/>
                  </a:solidFill>
                  <a:latin typeface="Arial" charset="0"/>
                </a:rPr>
                <a:t>Temperature (C)</a:t>
              </a:r>
              <a:endParaRPr lang="en-GB" sz="1800" baseline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r="8774"/>
          <a:stretch>
            <a:fillRect/>
          </a:stretch>
        </p:blipFill>
        <p:spPr bwMode="auto">
          <a:xfrm>
            <a:off x="6813550" y="4165600"/>
            <a:ext cx="31877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584" name="Group 10"/>
          <p:cNvGrpSpPr>
            <a:grpSpLocks/>
          </p:cNvGrpSpPr>
          <p:nvPr/>
        </p:nvGrpSpPr>
        <p:grpSpPr bwMode="auto">
          <a:xfrm>
            <a:off x="3151189" y="3276601"/>
            <a:ext cx="1152525" cy="322263"/>
            <a:chOff x="1025" y="1996"/>
            <a:chExt cx="726" cy="271"/>
          </a:xfrm>
        </p:grpSpPr>
        <p:pic>
          <p:nvPicPr>
            <p:cNvPr id="24590" name="Picture 11" descr="Untitl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61" y="1996"/>
              <a:ext cx="3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12" descr="Untitl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" y="1996"/>
              <a:ext cx="3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Line 13"/>
          <p:cNvSpPr>
            <a:spLocks noChangeShapeType="1"/>
          </p:cNvSpPr>
          <p:nvPr/>
        </p:nvSpPr>
        <p:spPr bwMode="auto">
          <a:xfrm flipV="1">
            <a:off x="2133601" y="2655889"/>
            <a:ext cx="3222625" cy="53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CA" kern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981200" y="6172200"/>
            <a:ext cx="3505200" cy="1524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CA" kern="0">
              <a:solidFill>
                <a:srgbClr val="0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V="1">
            <a:off x="5459414" y="5638800"/>
            <a:ext cx="1474787" cy="571500"/>
          </a:xfrm>
          <a:prstGeom prst="straightConnector1">
            <a:avLst/>
          </a:prstGeom>
          <a:noFill/>
          <a:ln w="25400" cap="flat" cmpd="sng" algn="ctr">
            <a:solidFill>
              <a:srgbClr val="33339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303713" y="3429000"/>
            <a:ext cx="304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2846388" y="3429000"/>
            <a:ext cx="304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140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265DA7-4DEE-471C-93DC-D07F6CC16AE3}" type="slidenum">
              <a:rPr lang="en-US" sz="1400">
                <a:solidFill>
                  <a:srgbClr val="000000"/>
                </a:solidFill>
              </a:rPr>
              <a:pPr eaLnBrk="1" hangingPunct="1"/>
              <a:t>28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1524000" y="1524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rgbClr val="3333CC"/>
                </a:solidFill>
              </a:rPr>
              <a:t>Atmospheric Temperature Structure</a:t>
            </a:r>
            <a:br>
              <a:rPr lang="en-US" sz="4400">
                <a:solidFill>
                  <a:srgbClr val="3333CC"/>
                </a:solidFill>
              </a:rPr>
            </a:br>
            <a:r>
              <a:rPr lang="en-US" sz="4400">
                <a:solidFill>
                  <a:srgbClr val="3333CC"/>
                </a:solidFill>
              </a:rPr>
              <a:t>Northern Hemisphere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2057400" y="5867400"/>
            <a:ext cx="8382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Seasonal variation: Stratosphere &amp; Troposphere look logical </a:t>
            </a:r>
          </a:p>
          <a:p>
            <a:pPr marL="342900" indent="-342900">
              <a:spcBef>
                <a:spcPct val="2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1"/>
            <a:ext cx="8123238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2590800" y="1295400"/>
            <a:ext cx="70104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6629400" y="63246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CA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04302"/>
            <a:ext cx="1828800" cy="1371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3733800" y="3875902"/>
            <a:ext cx="381000" cy="467498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4569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5116FF-C162-4C10-9984-7496D23F15BC}" type="slidenum">
              <a:rPr lang="en-US" sz="1400">
                <a:solidFill>
                  <a:srgbClr val="000000"/>
                </a:solidFill>
              </a:rPr>
              <a:pPr eaLnBrk="1" hangingPunct="1"/>
              <a:t>29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524000" y="1524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rgbClr val="3333CC"/>
                </a:solidFill>
              </a:rPr>
              <a:t>Atmospheric Temperature Structure</a:t>
            </a:r>
            <a:br>
              <a:rPr lang="en-US" sz="4400">
                <a:solidFill>
                  <a:srgbClr val="3333CC"/>
                </a:solidFill>
              </a:rPr>
            </a:br>
            <a:r>
              <a:rPr lang="en-US" sz="4400">
                <a:solidFill>
                  <a:srgbClr val="3333CC"/>
                </a:solidFill>
              </a:rPr>
              <a:t>Northern Hemisphere</a:t>
            </a:r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2057400" y="5867400"/>
            <a:ext cx="8382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Seasonal variation: Stratosphere &amp; Troposphere look logical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What’s up with the mesosphere?	</a:t>
            </a: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1"/>
            <a:ext cx="8123238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629791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Dynamics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2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ECE201 Lect-1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9E07D-4526-43A7-B9FB-71EE93773AEA}" type="slidenum">
              <a:rPr lang="en-GB"/>
              <a:pPr>
                <a:defRPr/>
              </a:pPr>
              <a:t>3</a:t>
            </a:fld>
            <a:endParaRPr lang="en-GB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43126"/>
            <a:ext cx="76200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1524000" y="457200"/>
            <a:ext cx="8915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400">
                <a:solidFill>
                  <a:schemeClr val="accent2"/>
                </a:solidFill>
                <a:latin typeface="Arial" charset="0"/>
              </a:rPr>
              <a:t>Gives a Net Latitude Imbalance of Absorbed vs. Radiated Energy</a:t>
            </a:r>
          </a:p>
        </p:txBody>
      </p:sp>
      <p:sp>
        <p:nvSpPr>
          <p:cNvPr id="26630" name="Rectangle 4"/>
          <p:cNvSpPr>
            <a:spLocks noChangeArrowheads="1"/>
          </p:cNvSpPr>
          <p:nvPr/>
        </p:nvSpPr>
        <p:spPr bwMode="auto">
          <a:xfrm>
            <a:off x="3406776" y="2579688"/>
            <a:ext cx="5637213" cy="2811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6631" name="Freeform 5"/>
          <p:cNvSpPr>
            <a:spLocks/>
          </p:cNvSpPr>
          <p:nvPr/>
        </p:nvSpPr>
        <p:spPr bwMode="auto">
          <a:xfrm>
            <a:off x="3394075" y="2838450"/>
            <a:ext cx="5691188" cy="2292350"/>
          </a:xfrm>
          <a:custGeom>
            <a:avLst/>
            <a:gdLst>
              <a:gd name="T0" fmla="*/ 0 w 3585"/>
              <a:gd name="T1" fmla="*/ 1992313 h 1444"/>
              <a:gd name="T2" fmla="*/ 819150 w 3585"/>
              <a:gd name="T3" fmla="*/ 1377950 h 1444"/>
              <a:gd name="T4" fmla="*/ 2225675 w 3585"/>
              <a:gd name="T5" fmla="*/ 109538 h 1444"/>
              <a:gd name="T6" fmla="*/ 2635250 w 3585"/>
              <a:gd name="T7" fmla="*/ 109538 h 1444"/>
              <a:gd name="T8" fmla="*/ 2867025 w 3585"/>
              <a:gd name="T9" fmla="*/ 12700 h 1444"/>
              <a:gd name="T10" fmla="*/ 3071813 w 3585"/>
              <a:gd name="T11" fmla="*/ 0 h 1444"/>
              <a:gd name="T12" fmla="*/ 3384550 w 3585"/>
              <a:gd name="T13" fmla="*/ 26988 h 1444"/>
              <a:gd name="T14" fmla="*/ 3617913 w 3585"/>
              <a:gd name="T15" fmla="*/ 149225 h 1444"/>
              <a:gd name="T16" fmla="*/ 3822700 w 3585"/>
              <a:gd name="T17" fmla="*/ 273050 h 1444"/>
              <a:gd name="T18" fmla="*/ 4191000 w 3585"/>
              <a:gd name="T19" fmla="*/ 627063 h 1444"/>
              <a:gd name="T20" fmla="*/ 4464050 w 3585"/>
              <a:gd name="T21" fmla="*/ 1036638 h 1444"/>
              <a:gd name="T22" fmla="*/ 5691188 w 3585"/>
              <a:gd name="T23" fmla="*/ 2292350 h 144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85" h="1444">
                <a:moveTo>
                  <a:pt x="0" y="1255"/>
                </a:moveTo>
                <a:lnTo>
                  <a:pt x="516" y="868"/>
                </a:lnTo>
                <a:lnTo>
                  <a:pt x="1402" y="69"/>
                </a:lnTo>
                <a:lnTo>
                  <a:pt x="1660" y="69"/>
                </a:lnTo>
                <a:lnTo>
                  <a:pt x="1806" y="8"/>
                </a:lnTo>
                <a:lnTo>
                  <a:pt x="1935" y="0"/>
                </a:lnTo>
                <a:lnTo>
                  <a:pt x="2132" y="17"/>
                </a:lnTo>
                <a:lnTo>
                  <a:pt x="2279" y="94"/>
                </a:lnTo>
                <a:lnTo>
                  <a:pt x="2408" y="172"/>
                </a:lnTo>
                <a:lnTo>
                  <a:pt x="2640" y="395"/>
                </a:lnTo>
                <a:lnTo>
                  <a:pt x="2812" y="653"/>
                </a:lnTo>
                <a:lnTo>
                  <a:pt x="3585" y="1444"/>
                </a:ln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26632" name="Group 6"/>
          <p:cNvGrpSpPr>
            <a:grpSpLocks/>
          </p:cNvGrpSpPr>
          <p:nvPr/>
        </p:nvGrpSpPr>
        <p:grpSpPr bwMode="auto">
          <a:xfrm>
            <a:off x="3049588" y="4160839"/>
            <a:ext cx="5033962" cy="2790825"/>
            <a:chOff x="944" y="2304"/>
            <a:chExt cx="3240" cy="1886"/>
          </a:xfrm>
        </p:grpSpPr>
        <p:sp>
          <p:nvSpPr>
            <p:cNvPr id="26633" name="Text Box 7"/>
            <p:cNvSpPr txBox="1">
              <a:spLocks noChangeArrowheads="1"/>
            </p:cNvSpPr>
            <p:nvPr/>
          </p:nvSpPr>
          <p:spPr bwMode="auto">
            <a:xfrm>
              <a:off x="944" y="3571"/>
              <a:ext cx="1976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FF0000"/>
                  </a:solidFill>
                </a:rPr>
                <a:t>Solar Heating</a:t>
              </a:r>
              <a:br>
                <a:rPr lang="en-US" sz="1800">
                  <a:solidFill>
                    <a:srgbClr val="FF0000"/>
                  </a:solidFill>
                </a:rPr>
              </a:br>
              <a:r>
                <a:rPr lang="en-US" sz="1800">
                  <a:solidFill>
                    <a:srgbClr val="FF0000"/>
                  </a:solidFill>
                </a:rPr>
                <a:t>falls due to Low sun and </a:t>
              </a:r>
              <a:br>
                <a:rPr lang="en-US" sz="1800">
                  <a:solidFill>
                    <a:srgbClr val="FF0000"/>
                  </a:solidFill>
                </a:rPr>
              </a:br>
              <a:r>
                <a:rPr lang="en-US" sz="1800">
                  <a:solidFill>
                    <a:srgbClr val="FF0000"/>
                  </a:solidFill>
                </a:rPr>
                <a:t>High albedo</a:t>
              </a:r>
              <a:endParaRPr lang="en-GB" sz="1800">
                <a:solidFill>
                  <a:srgbClr val="FF0000"/>
                </a:solidFill>
              </a:endParaRPr>
            </a:p>
          </p:txBody>
        </p:sp>
        <p:sp>
          <p:nvSpPr>
            <p:cNvPr id="26634" name="Line 8"/>
            <p:cNvSpPr>
              <a:spLocks noChangeShapeType="1"/>
            </p:cNvSpPr>
            <p:nvPr/>
          </p:nvSpPr>
          <p:spPr bwMode="auto">
            <a:xfrm flipV="1">
              <a:off x="2016" y="2320"/>
              <a:ext cx="2168" cy="136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35" name="Line 9"/>
            <p:cNvSpPr>
              <a:spLocks noChangeShapeType="1"/>
            </p:cNvSpPr>
            <p:nvPr/>
          </p:nvSpPr>
          <p:spPr bwMode="auto">
            <a:xfrm flipH="1" flipV="1">
              <a:off x="1720" y="2304"/>
              <a:ext cx="312" cy="136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0522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6A04AE0-EF81-4DD0-BF7B-48F889358C2B}" type="slidenum">
              <a:rPr lang="en-US" sz="1400">
                <a:solidFill>
                  <a:srgbClr val="000000"/>
                </a:solidFill>
              </a:rPr>
              <a:pPr eaLnBrk="1" hangingPunct="1"/>
              <a:t>30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Higher Still (Mesosphere), Friction from Breaking Waves</a:t>
            </a:r>
            <a:endParaRPr lang="en-GB" sz="4000"/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9300" y="2032000"/>
            <a:ext cx="7772400" cy="4622800"/>
          </a:xfrm>
        </p:spPr>
        <p:txBody>
          <a:bodyPr/>
          <a:lstStyle/>
          <a:p>
            <a:pPr eaLnBrk="1" hangingPunct="1"/>
            <a:r>
              <a:rPr lang="en-US"/>
              <a:t>Waves generated at low altitudes</a:t>
            </a:r>
          </a:p>
          <a:p>
            <a:pPr eaLnBrk="1" hangingPunct="1"/>
            <a:r>
              <a:rPr lang="en-US"/>
              <a:t>Propagate upward in the atmosphere</a:t>
            </a:r>
          </a:p>
          <a:p>
            <a:pPr eaLnBrk="1" hangingPunct="1"/>
            <a:r>
              <a:rPr lang="en-US"/>
              <a:t>Amplitude grows as density decreases</a:t>
            </a:r>
          </a:p>
          <a:p>
            <a:pPr eaLnBrk="1" hangingPunct="1"/>
            <a:r>
              <a:rPr lang="en-US"/>
              <a:t>Break and deposit momentum</a:t>
            </a:r>
          </a:p>
          <a:p>
            <a:pPr eaLnBrk="1" hangingPunct="1"/>
            <a:r>
              <a:rPr lang="en-US"/>
              <a:t>Creates friction at high altitudes</a:t>
            </a:r>
          </a:p>
          <a:p>
            <a:pPr eaLnBrk="1" hangingPunct="1"/>
            <a:r>
              <a:rPr lang="en-US"/>
              <a:t>Friction is anti-parallel to u</a:t>
            </a:r>
          </a:p>
          <a:p>
            <a:pPr eaLnBrk="1" hangingPunct="1"/>
            <a:r>
              <a:rPr lang="en-US"/>
              <a:t>This kicks the winds:</a:t>
            </a:r>
          </a:p>
          <a:p>
            <a:pPr lvl="1" eaLnBrk="1" hangingPunct="1"/>
            <a:r>
              <a:rPr lang="en-US"/>
              <a:t>To the pole in winter</a:t>
            </a:r>
          </a:p>
          <a:p>
            <a:pPr lvl="1" eaLnBrk="1" hangingPunct="1"/>
            <a:r>
              <a:rPr lang="en-US"/>
              <a:t>From the pole in summer</a:t>
            </a:r>
            <a:endParaRPr lang="en-GB"/>
          </a:p>
        </p:txBody>
      </p:sp>
      <p:pic>
        <p:nvPicPr>
          <p:cNvPr id="471044" name="Picture 4" descr="forc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4" y="4214814"/>
            <a:ext cx="34321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45" name="Picture 5" descr="wa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4" y="1854200"/>
            <a:ext cx="24463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04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5116FF-C162-4C10-9984-7496D23F15BC}" type="slidenum">
              <a:rPr lang="en-US" sz="1400">
                <a:solidFill>
                  <a:srgbClr val="000000"/>
                </a:solidFill>
              </a:rPr>
              <a:pPr eaLnBrk="1" hangingPunct="1"/>
              <a:t>31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524000" y="1524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dirty="0">
                <a:solidFill>
                  <a:srgbClr val="3333CC"/>
                </a:solidFill>
              </a:rPr>
              <a:t>Why the cold summer mesosphere?</a:t>
            </a:r>
            <a:endParaRPr lang="en-US" sz="4400" dirty="0">
              <a:solidFill>
                <a:srgbClr val="3333CC"/>
              </a:solidFill>
            </a:endParaRPr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2057400" y="5867400"/>
            <a:ext cx="8382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Seasonal variation: Stratosphere &amp; Troposphere look logical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What’s up with the mesosphere?	Dynamics</a:t>
            </a: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1"/>
            <a:ext cx="8123238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89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A14B04-F1EC-4478-94E6-6D81FD797455}" type="slidenum">
              <a:rPr lang="en-US" sz="1400" baseline="0"/>
              <a:pPr eaLnBrk="1" hangingPunct="1"/>
              <a:t>32</a:t>
            </a:fld>
            <a:endParaRPr lang="en-US" sz="1400" baseline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685800"/>
            <a:ext cx="761047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4506" y="6172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Pure Radiative Equilibrium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721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A14B04-F1EC-4478-94E6-6D81FD797455}" type="slidenum">
              <a:rPr lang="en-US" sz="1400" baseline="0"/>
              <a:pPr eaLnBrk="1" hangingPunct="1"/>
              <a:t>33</a:t>
            </a:fld>
            <a:endParaRPr lang="en-US" sz="1400" baseline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685800"/>
            <a:ext cx="761047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733800" y="685800"/>
            <a:ext cx="1371600" cy="3360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400" baseline="-25000"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91400" y="681335"/>
            <a:ext cx="1371600" cy="3405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400" baseline="-25000"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t="4742" r="4246" b="16783"/>
          <a:stretch/>
        </p:blipFill>
        <p:spPr bwMode="auto">
          <a:xfrm>
            <a:off x="3352800" y="677613"/>
            <a:ext cx="5791201" cy="473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4506" y="6172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Pure Radiative Equilibrium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4324352" y="6167735"/>
            <a:ext cx="411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Dynamic Equilibrium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957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EC65B70-7FEC-4326-BD69-13F784E980D0}" type="slidenum">
              <a:rPr lang="en-US" sz="1400" baseline="0"/>
              <a:pPr eaLnBrk="1" hangingPunct="1"/>
              <a:t>34</a:t>
            </a:fld>
            <a:endParaRPr lang="en-US" sz="1400" baseline="0"/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1524000" y="3048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accent2"/>
                </a:solidFill>
              </a:rPr>
              <a:t>Atmospheric Temperature Structure</a:t>
            </a: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1828800" y="5867400"/>
            <a:ext cx="8839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Dynamics makes the </a:t>
            </a:r>
            <a:r>
              <a:rPr lang="en-US" dirty="0"/>
              <a:t>summer </a:t>
            </a:r>
            <a:r>
              <a:rPr lang="en-US" dirty="0" err="1"/>
              <a:t>mesopause</a:t>
            </a:r>
            <a:r>
              <a:rPr lang="en-US" dirty="0"/>
              <a:t> </a:t>
            </a:r>
            <a:r>
              <a:rPr lang="en-US" dirty="0"/>
              <a:t>the </a:t>
            </a:r>
            <a:r>
              <a:rPr lang="en-US" dirty="0"/>
              <a:t>coldest place on Earth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Cold enough so the part per million of water </a:t>
            </a:r>
            <a:r>
              <a:rPr lang="en-US" dirty="0" err="1"/>
              <a:t>vapour</a:t>
            </a:r>
            <a:r>
              <a:rPr lang="en-US" dirty="0"/>
              <a:t> forms clouds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-1518" r="1488" b="3512"/>
          <a:stretch/>
        </p:blipFill>
        <p:spPr bwMode="auto">
          <a:xfrm>
            <a:off x="2819400" y="990600"/>
            <a:ext cx="6019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rved Down Arrow 1"/>
          <p:cNvSpPr/>
          <p:nvPr/>
        </p:nvSpPr>
        <p:spPr bwMode="auto">
          <a:xfrm>
            <a:off x="3657600" y="1371600"/>
            <a:ext cx="5029200" cy="1371600"/>
          </a:xfrm>
          <a:prstGeom prst="curvedDownArrow">
            <a:avLst/>
          </a:prstGeom>
          <a:solidFill>
            <a:schemeClr val="accent3">
              <a:lumMod val="65000"/>
              <a:alpha val="38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400" baseline="-25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0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EC1418-8A48-471B-AC0E-4C2A921AD9F6}" type="slidenum">
              <a:rPr lang="en-US" sz="1400" baseline="0"/>
              <a:pPr eaLnBrk="1" hangingPunct="1"/>
              <a:t>35</a:t>
            </a:fld>
            <a:endParaRPr lang="en-US" sz="1400" baseline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914400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solidFill>
                  <a:schemeClr val="accent2"/>
                </a:solidFill>
                <a:latin typeface="Arial" charset="0"/>
              </a:rPr>
              <a:t>Consequences: NOCTILUCENT </a:t>
            </a:r>
            <a:r>
              <a:rPr lang="en-GB" sz="3200" b="1" dirty="0">
                <a:solidFill>
                  <a:schemeClr val="accent2"/>
                </a:solidFill>
                <a:latin typeface="Arial" charset="0"/>
              </a:rPr>
              <a:t>CLOUDS?</a:t>
            </a:r>
          </a:p>
        </p:txBody>
      </p:sp>
      <p:pic>
        <p:nvPicPr>
          <p:cNvPr id="31748" name="Picture 3" descr="nlcvisibi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1"/>
            <a:ext cx="7500938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9969501" y="-817563"/>
            <a:ext cx="1847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sz="4400" b="1" baseline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640005" name="Group 5"/>
          <p:cNvGrpSpPr>
            <a:grpSpLocks/>
          </p:cNvGrpSpPr>
          <p:nvPr/>
        </p:nvGrpSpPr>
        <p:grpSpPr bwMode="auto">
          <a:xfrm>
            <a:off x="2330451" y="1052514"/>
            <a:ext cx="5878513" cy="3671887"/>
            <a:chOff x="554" y="663"/>
            <a:chExt cx="4036" cy="2313"/>
          </a:xfrm>
        </p:grpSpPr>
        <p:sp>
          <p:nvSpPr>
            <p:cNvPr id="31751" name="AutoShape 6"/>
            <p:cNvSpPr>
              <a:spLocks noChangeArrowheads="1"/>
            </p:cNvSpPr>
            <p:nvPr/>
          </p:nvSpPr>
          <p:spPr bwMode="auto">
            <a:xfrm>
              <a:off x="2821" y="663"/>
              <a:ext cx="1769" cy="2313"/>
            </a:xfrm>
            <a:prstGeom prst="rtTriangle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1752" name="Rectangle 7"/>
            <p:cNvSpPr>
              <a:spLocks noChangeArrowheads="1"/>
            </p:cNvSpPr>
            <p:nvPr/>
          </p:nvSpPr>
          <p:spPr bwMode="auto">
            <a:xfrm>
              <a:off x="554" y="663"/>
              <a:ext cx="2267" cy="2313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06684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F12666-D7BB-432C-9889-A730553B4EC9}" type="slidenum">
              <a:rPr lang="en-US" sz="1400" baseline="0">
                <a:solidFill>
                  <a:srgbClr val="000000"/>
                </a:solidFill>
              </a:rPr>
              <a:pPr eaLnBrk="1" hangingPunct="1"/>
              <a:t>36</a:t>
            </a:fld>
            <a:endParaRPr lang="en-US" sz="1400" baseline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524000" y="3048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rgbClr val="3333CC"/>
                </a:solidFill>
              </a:rPr>
              <a:t>See the Waves in High Altitude Clouds</a:t>
            </a:r>
          </a:p>
        </p:txBody>
      </p:sp>
      <p:pic>
        <p:nvPicPr>
          <p:cNvPr id="2" name="2008-07-30_21-TRON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3926" y="1127126"/>
            <a:ext cx="7802563" cy="51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4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Seasonal cycle in Temperature and Wind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B785DF-8DEF-4121-8B9D-821491901F5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4" y="2286003"/>
            <a:ext cx="4524375" cy="3393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74" y="1767469"/>
            <a:ext cx="4524375" cy="3971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72600" y="567928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</a:t>
            </a:r>
            <a:r>
              <a:rPr lang="en-CA" dirty="0"/>
              <a:t>inter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7154437" y="567928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Summer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567928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</a:t>
            </a:r>
            <a:r>
              <a:rPr lang="en-CA" dirty="0"/>
              <a:t>inter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2506237" y="567928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Summer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6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407B99-1343-461F-9D94-F66C8FF277A2}" type="slidenum">
              <a:rPr lang="en-GB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Summary Troposphere</a:t>
            </a:r>
            <a:endParaRPr lang="en-GB" smtClean="0">
              <a:solidFill>
                <a:schemeClr val="accent2"/>
              </a:solidFill>
            </a:endParaRP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686800" cy="49196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/>
              <a:t>Differential absorption of solar energy with latitude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sym typeface="Symbol" pitchFamily="18" charset="2"/>
              </a:rPr>
              <a:t>Lower Troposphere—</a:t>
            </a:r>
            <a:r>
              <a:rPr lang="en-US"/>
              <a:t>radiative equilibrium—H</a:t>
            </a:r>
            <a:r>
              <a:rPr lang="en-US" baseline="-25000"/>
              <a:t>2</a:t>
            </a:r>
            <a:r>
              <a:rPr lang="en-US"/>
              <a:t>O heating &amp; </a:t>
            </a:r>
            <a:r>
              <a:rPr lang="en-US">
                <a:sym typeface="Symbol" pitchFamily="18" charset="2"/>
              </a:rPr>
              <a:t>return flow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sym typeface="Symbol" pitchFamily="18" charset="2"/>
              </a:rPr>
              <a:t>Wind rises at equator, cools, and as it moves to poles sinks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sym typeface="Symbol" pitchFamily="18" charset="2"/>
              </a:rPr>
              <a:t>Forces air at surface to flow to the equator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sym typeface="Symbol" pitchFamily="18" charset="2"/>
              </a:rPr>
              <a:t>Coriolis Bends the Surface Winds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sym typeface="Symbol" pitchFamily="18" charset="2"/>
              </a:rPr>
              <a:t>Trade winds near the equator (W</a:t>
            </a:r>
            <a:r>
              <a:rPr lang="en-US" baseline="-25000">
                <a:sym typeface="Symbol" pitchFamily="18" charset="2"/>
              </a:rPr>
              <a:t>w</a:t>
            </a:r>
            <a:r>
              <a:rPr lang="en-US">
                <a:sym typeface="Symbol" pitchFamily="18" charset="2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sym typeface="Symbol" pitchFamily="18" charset="2"/>
              </a:rPr>
              <a:t>Note, surface friction high—makes winds variable!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Upper Troposphere—radiative equilibrium—H</a:t>
            </a:r>
            <a:r>
              <a:rPr lang="en-US" baseline="-25000"/>
              <a:t>2</a:t>
            </a:r>
            <a:r>
              <a:rPr lang="en-US"/>
              <a:t>O heating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/>
              <a:t>Radiative driven latitudinal temperature gradients (minor species)</a:t>
            </a:r>
          </a:p>
          <a:p>
            <a:pPr lvl="2" eaLnBrk="1" hangingPunct="1">
              <a:lnSpc>
                <a:spcPct val="90000"/>
              </a:lnSpc>
            </a:pPr>
            <a:r>
              <a:rPr lang="en-US"/>
              <a:t>Wind Flow Equator to Poles </a:t>
            </a:r>
          </a:p>
          <a:p>
            <a:pPr lvl="2" eaLnBrk="1" hangingPunct="1">
              <a:lnSpc>
                <a:spcPct val="90000"/>
              </a:lnSpc>
            </a:pPr>
            <a:r>
              <a:rPr lang="en-US"/>
              <a:t>Coriolis Bends the Upper Troposphere Winds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/>
              <a:t>Zonal Wind Jet-Streams (E</a:t>
            </a:r>
            <a:r>
              <a:rPr lang="en-US" baseline="-25000"/>
              <a:t>w</a:t>
            </a:r>
            <a:r>
              <a:rPr lang="en-US">
                <a:sym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14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5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972E41-AF69-41B0-ABC0-316FE246B2E6}" type="slidenum">
              <a:rPr lang="en-GB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accent2"/>
                </a:solidFill>
              </a:rPr>
              <a:t>Summary Stratosphere</a:t>
            </a:r>
            <a:endParaRPr lang="en-GB" sz="4000" dirty="0">
              <a:solidFill>
                <a:schemeClr val="accent2"/>
              </a:solidFill>
            </a:endParaRP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686800" cy="5257800"/>
          </a:xfrm>
        </p:spPr>
        <p:txBody>
          <a:bodyPr/>
          <a:lstStyle/>
          <a:p>
            <a:pPr eaLnBrk="1" hangingPunct="1"/>
            <a:r>
              <a:rPr lang="en-US" dirty="0"/>
              <a:t>Differential absorption of solar energy with latitude</a:t>
            </a:r>
          </a:p>
          <a:p>
            <a:pPr lvl="1" eaLnBrk="1" hangingPunct="1"/>
            <a:r>
              <a:rPr lang="en-US" dirty="0"/>
              <a:t>Below </a:t>
            </a:r>
            <a:r>
              <a:rPr lang="en-US" dirty="0" err="1"/>
              <a:t>Stratopause</a:t>
            </a:r>
            <a:r>
              <a:rPr lang="en-US" dirty="0"/>
              <a:t>—radiative equilibrium—O</a:t>
            </a:r>
            <a:r>
              <a:rPr lang="en-US" baseline="-25000" dirty="0"/>
              <a:t>3</a:t>
            </a:r>
            <a:r>
              <a:rPr lang="en-US" dirty="0"/>
              <a:t> heating</a:t>
            </a:r>
          </a:p>
          <a:p>
            <a:pPr lvl="2" eaLnBrk="1" hangingPunct="1"/>
            <a:r>
              <a:rPr lang="en-US" dirty="0"/>
              <a:t>Radiative driven latitudinal temperature gradients (minor species)</a:t>
            </a:r>
          </a:p>
          <a:p>
            <a:pPr lvl="2" eaLnBrk="1" hangingPunct="1"/>
            <a:r>
              <a:rPr lang="en-US" dirty="0"/>
              <a:t>Wind Flow Latitudinal (Meridional – Np </a:t>
            </a:r>
            <a:r>
              <a:rPr lang="en-US" dirty="0">
                <a:sym typeface="Symbol" pitchFamily="18" charset="2"/>
              </a:rPr>
              <a:t></a:t>
            </a:r>
            <a:r>
              <a:rPr lang="en-US" dirty="0"/>
              <a:t> </a:t>
            </a:r>
            <a:r>
              <a:rPr lang="en-US" dirty="0" err="1"/>
              <a:t>Sp</a:t>
            </a:r>
            <a:r>
              <a:rPr lang="en-US" dirty="0"/>
              <a:t>)</a:t>
            </a:r>
          </a:p>
          <a:p>
            <a:pPr lvl="2" eaLnBrk="1" hangingPunct="1"/>
            <a:r>
              <a:rPr lang="en-US" dirty="0"/>
              <a:t>Coriolis Bends the Winds</a:t>
            </a:r>
          </a:p>
          <a:p>
            <a:pPr lvl="2" eaLnBrk="1" hangingPunct="1"/>
            <a:r>
              <a:rPr lang="en-US" dirty="0"/>
              <a:t>Zonal Wind Jets (E</a:t>
            </a:r>
            <a:r>
              <a:rPr lang="en-US" dirty="0">
                <a:sym typeface="Symbol" pitchFamily="18" charset="2"/>
              </a:rPr>
              <a:t>W)</a:t>
            </a:r>
          </a:p>
        </p:txBody>
      </p:sp>
    </p:spTree>
    <p:extLst>
      <p:ext uri="{BB962C8B-B14F-4D97-AF65-F5344CB8AC3E}">
        <p14:creationId xmlns:p14="http://schemas.microsoft.com/office/powerpoint/2010/main" val="363606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1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ECE201 Lect-1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EA8EFC-C1B6-42CB-8033-9EC8B63A7EF9}" type="slidenum">
              <a:rPr lang="en-GB"/>
              <a:pPr>
                <a:defRPr/>
              </a:pPr>
              <a:t>4</a:t>
            </a:fld>
            <a:endParaRPr lang="en-GB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43126"/>
            <a:ext cx="76200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1524000" y="457200"/>
            <a:ext cx="8915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400">
                <a:solidFill>
                  <a:schemeClr val="accent2"/>
                </a:solidFill>
                <a:latin typeface="Arial" charset="0"/>
              </a:rPr>
              <a:t>Gives a Net Latitude Imbalance of Absorbed vs. Radiated Energy</a:t>
            </a:r>
          </a:p>
        </p:txBody>
      </p:sp>
      <p:sp>
        <p:nvSpPr>
          <p:cNvPr id="27654" name="Rectangle 4"/>
          <p:cNvSpPr>
            <a:spLocks noChangeArrowheads="1"/>
          </p:cNvSpPr>
          <p:nvPr/>
        </p:nvSpPr>
        <p:spPr bwMode="auto">
          <a:xfrm>
            <a:off x="3406776" y="2579688"/>
            <a:ext cx="5637213" cy="2811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7655" name="Freeform 5"/>
          <p:cNvSpPr>
            <a:spLocks/>
          </p:cNvSpPr>
          <p:nvPr/>
        </p:nvSpPr>
        <p:spPr bwMode="auto">
          <a:xfrm>
            <a:off x="3394075" y="2838450"/>
            <a:ext cx="5691188" cy="2292350"/>
          </a:xfrm>
          <a:custGeom>
            <a:avLst/>
            <a:gdLst>
              <a:gd name="T0" fmla="*/ 0 w 3585"/>
              <a:gd name="T1" fmla="*/ 1992313 h 1444"/>
              <a:gd name="T2" fmla="*/ 819150 w 3585"/>
              <a:gd name="T3" fmla="*/ 1377950 h 1444"/>
              <a:gd name="T4" fmla="*/ 2225675 w 3585"/>
              <a:gd name="T5" fmla="*/ 109538 h 1444"/>
              <a:gd name="T6" fmla="*/ 2635250 w 3585"/>
              <a:gd name="T7" fmla="*/ 109538 h 1444"/>
              <a:gd name="T8" fmla="*/ 2867025 w 3585"/>
              <a:gd name="T9" fmla="*/ 12700 h 1444"/>
              <a:gd name="T10" fmla="*/ 3071813 w 3585"/>
              <a:gd name="T11" fmla="*/ 0 h 1444"/>
              <a:gd name="T12" fmla="*/ 3384550 w 3585"/>
              <a:gd name="T13" fmla="*/ 26988 h 1444"/>
              <a:gd name="T14" fmla="*/ 3617913 w 3585"/>
              <a:gd name="T15" fmla="*/ 149225 h 1444"/>
              <a:gd name="T16" fmla="*/ 3822700 w 3585"/>
              <a:gd name="T17" fmla="*/ 273050 h 1444"/>
              <a:gd name="T18" fmla="*/ 4191000 w 3585"/>
              <a:gd name="T19" fmla="*/ 627063 h 1444"/>
              <a:gd name="T20" fmla="*/ 4464050 w 3585"/>
              <a:gd name="T21" fmla="*/ 1036638 h 1444"/>
              <a:gd name="T22" fmla="*/ 5691188 w 3585"/>
              <a:gd name="T23" fmla="*/ 2292350 h 144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85" h="1444">
                <a:moveTo>
                  <a:pt x="0" y="1255"/>
                </a:moveTo>
                <a:lnTo>
                  <a:pt x="516" y="868"/>
                </a:lnTo>
                <a:lnTo>
                  <a:pt x="1402" y="69"/>
                </a:lnTo>
                <a:lnTo>
                  <a:pt x="1660" y="69"/>
                </a:lnTo>
                <a:lnTo>
                  <a:pt x="1806" y="8"/>
                </a:lnTo>
                <a:lnTo>
                  <a:pt x="1935" y="0"/>
                </a:lnTo>
                <a:lnTo>
                  <a:pt x="2132" y="17"/>
                </a:lnTo>
                <a:lnTo>
                  <a:pt x="2279" y="94"/>
                </a:lnTo>
                <a:lnTo>
                  <a:pt x="2408" y="172"/>
                </a:lnTo>
                <a:lnTo>
                  <a:pt x="2640" y="395"/>
                </a:lnTo>
                <a:lnTo>
                  <a:pt x="2812" y="653"/>
                </a:lnTo>
                <a:lnTo>
                  <a:pt x="3585" y="1444"/>
                </a:ln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7656" name="Freeform 6"/>
          <p:cNvSpPr>
            <a:spLocks/>
          </p:cNvSpPr>
          <p:nvPr/>
        </p:nvSpPr>
        <p:spPr bwMode="auto">
          <a:xfrm>
            <a:off x="3381375" y="3344864"/>
            <a:ext cx="5678488" cy="1036637"/>
          </a:xfrm>
          <a:custGeom>
            <a:avLst/>
            <a:gdLst>
              <a:gd name="T0" fmla="*/ 0 w 3577"/>
              <a:gd name="T1" fmla="*/ 641350 h 653"/>
              <a:gd name="T2" fmla="*/ 777875 w 3577"/>
              <a:gd name="T3" fmla="*/ 450850 h 653"/>
              <a:gd name="T4" fmla="*/ 1243013 w 3577"/>
              <a:gd name="T5" fmla="*/ 300037 h 653"/>
              <a:gd name="T6" fmla="*/ 1665288 w 3577"/>
              <a:gd name="T7" fmla="*/ 136525 h 653"/>
              <a:gd name="T8" fmla="*/ 2006600 w 3577"/>
              <a:gd name="T9" fmla="*/ 41275 h 653"/>
              <a:gd name="T10" fmla="*/ 2538413 w 3577"/>
              <a:gd name="T11" fmla="*/ 109537 h 653"/>
              <a:gd name="T12" fmla="*/ 2757488 w 3577"/>
              <a:gd name="T13" fmla="*/ 109537 h 653"/>
              <a:gd name="T14" fmla="*/ 3113088 w 3577"/>
              <a:gd name="T15" fmla="*/ 0 h 653"/>
              <a:gd name="T16" fmla="*/ 3549650 w 3577"/>
              <a:gd name="T17" fmla="*/ 0 h 653"/>
              <a:gd name="T18" fmla="*/ 4122738 w 3577"/>
              <a:gd name="T19" fmla="*/ 109537 h 653"/>
              <a:gd name="T20" fmla="*/ 4545013 w 3577"/>
              <a:gd name="T21" fmla="*/ 231775 h 653"/>
              <a:gd name="T22" fmla="*/ 5227638 w 3577"/>
              <a:gd name="T23" fmla="*/ 600075 h 653"/>
              <a:gd name="T24" fmla="*/ 5678488 w 3577"/>
              <a:gd name="T25" fmla="*/ 1036637 h 6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77" h="653">
                <a:moveTo>
                  <a:pt x="0" y="404"/>
                </a:moveTo>
                <a:lnTo>
                  <a:pt x="490" y="284"/>
                </a:lnTo>
                <a:lnTo>
                  <a:pt x="783" y="189"/>
                </a:lnTo>
                <a:lnTo>
                  <a:pt x="1049" y="86"/>
                </a:lnTo>
                <a:lnTo>
                  <a:pt x="1264" y="26"/>
                </a:lnTo>
                <a:lnTo>
                  <a:pt x="1599" y="69"/>
                </a:lnTo>
                <a:lnTo>
                  <a:pt x="1737" y="69"/>
                </a:lnTo>
                <a:lnTo>
                  <a:pt x="1961" y="0"/>
                </a:lnTo>
                <a:lnTo>
                  <a:pt x="2236" y="0"/>
                </a:lnTo>
                <a:lnTo>
                  <a:pt x="2597" y="69"/>
                </a:lnTo>
                <a:lnTo>
                  <a:pt x="2863" y="146"/>
                </a:lnTo>
                <a:lnTo>
                  <a:pt x="3293" y="378"/>
                </a:lnTo>
                <a:lnTo>
                  <a:pt x="3577" y="653"/>
                </a:lnTo>
              </a:path>
            </a:pathLst>
          </a:custGeom>
          <a:noFill/>
          <a:ln w="635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27657" name="Group 7"/>
          <p:cNvGrpSpPr>
            <a:grpSpLocks/>
          </p:cNvGrpSpPr>
          <p:nvPr/>
        </p:nvGrpSpPr>
        <p:grpSpPr bwMode="auto">
          <a:xfrm>
            <a:off x="3049588" y="4160839"/>
            <a:ext cx="5033962" cy="2790825"/>
            <a:chOff x="944" y="2304"/>
            <a:chExt cx="3240" cy="1886"/>
          </a:xfrm>
        </p:grpSpPr>
        <p:sp>
          <p:nvSpPr>
            <p:cNvPr id="27662" name="Text Box 8"/>
            <p:cNvSpPr txBox="1">
              <a:spLocks noChangeArrowheads="1"/>
            </p:cNvSpPr>
            <p:nvPr/>
          </p:nvSpPr>
          <p:spPr bwMode="auto">
            <a:xfrm>
              <a:off x="944" y="3571"/>
              <a:ext cx="1976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FF0000"/>
                  </a:solidFill>
                </a:rPr>
                <a:t>Solar Heating</a:t>
              </a:r>
              <a:br>
                <a:rPr lang="en-US" sz="1800">
                  <a:solidFill>
                    <a:srgbClr val="FF0000"/>
                  </a:solidFill>
                </a:rPr>
              </a:br>
              <a:r>
                <a:rPr lang="en-US" sz="1800">
                  <a:solidFill>
                    <a:srgbClr val="FF0000"/>
                  </a:solidFill>
                </a:rPr>
                <a:t>falls due to Low sun and </a:t>
              </a:r>
              <a:br>
                <a:rPr lang="en-US" sz="1800">
                  <a:solidFill>
                    <a:srgbClr val="FF0000"/>
                  </a:solidFill>
                </a:rPr>
              </a:br>
              <a:r>
                <a:rPr lang="en-US" sz="1800">
                  <a:solidFill>
                    <a:srgbClr val="FF0000"/>
                  </a:solidFill>
                </a:rPr>
                <a:t>High albedo</a:t>
              </a:r>
              <a:endParaRPr lang="en-GB" sz="1800">
                <a:solidFill>
                  <a:srgbClr val="FF0000"/>
                </a:solidFill>
              </a:endParaRPr>
            </a:p>
          </p:txBody>
        </p:sp>
        <p:sp>
          <p:nvSpPr>
            <p:cNvPr id="27663" name="Line 9"/>
            <p:cNvSpPr>
              <a:spLocks noChangeShapeType="1"/>
            </p:cNvSpPr>
            <p:nvPr/>
          </p:nvSpPr>
          <p:spPr bwMode="auto">
            <a:xfrm flipV="1">
              <a:off x="2016" y="2320"/>
              <a:ext cx="2168" cy="136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64" name="Line 10"/>
            <p:cNvSpPr>
              <a:spLocks noChangeShapeType="1"/>
            </p:cNvSpPr>
            <p:nvPr/>
          </p:nvSpPr>
          <p:spPr bwMode="auto">
            <a:xfrm flipH="1" flipV="1">
              <a:off x="1720" y="2304"/>
              <a:ext cx="312" cy="136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7658" name="Group 11"/>
          <p:cNvGrpSpPr>
            <a:grpSpLocks/>
          </p:cNvGrpSpPr>
          <p:nvPr/>
        </p:nvGrpSpPr>
        <p:grpSpPr bwMode="auto">
          <a:xfrm>
            <a:off x="6027738" y="1587500"/>
            <a:ext cx="4640262" cy="2135188"/>
            <a:chOff x="2837" y="1000"/>
            <a:chExt cx="2923" cy="1345"/>
          </a:xfrm>
        </p:grpSpPr>
        <p:sp>
          <p:nvSpPr>
            <p:cNvPr id="27659" name="Text Box 12"/>
            <p:cNvSpPr txBox="1">
              <a:spLocks noChangeArrowheads="1"/>
            </p:cNvSpPr>
            <p:nvPr/>
          </p:nvSpPr>
          <p:spPr bwMode="auto">
            <a:xfrm>
              <a:off x="4776" y="1000"/>
              <a:ext cx="984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  <a:latin typeface="SimHei" pitchFamily="49" charset="-122"/>
                  <a:ea typeface="SimHei" pitchFamily="49" charset="-122"/>
                  <a:sym typeface="Symbol" pitchFamily="18" charset="2"/>
                </a:rPr>
                <a:t>Radiative cooling P</a:t>
              </a:r>
              <a:r>
                <a:rPr lang="en-US" baseline="-25000">
                  <a:solidFill>
                    <a:schemeClr val="accent2"/>
                  </a:solidFill>
                  <a:latin typeface="SimHei" pitchFamily="49" charset="-122"/>
                  <a:ea typeface="SimHei" pitchFamily="49" charset="-122"/>
                  <a:sym typeface="Symbol" pitchFamily="18" charset="2"/>
                </a:rPr>
                <a:t>R</a:t>
              </a:r>
              <a:r>
                <a:rPr lang="en-US">
                  <a:solidFill>
                    <a:schemeClr val="accent2"/>
                  </a:solidFill>
                  <a:latin typeface="SimHei" pitchFamily="49" charset="-122"/>
                  <a:ea typeface="SimHei" pitchFamily="49" charset="-122"/>
                  <a:sym typeface="Symbol" pitchFamily="18" charset="2"/>
                </a:rPr>
                <a:t> = T</a:t>
              </a:r>
              <a:r>
                <a:rPr lang="en-US" baseline="30000">
                  <a:solidFill>
                    <a:schemeClr val="accent2"/>
                  </a:solidFill>
                  <a:latin typeface="SimHei" pitchFamily="49" charset="-122"/>
                  <a:ea typeface="SimHei" pitchFamily="49" charset="-122"/>
                  <a:sym typeface="Symbol" pitchFamily="18" charset="2"/>
                </a:rPr>
                <a:t>4</a:t>
              </a:r>
              <a:endParaRPr lang="en-US">
                <a:solidFill>
                  <a:schemeClr val="accent2"/>
                </a:solidFill>
                <a:latin typeface="SimHei" pitchFamily="49" charset="-122"/>
                <a:ea typeface="SimHei" pitchFamily="49" charset="-122"/>
                <a:sym typeface="Symbol" pitchFamily="18" charset="2"/>
              </a:endParaRPr>
            </a:p>
          </p:txBody>
        </p:sp>
        <p:sp>
          <p:nvSpPr>
            <p:cNvPr id="27660" name="Line 13"/>
            <p:cNvSpPr>
              <a:spLocks noChangeShapeType="1"/>
            </p:cNvSpPr>
            <p:nvPr/>
          </p:nvSpPr>
          <p:spPr bwMode="auto">
            <a:xfrm flipH="1">
              <a:off x="4230" y="1249"/>
              <a:ext cx="624" cy="10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61" name="Line 14"/>
            <p:cNvSpPr>
              <a:spLocks noChangeShapeType="1"/>
            </p:cNvSpPr>
            <p:nvPr/>
          </p:nvSpPr>
          <p:spPr bwMode="auto">
            <a:xfrm flipH="1">
              <a:off x="2837" y="1251"/>
              <a:ext cx="2026" cy="9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04028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972E41-AF69-41B0-ABC0-316FE246B2E6}" type="slidenum">
              <a:rPr lang="en-GB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accent2"/>
                </a:solidFill>
              </a:rPr>
              <a:t>Summary Stratosphere-Mesosphere</a:t>
            </a:r>
            <a:endParaRPr lang="en-GB" sz="4000">
              <a:solidFill>
                <a:schemeClr val="accent2"/>
              </a:solidFill>
            </a:endParaRP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686800" cy="5257800"/>
          </a:xfrm>
        </p:spPr>
        <p:txBody>
          <a:bodyPr/>
          <a:lstStyle/>
          <a:p>
            <a:pPr eaLnBrk="1" hangingPunct="1"/>
            <a:r>
              <a:rPr lang="en-US"/>
              <a:t>Differential absorption of solar energy with latitude</a:t>
            </a:r>
          </a:p>
          <a:p>
            <a:pPr lvl="1" eaLnBrk="1" hangingPunct="1"/>
            <a:r>
              <a:rPr lang="en-US"/>
              <a:t>Below Stratopause—radiative equilibrium—O</a:t>
            </a:r>
            <a:r>
              <a:rPr lang="en-US" baseline="-25000"/>
              <a:t>3</a:t>
            </a:r>
            <a:r>
              <a:rPr lang="en-US"/>
              <a:t> heating</a:t>
            </a:r>
          </a:p>
          <a:p>
            <a:pPr lvl="2" eaLnBrk="1" hangingPunct="1"/>
            <a:r>
              <a:rPr lang="en-US"/>
              <a:t>Radiative driven latitudinal temperature gradients (minor species)</a:t>
            </a:r>
          </a:p>
          <a:p>
            <a:pPr lvl="2" eaLnBrk="1" hangingPunct="1"/>
            <a:r>
              <a:rPr lang="en-US"/>
              <a:t>Wind Flow Latitudinal (Meridional – Np </a:t>
            </a:r>
            <a:r>
              <a:rPr lang="en-US">
                <a:sym typeface="Symbol" pitchFamily="18" charset="2"/>
              </a:rPr>
              <a:t></a:t>
            </a:r>
            <a:r>
              <a:rPr lang="en-US"/>
              <a:t> Sp)</a:t>
            </a:r>
          </a:p>
          <a:p>
            <a:pPr lvl="2" eaLnBrk="1" hangingPunct="1"/>
            <a:r>
              <a:rPr lang="en-US"/>
              <a:t>Coriolis Bends the Winds</a:t>
            </a:r>
          </a:p>
          <a:p>
            <a:pPr lvl="2" eaLnBrk="1" hangingPunct="1"/>
            <a:r>
              <a:rPr lang="en-US"/>
              <a:t>Zonal Wind Jets (E</a:t>
            </a:r>
            <a:r>
              <a:rPr lang="en-US">
                <a:sym typeface="Symbol" pitchFamily="18" charset="2"/>
              </a:rPr>
              <a:t>W)</a:t>
            </a:r>
          </a:p>
          <a:p>
            <a:pPr lvl="1" eaLnBrk="1" hangingPunct="1"/>
            <a:r>
              <a:rPr lang="en-US">
                <a:sym typeface="Symbol" pitchFamily="18" charset="2"/>
              </a:rPr>
              <a:t>Above Stratopause—dynamic equilibrium—Wave driven</a:t>
            </a:r>
          </a:p>
          <a:p>
            <a:pPr lvl="2" eaLnBrk="1" hangingPunct="1"/>
            <a:r>
              <a:rPr lang="en-US">
                <a:sym typeface="Symbol" pitchFamily="18" charset="2"/>
              </a:rPr>
              <a:t>Zonal wind jets slowed by wave breaking momentum</a:t>
            </a:r>
          </a:p>
          <a:p>
            <a:pPr lvl="2" eaLnBrk="1" hangingPunct="1"/>
            <a:r>
              <a:rPr lang="en-US">
                <a:sym typeface="Symbol" pitchFamily="18" charset="2"/>
              </a:rPr>
              <a:t>Creates flow from summer (expansion-cooling) to winter pole (converges-heats)</a:t>
            </a:r>
          </a:p>
          <a:p>
            <a:pPr lvl="1" eaLnBrk="1" hangingPunct="1"/>
            <a:r>
              <a:rPr lang="en-US">
                <a:sym typeface="Symbol" pitchFamily="18" charset="2"/>
              </a:rPr>
              <a:t>Pole-to-pole flow in mesosphere transports species </a:t>
            </a:r>
          </a:p>
          <a:p>
            <a:pPr lvl="2" eaLnBrk="1" hangingPunct="1"/>
            <a:r>
              <a:rPr lang="en-US">
                <a:sym typeface="Symbol" pitchFamily="18" charset="2"/>
              </a:rPr>
              <a:t>Does it cause feedbacks to dynamics since these are the minor species that started the whole circulation in the first place??</a:t>
            </a:r>
          </a:p>
        </p:txBody>
      </p:sp>
    </p:spTree>
    <p:extLst>
      <p:ext uri="{BB962C8B-B14F-4D97-AF65-F5344CB8AC3E}">
        <p14:creationId xmlns:p14="http://schemas.microsoft.com/office/powerpoint/2010/main" val="9349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1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ECE201 Lect-1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A657D-463C-45AD-A54C-4EF683FD71A9}" type="slidenum">
              <a:rPr lang="en-GB"/>
              <a:pPr>
                <a:defRPr/>
              </a:pPr>
              <a:t>5</a:t>
            </a:fld>
            <a:endParaRPr lang="en-GB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43126"/>
            <a:ext cx="76200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1524000" y="457200"/>
            <a:ext cx="8915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400">
                <a:solidFill>
                  <a:schemeClr val="accent2"/>
                </a:solidFill>
                <a:latin typeface="Arial" charset="0"/>
              </a:rPr>
              <a:t>Gives a Net Latitude Imbalance of Absorbed vs. Radiated Energy</a:t>
            </a:r>
          </a:p>
        </p:txBody>
      </p:sp>
      <p:sp>
        <p:nvSpPr>
          <p:cNvPr id="28678" name="Freeform 4"/>
          <p:cNvSpPr>
            <a:spLocks/>
          </p:cNvSpPr>
          <p:nvPr/>
        </p:nvSpPr>
        <p:spPr bwMode="auto">
          <a:xfrm>
            <a:off x="3394075" y="2838450"/>
            <a:ext cx="5691188" cy="2292350"/>
          </a:xfrm>
          <a:custGeom>
            <a:avLst/>
            <a:gdLst>
              <a:gd name="T0" fmla="*/ 0 w 3585"/>
              <a:gd name="T1" fmla="*/ 1992313 h 1444"/>
              <a:gd name="T2" fmla="*/ 819150 w 3585"/>
              <a:gd name="T3" fmla="*/ 1377950 h 1444"/>
              <a:gd name="T4" fmla="*/ 2225675 w 3585"/>
              <a:gd name="T5" fmla="*/ 109538 h 1444"/>
              <a:gd name="T6" fmla="*/ 2635250 w 3585"/>
              <a:gd name="T7" fmla="*/ 109538 h 1444"/>
              <a:gd name="T8" fmla="*/ 2867025 w 3585"/>
              <a:gd name="T9" fmla="*/ 12700 h 1444"/>
              <a:gd name="T10" fmla="*/ 3071813 w 3585"/>
              <a:gd name="T11" fmla="*/ 0 h 1444"/>
              <a:gd name="T12" fmla="*/ 3384550 w 3585"/>
              <a:gd name="T13" fmla="*/ 26988 h 1444"/>
              <a:gd name="T14" fmla="*/ 3617913 w 3585"/>
              <a:gd name="T15" fmla="*/ 149225 h 1444"/>
              <a:gd name="T16" fmla="*/ 3822700 w 3585"/>
              <a:gd name="T17" fmla="*/ 273050 h 1444"/>
              <a:gd name="T18" fmla="*/ 4191000 w 3585"/>
              <a:gd name="T19" fmla="*/ 627063 h 1444"/>
              <a:gd name="T20" fmla="*/ 4464050 w 3585"/>
              <a:gd name="T21" fmla="*/ 1036638 h 1444"/>
              <a:gd name="T22" fmla="*/ 5691188 w 3585"/>
              <a:gd name="T23" fmla="*/ 2292350 h 144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585" h="1444">
                <a:moveTo>
                  <a:pt x="0" y="1255"/>
                </a:moveTo>
                <a:lnTo>
                  <a:pt x="516" y="868"/>
                </a:lnTo>
                <a:lnTo>
                  <a:pt x="1402" y="69"/>
                </a:lnTo>
                <a:lnTo>
                  <a:pt x="1660" y="69"/>
                </a:lnTo>
                <a:lnTo>
                  <a:pt x="1806" y="8"/>
                </a:lnTo>
                <a:lnTo>
                  <a:pt x="1935" y="0"/>
                </a:lnTo>
                <a:lnTo>
                  <a:pt x="2132" y="17"/>
                </a:lnTo>
                <a:lnTo>
                  <a:pt x="2279" y="94"/>
                </a:lnTo>
                <a:lnTo>
                  <a:pt x="2408" y="172"/>
                </a:lnTo>
                <a:lnTo>
                  <a:pt x="2640" y="395"/>
                </a:lnTo>
                <a:lnTo>
                  <a:pt x="2812" y="653"/>
                </a:lnTo>
                <a:lnTo>
                  <a:pt x="3585" y="1444"/>
                </a:ln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8679" name="Freeform 5"/>
          <p:cNvSpPr>
            <a:spLocks/>
          </p:cNvSpPr>
          <p:nvPr/>
        </p:nvSpPr>
        <p:spPr bwMode="auto">
          <a:xfrm>
            <a:off x="3381375" y="3344864"/>
            <a:ext cx="5678488" cy="1036637"/>
          </a:xfrm>
          <a:custGeom>
            <a:avLst/>
            <a:gdLst>
              <a:gd name="T0" fmla="*/ 0 w 3577"/>
              <a:gd name="T1" fmla="*/ 641350 h 653"/>
              <a:gd name="T2" fmla="*/ 777875 w 3577"/>
              <a:gd name="T3" fmla="*/ 450850 h 653"/>
              <a:gd name="T4" fmla="*/ 1243013 w 3577"/>
              <a:gd name="T5" fmla="*/ 300037 h 653"/>
              <a:gd name="T6" fmla="*/ 1665288 w 3577"/>
              <a:gd name="T7" fmla="*/ 136525 h 653"/>
              <a:gd name="T8" fmla="*/ 2006600 w 3577"/>
              <a:gd name="T9" fmla="*/ 41275 h 653"/>
              <a:gd name="T10" fmla="*/ 2538413 w 3577"/>
              <a:gd name="T11" fmla="*/ 109537 h 653"/>
              <a:gd name="T12" fmla="*/ 2757488 w 3577"/>
              <a:gd name="T13" fmla="*/ 109537 h 653"/>
              <a:gd name="T14" fmla="*/ 3113088 w 3577"/>
              <a:gd name="T15" fmla="*/ 0 h 653"/>
              <a:gd name="T16" fmla="*/ 3549650 w 3577"/>
              <a:gd name="T17" fmla="*/ 0 h 653"/>
              <a:gd name="T18" fmla="*/ 4122738 w 3577"/>
              <a:gd name="T19" fmla="*/ 109537 h 653"/>
              <a:gd name="T20" fmla="*/ 4545013 w 3577"/>
              <a:gd name="T21" fmla="*/ 231775 h 653"/>
              <a:gd name="T22" fmla="*/ 5227638 w 3577"/>
              <a:gd name="T23" fmla="*/ 600075 h 653"/>
              <a:gd name="T24" fmla="*/ 5678488 w 3577"/>
              <a:gd name="T25" fmla="*/ 1036637 h 6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77" h="653">
                <a:moveTo>
                  <a:pt x="0" y="404"/>
                </a:moveTo>
                <a:lnTo>
                  <a:pt x="490" y="284"/>
                </a:lnTo>
                <a:lnTo>
                  <a:pt x="783" y="189"/>
                </a:lnTo>
                <a:lnTo>
                  <a:pt x="1049" y="86"/>
                </a:lnTo>
                <a:lnTo>
                  <a:pt x="1264" y="26"/>
                </a:lnTo>
                <a:lnTo>
                  <a:pt x="1599" y="69"/>
                </a:lnTo>
                <a:lnTo>
                  <a:pt x="1737" y="69"/>
                </a:lnTo>
                <a:lnTo>
                  <a:pt x="1961" y="0"/>
                </a:lnTo>
                <a:lnTo>
                  <a:pt x="2236" y="0"/>
                </a:lnTo>
                <a:lnTo>
                  <a:pt x="2597" y="69"/>
                </a:lnTo>
                <a:lnTo>
                  <a:pt x="2863" y="146"/>
                </a:lnTo>
                <a:lnTo>
                  <a:pt x="3293" y="378"/>
                </a:lnTo>
                <a:lnTo>
                  <a:pt x="3577" y="653"/>
                </a:lnTo>
              </a:path>
            </a:pathLst>
          </a:custGeom>
          <a:noFill/>
          <a:ln w="635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28680" name="Group 6"/>
          <p:cNvGrpSpPr>
            <a:grpSpLocks/>
          </p:cNvGrpSpPr>
          <p:nvPr/>
        </p:nvGrpSpPr>
        <p:grpSpPr bwMode="auto">
          <a:xfrm>
            <a:off x="3049588" y="4160839"/>
            <a:ext cx="5033962" cy="2790825"/>
            <a:chOff x="944" y="2304"/>
            <a:chExt cx="3240" cy="1886"/>
          </a:xfrm>
        </p:grpSpPr>
        <p:sp>
          <p:nvSpPr>
            <p:cNvPr id="28685" name="Text Box 7"/>
            <p:cNvSpPr txBox="1">
              <a:spLocks noChangeArrowheads="1"/>
            </p:cNvSpPr>
            <p:nvPr/>
          </p:nvSpPr>
          <p:spPr bwMode="auto">
            <a:xfrm>
              <a:off x="944" y="3571"/>
              <a:ext cx="1976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FF0000"/>
                  </a:solidFill>
                </a:rPr>
                <a:t>Solar Heating</a:t>
              </a:r>
              <a:br>
                <a:rPr lang="en-US" sz="1800">
                  <a:solidFill>
                    <a:srgbClr val="FF0000"/>
                  </a:solidFill>
                </a:rPr>
              </a:br>
              <a:r>
                <a:rPr lang="en-US" sz="1800">
                  <a:solidFill>
                    <a:srgbClr val="FF0000"/>
                  </a:solidFill>
                </a:rPr>
                <a:t>falls due to Low sun and </a:t>
              </a:r>
              <a:br>
                <a:rPr lang="en-US" sz="1800">
                  <a:solidFill>
                    <a:srgbClr val="FF0000"/>
                  </a:solidFill>
                </a:rPr>
              </a:br>
              <a:r>
                <a:rPr lang="en-US" sz="1800">
                  <a:solidFill>
                    <a:srgbClr val="FF0000"/>
                  </a:solidFill>
                </a:rPr>
                <a:t>High albedo</a:t>
              </a:r>
              <a:endParaRPr lang="en-GB" sz="1800">
                <a:solidFill>
                  <a:srgbClr val="FF0000"/>
                </a:solidFill>
              </a:endParaRPr>
            </a:p>
          </p:txBody>
        </p:sp>
        <p:sp>
          <p:nvSpPr>
            <p:cNvPr id="28686" name="Line 8"/>
            <p:cNvSpPr>
              <a:spLocks noChangeShapeType="1"/>
            </p:cNvSpPr>
            <p:nvPr/>
          </p:nvSpPr>
          <p:spPr bwMode="auto">
            <a:xfrm flipV="1">
              <a:off x="2016" y="2320"/>
              <a:ext cx="2168" cy="136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687" name="Line 9"/>
            <p:cNvSpPr>
              <a:spLocks noChangeShapeType="1"/>
            </p:cNvSpPr>
            <p:nvPr/>
          </p:nvSpPr>
          <p:spPr bwMode="auto">
            <a:xfrm flipH="1" flipV="1">
              <a:off x="1720" y="2304"/>
              <a:ext cx="312" cy="136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681" name="Group 10"/>
          <p:cNvGrpSpPr>
            <a:grpSpLocks/>
          </p:cNvGrpSpPr>
          <p:nvPr/>
        </p:nvGrpSpPr>
        <p:grpSpPr bwMode="auto">
          <a:xfrm>
            <a:off x="6027738" y="1587500"/>
            <a:ext cx="4640262" cy="2135188"/>
            <a:chOff x="2837" y="1000"/>
            <a:chExt cx="2923" cy="1345"/>
          </a:xfrm>
        </p:grpSpPr>
        <p:sp>
          <p:nvSpPr>
            <p:cNvPr id="28682" name="Text Box 11"/>
            <p:cNvSpPr txBox="1">
              <a:spLocks noChangeArrowheads="1"/>
            </p:cNvSpPr>
            <p:nvPr/>
          </p:nvSpPr>
          <p:spPr bwMode="auto">
            <a:xfrm>
              <a:off x="4776" y="1000"/>
              <a:ext cx="984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  <a:latin typeface="SimHei" pitchFamily="49" charset="-122"/>
                  <a:ea typeface="SimHei" pitchFamily="49" charset="-122"/>
                  <a:sym typeface="Symbol" pitchFamily="18" charset="2"/>
                </a:rPr>
                <a:t>Radiative cooling P</a:t>
              </a:r>
              <a:r>
                <a:rPr lang="en-US" baseline="-25000">
                  <a:solidFill>
                    <a:schemeClr val="accent2"/>
                  </a:solidFill>
                  <a:latin typeface="SimHei" pitchFamily="49" charset="-122"/>
                  <a:ea typeface="SimHei" pitchFamily="49" charset="-122"/>
                  <a:sym typeface="Symbol" pitchFamily="18" charset="2"/>
                </a:rPr>
                <a:t>R</a:t>
              </a:r>
              <a:r>
                <a:rPr lang="en-US">
                  <a:solidFill>
                    <a:schemeClr val="accent2"/>
                  </a:solidFill>
                  <a:latin typeface="SimHei" pitchFamily="49" charset="-122"/>
                  <a:ea typeface="SimHei" pitchFamily="49" charset="-122"/>
                  <a:sym typeface="Symbol" pitchFamily="18" charset="2"/>
                </a:rPr>
                <a:t> = T</a:t>
              </a:r>
              <a:r>
                <a:rPr lang="en-US" baseline="30000">
                  <a:solidFill>
                    <a:schemeClr val="accent2"/>
                  </a:solidFill>
                  <a:latin typeface="SimHei" pitchFamily="49" charset="-122"/>
                  <a:ea typeface="SimHei" pitchFamily="49" charset="-122"/>
                  <a:sym typeface="Symbol" pitchFamily="18" charset="2"/>
                </a:rPr>
                <a:t>4</a:t>
              </a:r>
              <a:endParaRPr lang="en-US">
                <a:solidFill>
                  <a:schemeClr val="accent2"/>
                </a:solidFill>
                <a:latin typeface="SimHei" pitchFamily="49" charset="-122"/>
                <a:ea typeface="SimHei" pitchFamily="49" charset="-122"/>
                <a:sym typeface="Symbol" pitchFamily="18" charset="2"/>
              </a:endParaRPr>
            </a:p>
          </p:txBody>
        </p:sp>
        <p:sp>
          <p:nvSpPr>
            <p:cNvPr id="28683" name="Line 12"/>
            <p:cNvSpPr>
              <a:spLocks noChangeShapeType="1"/>
            </p:cNvSpPr>
            <p:nvPr/>
          </p:nvSpPr>
          <p:spPr bwMode="auto">
            <a:xfrm flipH="1">
              <a:off x="4230" y="1249"/>
              <a:ext cx="624" cy="10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684" name="Line 13"/>
            <p:cNvSpPr>
              <a:spLocks noChangeShapeType="1"/>
            </p:cNvSpPr>
            <p:nvPr/>
          </p:nvSpPr>
          <p:spPr bwMode="auto">
            <a:xfrm flipH="1">
              <a:off x="2837" y="1251"/>
              <a:ext cx="2026" cy="9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41892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CB4AFB-B335-4688-AB5C-10E6776588E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1524000" y="457200"/>
            <a:ext cx="8915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400">
                <a:solidFill>
                  <a:schemeClr val="accent2"/>
                </a:solidFill>
                <a:latin typeface="Arial" charset="0"/>
              </a:rPr>
              <a:t>Means the Atmosphere Tries to Transport the Energy Polewards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38301"/>
            <a:ext cx="5468938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1714500" y="4648200"/>
            <a:ext cx="87630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Must transport energy to the poles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Air from equator rotating faster </a:t>
            </a:r>
            <a:r>
              <a:rPr lang="en-US" sz="2000">
                <a:latin typeface="Arial" charset="0"/>
                <a:sym typeface="Symbol" pitchFamily="18" charset="2"/>
              </a:rPr>
              <a:t> cyclonic patterns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Means that Energy is pumped into the climate system at low latitudes and escapes at high latitudes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Find ~6x10</a:t>
            </a:r>
            <a:r>
              <a:rPr lang="en-US" sz="2000" baseline="30000">
                <a:latin typeface="Arial" charset="0"/>
              </a:rPr>
              <a:t>15</a:t>
            </a:r>
            <a:r>
              <a:rPr lang="en-US" sz="2000">
                <a:latin typeface="Arial" charset="0"/>
              </a:rPr>
              <a:t> W crossing 35</a:t>
            </a:r>
            <a:r>
              <a:rPr lang="en-US" sz="2000" baseline="30000">
                <a:latin typeface="Arial" charset="0"/>
              </a:rPr>
              <a:t>o</a:t>
            </a:r>
            <a:r>
              <a:rPr lang="en-US" sz="2000">
                <a:latin typeface="Arial" charset="0"/>
              </a:rPr>
              <a:t> latitude </a:t>
            </a:r>
            <a:r>
              <a:rPr lang="en-US" sz="2000">
                <a:latin typeface="Arial" charset="0"/>
                <a:sym typeface="Symbol" pitchFamily="18" charset="2"/>
              </a:rPr>
              <a:t> 179 MW/(m of longitude)</a:t>
            </a:r>
          </a:p>
        </p:txBody>
      </p:sp>
    </p:spTree>
    <p:extLst>
      <p:ext uri="{BB962C8B-B14F-4D97-AF65-F5344CB8AC3E}">
        <p14:creationId xmlns:p14="http://schemas.microsoft.com/office/powerpoint/2010/main" val="92552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5A42D6-65AF-4E5D-AEBF-D4D4E8EA3004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699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How Does the Air Move Horizontally</a:t>
            </a:r>
            <a:endParaRPr lang="en-GB" sz="4000" dirty="0"/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981200"/>
            <a:ext cx="9144000" cy="4673600"/>
          </a:xfrm>
        </p:spPr>
        <p:txBody>
          <a:bodyPr/>
          <a:lstStyle/>
          <a:p>
            <a:pPr eaLnBrk="1" hangingPunct="1"/>
            <a:r>
              <a:rPr lang="en-US" dirty="0"/>
              <a:t>Newton’s Law (</a:t>
            </a:r>
            <a:r>
              <a:rPr lang="en-US" b="1" dirty="0"/>
              <a:t>F</a:t>
            </a:r>
            <a:r>
              <a:rPr lang="en-US" dirty="0"/>
              <a:t> = </a:t>
            </a:r>
            <a:r>
              <a:rPr lang="en-US" dirty="0" err="1"/>
              <a:t>m</a:t>
            </a:r>
            <a:r>
              <a:rPr lang="en-US" dirty="0" err="1">
                <a:sym typeface="Symbol" pitchFamily="18" charset="2"/>
              </a:rPr>
              <a:t></a:t>
            </a:r>
            <a:r>
              <a:rPr lang="en-US" b="1" dirty="0" err="1">
                <a:sym typeface="Symbol" pitchFamily="18" charset="2"/>
              </a:rPr>
              <a:t>a</a:t>
            </a:r>
            <a:r>
              <a:rPr lang="en-US" dirty="0">
                <a:sym typeface="Symbol" pitchFamily="18" charset="2"/>
              </a:rPr>
              <a:t>) for a volume </a:t>
            </a:r>
            <a:r>
              <a:rPr lang="en-US" i="1" dirty="0" err="1">
                <a:sym typeface="Symbol" pitchFamily="18" charset="2"/>
              </a:rPr>
              <a:t>dV</a:t>
            </a:r>
            <a:r>
              <a:rPr lang="en-US" i="1" dirty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 of density </a:t>
            </a:r>
            <a:r>
              <a:rPr lang="en-US" i="1" dirty="0">
                <a:sym typeface="Symbol" pitchFamily="18" charset="2"/>
              </a:rPr>
              <a:t> </a:t>
            </a:r>
            <a:r>
              <a:rPr lang="en-US" dirty="0">
                <a:sym typeface="Symbol" pitchFamily="18" charset="2"/>
              </a:rPr>
              <a:t>:</a:t>
            </a:r>
          </a:p>
          <a:p>
            <a:pPr eaLnBrk="1" hangingPunct="1"/>
            <a:endParaRPr lang="en-US" b="1" dirty="0">
              <a:sym typeface="Symbol" pitchFamily="18" charset="2"/>
            </a:endParaRPr>
          </a:p>
          <a:p>
            <a:pPr eaLnBrk="1" hangingPunct="1"/>
            <a:endParaRPr lang="en-US" b="1" dirty="0">
              <a:sym typeface="Symbol" pitchFamily="18" charset="2"/>
            </a:endParaRPr>
          </a:p>
          <a:p>
            <a:pPr eaLnBrk="1" hangingPunct="1"/>
            <a:endParaRPr lang="en-US" b="1" dirty="0">
              <a:sym typeface="Symbol" pitchFamily="18" charset="2"/>
            </a:endParaRPr>
          </a:p>
          <a:p>
            <a:pPr eaLnBrk="1" hangingPunct="1"/>
            <a:r>
              <a:rPr lang="en-US" dirty="0">
                <a:sym typeface="Symbol" pitchFamily="18" charset="2"/>
              </a:rPr>
              <a:t>Where </a:t>
            </a:r>
            <a:r>
              <a:rPr lang="en-US" b="1" dirty="0" err="1">
                <a:sym typeface="Symbol" pitchFamily="18" charset="2"/>
              </a:rPr>
              <a:t>F</a:t>
            </a:r>
            <a:r>
              <a:rPr lang="en-US" baseline="-25000" dirty="0" err="1">
                <a:sym typeface="Symbol" pitchFamily="18" charset="2"/>
              </a:rPr>
              <a:t>total</a:t>
            </a:r>
            <a:r>
              <a:rPr lang="en-US" dirty="0">
                <a:sym typeface="Symbol" pitchFamily="18" charset="2"/>
              </a:rPr>
              <a:t> = </a:t>
            </a:r>
            <a:r>
              <a:rPr lang="en-US" b="1" dirty="0" err="1">
                <a:sym typeface="Symbol" pitchFamily="18" charset="2"/>
              </a:rPr>
              <a:t>F</a:t>
            </a:r>
            <a:r>
              <a:rPr lang="en-US" baseline="-25000" dirty="0" err="1">
                <a:sym typeface="Symbol" pitchFamily="18" charset="2"/>
              </a:rPr>
              <a:t>gravity</a:t>
            </a:r>
            <a:r>
              <a:rPr lang="en-US" dirty="0" err="1">
                <a:sym typeface="Symbol" pitchFamily="18" charset="2"/>
              </a:rPr>
              <a:t>+</a:t>
            </a:r>
            <a:r>
              <a:rPr lang="en-US" b="1" dirty="0" err="1">
                <a:sym typeface="Symbol" pitchFamily="18" charset="2"/>
              </a:rPr>
              <a:t>F</a:t>
            </a:r>
            <a:r>
              <a:rPr lang="en-US" baseline="-25000" dirty="0" err="1">
                <a:sym typeface="Symbol" pitchFamily="18" charset="2"/>
              </a:rPr>
              <a:t>pressure</a:t>
            </a:r>
            <a:r>
              <a:rPr lang="en-US" dirty="0" err="1">
                <a:sym typeface="Symbol" pitchFamily="18" charset="2"/>
              </a:rPr>
              <a:t>+</a:t>
            </a:r>
            <a:r>
              <a:rPr lang="en-US" b="1" dirty="0" err="1">
                <a:sym typeface="Symbol" pitchFamily="18" charset="2"/>
              </a:rPr>
              <a:t>F</a:t>
            </a:r>
            <a:r>
              <a:rPr lang="en-US" baseline="-25000" dirty="0" err="1">
                <a:sym typeface="Symbol" pitchFamily="18" charset="2"/>
              </a:rPr>
              <a:t>Coriolis</a:t>
            </a:r>
            <a:r>
              <a:rPr lang="en-US" dirty="0" err="1">
                <a:sym typeface="Symbol" pitchFamily="18" charset="2"/>
              </a:rPr>
              <a:t>+</a:t>
            </a:r>
            <a:r>
              <a:rPr lang="en-US" b="1" dirty="0" err="1">
                <a:sym typeface="Symbol" pitchFamily="18" charset="2"/>
              </a:rPr>
              <a:t>F</a:t>
            </a:r>
            <a:r>
              <a:rPr lang="en-US" baseline="-25000" dirty="0" err="1">
                <a:sym typeface="Symbol" pitchFamily="18" charset="2"/>
              </a:rPr>
              <a:t>friction</a:t>
            </a:r>
            <a:endParaRPr lang="en-US" dirty="0">
              <a:sym typeface="Symbol" pitchFamily="18" charset="2"/>
            </a:endParaRPr>
          </a:p>
          <a:p>
            <a:pPr eaLnBrk="1" hangingPunct="1"/>
            <a:r>
              <a:rPr lang="en-US" dirty="0">
                <a:sym typeface="Symbol" pitchFamily="18" charset="2"/>
              </a:rPr>
              <a:t>But atmosphere rapidly becomes hydrostatic in the vertical direction  vertical accelerations short-lived</a:t>
            </a:r>
          </a:p>
          <a:p>
            <a:pPr eaLnBrk="1" hangingPunct="1"/>
            <a:r>
              <a:rPr lang="en-US" dirty="0">
                <a:sym typeface="Symbol" pitchFamily="18" charset="2"/>
              </a:rPr>
              <a:t>Can consider only the horizontal directions of motion (So </a:t>
            </a:r>
            <a:r>
              <a:rPr lang="en-US" b="1" dirty="0" err="1">
                <a:sym typeface="Symbol" pitchFamily="18" charset="2"/>
              </a:rPr>
              <a:t>F</a:t>
            </a:r>
            <a:r>
              <a:rPr lang="en-US" baseline="-25000" dirty="0" err="1">
                <a:sym typeface="Symbol" pitchFamily="18" charset="2"/>
              </a:rPr>
              <a:t>gravity</a:t>
            </a:r>
            <a:r>
              <a:rPr lang="en-US" dirty="0">
                <a:sym typeface="Symbol" pitchFamily="18" charset="2"/>
              </a:rPr>
              <a:t> is not a factor)</a:t>
            </a:r>
          </a:p>
        </p:txBody>
      </p:sp>
      <p:graphicFrame>
        <p:nvGraphicFramePr>
          <p:cNvPr id="545796" name="Object 4"/>
          <p:cNvGraphicFramePr>
            <a:graphicFrameLocks noChangeAspect="1"/>
          </p:cNvGraphicFramePr>
          <p:nvPr/>
        </p:nvGraphicFramePr>
        <p:xfrm>
          <a:off x="4430714" y="2787650"/>
          <a:ext cx="2916237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1129810" imgH="393529" progId="Equation.3">
                  <p:embed/>
                </p:oleObj>
              </mc:Choice>
              <mc:Fallback>
                <p:oleObj name="Equation" r:id="rId4" imgW="112981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714" y="2787650"/>
                        <a:ext cx="2916237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273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AA58B7-5946-48D1-9DB5-813F38DF5FF7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765300" y="609600"/>
            <a:ext cx="8661400" cy="1143000"/>
          </a:xfrm>
        </p:spPr>
        <p:txBody>
          <a:bodyPr/>
          <a:lstStyle/>
          <a:p>
            <a:pPr eaLnBrk="1" hangingPunct="1"/>
            <a:r>
              <a:rPr lang="en-US" smtClean="0"/>
              <a:t>Look at the Forces- Friction</a:t>
            </a:r>
            <a:endParaRPr lang="en-GB" smtClean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981200"/>
            <a:ext cx="9144000" cy="4660900"/>
          </a:xfrm>
        </p:spPr>
        <p:txBody>
          <a:bodyPr/>
          <a:lstStyle/>
          <a:p>
            <a:pPr eaLnBrk="1" hangingPunct="1"/>
            <a:r>
              <a:rPr lang="en-US" smtClean="0"/>
              <a:t>Air moving over terrain or against other air</a:t>
            </a:r>
          </a:p>
          <a:p>
            <a:pPr lvl="1" eaLnBrk="1" hangingPunct="1"/>
            <a:r>
              <a:rPr lang="en-US" smtClean="0"/>
              <a:t>Terrain only effective in the first few hundred metres of the atmosphere </a:t>
            </a:r>
          </a:p>
          <a:p>
            <a:pPr lvl="1" eaLnBrk="1" hangingPunct="1"/>
            <a:r>
              <a:rPr lang="en-US" smtClean="0"/>
              <a:t>Air-air friction negligible above ~ 1 km</a:t>
            </a:r>
          </a:p>
          <a:p>
            <a:pPr eaLnBrk="1" hangingPunct="1"/>
            <a:r>
              <a:rPr lang="en-US" smtClean="0">
                <a:sym typeface="Symbol" pitchFamily="18" charset="2"/>
              </a:rPr>
              <a:t>Can be parameterized in terms of a roughness parameter</a:t>
            </a:r>
          </a:p>
          <a:p>
            <a:pPr eaLnBrk="1" hangingPunct="1"/>
            <a:r>
              <a:rPr lang="en-US" smtClean="0">
                <a:sym typeface="Symbol" pitchFamily="18" charset="2"/>
              </a:rPr>
              <a:t>Outside of the Boundary Layer (z &gt; 1 km) can </a:t>
            </a:r>
            <a:r>
              <a:rPr lang="en-US" i="1" smtClean="0">
                <a:sym typeface="Symbol" pitchFamily="18" charset="2"/>
              </a:rPr>
              <a:t>usually</a:t>
            </a:r>
            <a:r>
              <a:rPr lang="en-US" smtClean="0">
                <a:sym typeface="Symbol" pitchFamily="18" charset="2"/>
              </a:rPr>
              <a:t> drop the F</a:t>
            </a:r>
            <a:r>
              <a:rPr lang="en-US" baseline="-25000" smtClean="0">
                <a:sym typeface="Symbol" pitchFamily="18" charset="2"/>
              </a:rPr>
              <a:t>friction</a:t>
            </a:r>
            <a:r>
              <a:rPr lang="en-US" smtClean="0">
                <a:sym typeface="Symbol" pitchFamily="18" charset="2"/>
              </a:rPr>
              <a:t> term</a:t>
            </a:r>
          </a:p>
          <a:p>
            <a:pPr eaLnBrk="1" hangingPunct="1"/>
            <a:endParaRPr lang="en-US" smtClean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6418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4CE084-EE67-4FD6-8C6A-8888A98A53AF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0" y="609600"/>
            <a:ext cx="8902700" cy="1143000"/>
          </a:xfrm>
        </p:spPr>
        <p:txBody>
          <a:bodyPr/>
          <a:lstStyle/>
          <a:p>
            <a:pPr eaLnBrk="1" hangingPunct="1"/>
            <a:r>
              <a:rPr lang="en-US" sz="4000" b="1"/>
              <a:t>Look at the Forces- Pressure Force</a:t>
            </a:r>
            <a:endParaRPr lang="en-GB" sz="4000" b="1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1500" y="1981200"/>
            <a:ext cx="8559800" cy="4114800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High pressure next to low pressure = force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F</a:t>
            </a:r>
            <a:r>
              <a:rPr lang="en-US" baseline="-25000" dirty="0" err="1" smtClean="0"/>
              <a:t>pressure</a:t>
            </a:r>
            <a:r>
              <a:rPr lang="en-US" dirty="0" smtClean="0"/>
              <a:t> =  </a:t>
            </a:r>
            <a:r>
              <a:rPr lang="en-US" dirty="0" smtClean="0">
                <a:sym typeface="Symbol" pitchFamily="18" charset="2"/>
              </a:rPr>
              <a:t>-</a:t>
            </a:r>
            <a:r>
              <a:rPr lang="en-US" dirty="0" err="1" smtClean="0">
                <a:sym typeface="Symbol" pitchFamily="18" charset="2"/>
              </a:rPr>
              <a:t>pdV</a:t>
            </a:r>
            <a:endParaRPr lang="en-US" dirty="0" smtClean="0">
              <a:sym typeface="Symbol" pitchFamily="18" charset="2"/>
            </a:endParaRPr>
          </a:p>
          <a:p>
            <a:pPr lvl="1" eaLnBrk="1" hangingPunct="1"/>
            <a:endParaRPr lang="en-US" dirty="0" smtClean="0">
              <a:sym typeface="Symbol" pitchFamily="18" charset="2"/>
            </a:endParaRPr>
          </a:p>
          <a:p>
            <a:pPr lvl="2" eaLnBrk="1" hangingPunct="1">
              <a:buFontTx/>
              <a:buNone/>
            </a:pPr>
            <a:r>
              <a:rPr lang="en-US" dirty="0" smtClean="0">
                <a:sym typeface="Symbol" pitchFamily="18" charset="2"/>
              </a:rPr>
              <a:t> Size of the -pressure gradient</a:t>
            </a:r>
          </a:p>
          <a:p>
            <a:pPr lvl="2" eaLnBrk="1" hangingPunct="1">
              <a:buFontTx/>
              <a:buNone/>
            </a:pPr>
            <a:r>
              <a:rPr lang="en-US" dirty="0" smtClean="0">
                <a:sym typeface="Symbol" pitchFamily="18" charset="2"/>
              </a:rPr>
              <a:t> Size of the parcel</a:t>
            </a:r>
          </a:p>
          <a:p>
            <a:pPr eaLnBrk="1" hangingPunct="1"/>
            <a:endParaRPr lang="en-US" dirty="0" smtClean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575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1269</Words>
  <Application>Microsoft Office PowerPoint</Application>
  <PresentationFormat>Widescreen</PresentationFormat>
  <Paragraphs>304</Paragraphs>
  <Slides>40</Slides>
  <Notes>25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SimHei</vt:lpstr>
      <vt:lpstr>Arial</vt:lpstr>
      <vt:lpstr>Calibri</vt:lpstr>
      <vt:lpstr>Calibri Light</vt:lpstr>
      <vt:lpstr>Symbol</vt:lpstr>
      <vt:lpstr>Times New Roman</vt:lpstr>
      <vt:lpstr>Office Theme</vt:lpstr>
      <vt:lpstr>Equation</vt:lpstr>
      <vt:lpstr>Atmospheric Circulation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the Air Move Horizontally</vt:lpstr>
      <vt:lpstr>Look at the Forces- Friction</vt:lpstr>
      <vt:lpstr>Look at the Forces- Pressure Force</vt:lpstr>
      <vt:lpstr>How do we get pressure gradients</vt:lpstr>
      <vt:lpstr>How do we get pressure gradients</vt:lpstr>
      <vt:lpstr>How do we get pressure gradients</vt:lpstr>
      <vt:lpstr>How do we get pressure gradients</vt:lpstr>
      <vt:lpstr>Look at the Forces- Coriolis</vt:lpstr>
      <vt:lpstr>Look at the Forces- Coriolis</vt:lpstr>
      <vt:lpstr>Look at the Forces- Coriolis</vt:lpstr>
      <vt:lpstr>Coriolis force</vt:lpstr>
      <vt:lpstr>PowerPoint Presentation</vt:lpstr>
      <vt:lpstr>PowerPoint Presentation</vt:lpstr>
      <vt:lpstr>Geostrophic flow</vt:lpstr>
      <vt:lpstr>Very lowest layers-Troposphere Air is dense Water vapour is high</vt:lpstr>
      <vt:lpstr>Very lowest layers-Troposphere Air is dense Water vapour is high</vt:lpstr>
      <vt:lpstr>Very lowest layers-Troposphere Air is dense Water vapour is high</vt:lpstr>
      <vt:lpstr>Hadley circulation and the surface trade winds</vt:lpstr>
      <vt:lpstr>Heating not uniform in latitude Horizontal temperature, pressure gradientswind</vt:lpstr>
      <vt:lpstr>Heating not uniform in latitude Horizontal temperature, pressure gradientswind</vt:lpstr>
      <vt:lpstr>Heating not uniform in latitude Horizontal temperature, pressure gradientswind</vt:lpstr>
      <vt:lpstr>PowerPoint Presentation</vt:lpstr>
      <vt:lpstr>PowerPoint Presentation</vt:lpstr>
      <vt:lpstr>Higher Still (Mesosphere), Friction from Breaking Waves</vt:lpstr>
      <vt:lpstr>PowerPoint Presentation</vt:lpstr>
      <vt:lpstr>PowerPoint Presentation</vt:lpstr>
      <vt:lpstr>PowerPoint Presentation</vt:lpstr>
      <vt:lpstr>PowerPoint Presentation</vt:lpstr>
      <vt:lpstr>Consequences: NOCTILUCENT CLOUDS?</vt:lpstr>
      <vt:lpstr>PowerPoint Presentation</vt:lpstr>
      <vt:lpstr>Seasonal cycle in Temperature and Wind</vt:lpstr>
      <vt:lpstr>Summary Troposphere</vt:lpstr>
      <vt:lpstr>Summary Stratosphere</vt:lpstr>
      <vt:lpstr>Summary Stratosphere-Mesosphere</vt:lpstr>
    </vt:vector>
  </TitlesOfParts>
  <Company>NTNU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Circulation</dc:title>
  <dc:creator>Patrick Joseph Espy</dc:creator>
  <cp:lastModifiedBy>Patrick Joseph Espy</cp:lastModifiedBy>
  <cp:revision>3</cp:revision>
  <dcterms:created xsi:type="dcterms:W3CDTF">2021-01-18T11:21:00Z</dcterms:created>
  <dcterms:modified xsi:type="dcterms:W3CDTF">2021-01-18T11:32:40Z</dcterms:modified>
</cp:coreProperties>
</file>