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70" r:id="rId3"/>
    <p:sldId id="321" r:id="rId4"/>
    <p:sldId id="322" r:id="rId5"/>
    <p:sldId id="323" r:id="rId6"/>
    <p:sldId id="297" r:id="rId7"/>
    <p:sldId id="278" r:id="rId8"/>
    <p:sldId id="324" r:id="rId9"/>
    <p:sldId id="271" r:id="rId10"/>
    <p:sldId id="325" r:id="rId11"/>
    <p:sldId id="327" r:id="rId12"/>
    <p:sldId id="328" r:id="rId13"/>
    <p:sldId id="329" r:id="rId14"/>
    <p:sldId id="330" r:id="rId15"/>
    <p:sldId id="332" r:id="rId16"/>
    <p:sldId id="331" r:id="rId17"/>
    <p:sldId id="333" r:id="rId18"/>
    <p:sldId id="334" r:id="rId19"/>
    <p:sldId id="335" r:id="rId20"/>
    <p:sldId id="336" r:id="rId21"/>
    <p:sldId id="320" r:id="rId22"/>
    <p:sldId id="337" r:id="rId23"/>
    <p:sldId id="338" r:id="rId24"/>
  </p:sldIdLst>
  <p:sldSz cx="9966325" cy="6858000"/>
  <p:notesSz cx="6781800" cy="991235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4400" b="1" kern="1200">
        <a:solidFill>
          <a:srgbClr val="FFFF00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400" b="1" kern="1200">
        <a:solidFill>
          <a:srgbClr val="FFFF00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400" b="1" kern="1200">
        <a:solidFill>
          <a:srgbClr val="FFFF00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400" b="1" kern="1200">
        <a:solidFill>
          <a:srgbClr val="FFFF00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400" b="1" kern="1200">
        <a:solidFill>
          <a:srgbClr val="FFFF00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4400" b="1" kern="1200">
        <a:solidFill>
          <a:srgbClr val="FFFF00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4400" b="1" kern="1200">
        <a:solidFill>
          <a:srgbClr val="FFFF00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4400" b="1" kern="1200">
        <a:solidFill>
          <a:srgbClr val="FFFF00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4400" b="1" kern="1200">
        <a:solidFill>
          <a:srgbClr val="FFFF00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331" autoAdjust="0"/>
    <p:restoredTop sz="98137" autoAdjust="0"/>
  </p:normalViewPr>
  <p:slideViewPr>
    <p:cSldViewPr>
      <p:cViewPr varScale="1">
        <p:scale>
          <a:sx n="86" d="100"/>
          <a:sy n="86" d="100"/>
        </p:scale>
        <p:origin x="778" y="58"/>
      </p:cViewPr>
      <p:guideLst>
        <p:guide orient="horz" pos="2160"/>
        <p:guide pos="31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3338" y="0"/>
            <a:ext cx="293846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7050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3338" y="9417050"/>
            <a:ext cx="293846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B97CA92F-6FF5-48D8-A26A-54094C38D6D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283084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0000" y="0"/>
            <a:ext cx="2971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560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677863" y="762000"/>
            <a:ext cx="5426075" cy="3733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724400"/>
            <a:ext cx="49530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smtClean="0"/>
              <a:t>Click to edit Master text styles</a:t>
            </a:r>
          </a:p>
          <a:p>
            <a:pPr lvl="1"/>
            <a:r>
              <a:rPr lang="en-GB" altLang="en-US" noProof="0" smtClean="0"/>
              <a:t>Second level</a:t>
            </a:r>
          </a:p>
          <a:p>
            <a:pPr lvl="2"/>
            <a:r>
              <a:rPr lang="en-GB" altLang="en-US" noProof="0" smtClean="0"/>
              <a:t>Third level</a:t>
            </a:r>
          </a:p>
          <a:p>
            <a:pPr lvl="3"/>
            <a:r>
              <a:rPr lang="en-GB" altLang="en-US" noProof="0" smtClean="0"/>
              <a:t>Fourth level</a:t>
            </a:r>
          </a:p>
          <a:p>
            <a:pPr lvl="4"/>
            <a:r>
              <a:rPr lang="en-GB" alt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8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0000" y="9448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FC33917C-CBA0-46B5-9D71-8FF9346D747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207774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7713" y="2130425"/>
            <a:ext cx="84709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95425" y="3886200"/>
            <a:ext cx="6975475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827E29-1E08-4EC4-ACC7-FBF5F29669B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34791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BBF67E-BB46-4304-9423-6552153D4C9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57442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00888" y="609600"/>
            <a:ext cx="2117725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7713" y="609600"/>
            <a:ext cx="6200775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AF584B-81B0-4A1A-A397-D2E5A91ADD6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58494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3CEAB5-1D3A-4977-849F-9EFD3C3AE95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6895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400" y="4406900"/>
            <a:ext cx="84709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400" y="2906713"/>
            <a:ext cx="84709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170A68-6B65-4D0D-A9C9-F992D1D9CCA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40023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7713" y="1981200"/>
            <a:ext cx="41592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59363" y="1981200"/>
            <a:ext cx="41592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30FB2A-91EB-4D54-A637-8C7C6A7A83F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31199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274638"/>
            <a:ext cx="896937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535113"/>
            <a:ext cx="44037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475" y="2174875"/>
            <a:ext cx="44037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62538" y="1535113"/>
            <a:ext cx="44053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62538" y="2174875"/>
            <a:ext cx="44053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779F4D-975D-440F-9206-E3B5F63661E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97333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D5408E-5839-416B-BB01-487378C7043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69059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C1AF43-1AD5-404E-B5B1-0AE48719D97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9932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273050"/>
            <a:ext cx="32781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7313" y="273050"/>
            <a:ext cx="55705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475" y="1435100"/>
            <a:ext cx="32781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4474DB-7434-4CB0-B601-1D32BC4BC95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30376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4213" y="4800600"/>
            <a:ext cx="597852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54213" y="612775"/>
            <a:ext cx="597852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54213" y="5367338"/>
            <a:ext cx="597852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4F8BBD-EFEB-4470-9F90-A646FEED4ED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17868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7713" y="609600"/>
            <a:ext cx="84709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7713" y="1981200"/>
            <a:ext cx="84709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7713" y="6248400"/>
            <a:ext cx="2076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05188" y="6248400"/>
            <a:ext cx="3155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42163" y="6248400"/>
            <a:ext cx="2076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BD7E4A55-405C-42E5-8A90-52B1F983AFA2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6.wmf"/><Relationship Id="rId9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0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838200"/>
            <a:ext cx="8886825" cy="990600"/>
          </a:xfrm>
        </p:spPr>
        <p:txBody>
          <a:bodyPr/>
          <a:lstStyle/>
          <a:p>
            <a:pPr eaLnBrk="1" hangingPunct="1"/>
            <a:r>
              <a:rPr lang="en-GB" altLang="en-US" b="1" smtClean="0">
                <a:solidFill>
                  <a:srgbClr val="FFFF00"/>
                </a:solidFill>
                <a:latin typeface="Arial" panose="020B0604020202020204" pitchFamily="34" charset="0"/>
              </a:rPr>
              <a:t>NOCTILUCENT CLOUDS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5867400"/>
            <a:ext cx="8763000" cy="8382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en-GB" altLang="en-US" sz="2800" smtClean="0">
                <a:solidFill>
                  <a:srgbClr val="FFFFFF"/>
                </a:solidFill>
                <a:latin typeface="Arial" panose="020B0604020202020204" pitchFamily="34" charset="0"/>
              </a:rPr>
              <a:t>P.J. Espy</a:t>
            </a:r>
          </a:p>
          <a:p>
            <a:pPr algn="l" eaLnBrk="1" hangingPunct="1">
              <a:lnSpc>
                <a:spcPct val="80000"/>
              </a:lnSpc>
            </a:pPr>
            <a:r>
              <a:rPr lang="en-US" altLang="en-US" sz="2800" smtClean="0">
                <a:solidFill>
                  <a:srgbClr val="FFFFFF"/>
                </a:solidFill>
                <a:latin typeface="Arial" panose="020B0604020202020204" pitchFamily="34" charset="0"/>
              </a:rPr>
              <a:t>The British Antarctic Survey</a:t>
            </a:r>
          </a:p>
        </p:txBody>
      </p:sp>
      <p:sp>
        <p:nvSpPr>
          <p:cNvPr id="2052" name="TextBox 5"/>
          <p:cNvSpPr txBox="1">
            <a:spLocks noChangeArrowheads="1"/>
          </p:cNvSpPr>
          <p:nvPr/>
        </p:nvSpPr>
        <p:spPr bwMode="auto">
          <a:xfrm>
            <a:off x="8943975" y="6453188"/>
            <a:ext cx="9350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en-US" sz="1000"/>
              <a:t>Photo:</a:t>
            </a:r>
            <a:br>
              <a:rPr lang="en-CA" altLang="en-US" sz="1000"/>
            </a:br>
            <a:r>
              <a:rPr lang="en-CA" altLang="en-US" sz="1000"/>
              <a:t>S. Kirkwood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966325" cy="1143000"/>
          </a:xfrm>
        </p:spPr>
        <p:txBody>
          <a:bodyPr/>
          <a:lstStyle/>
          <a:p>
            <a:pPr eaLnBrk="1" hangingPunct="1"/>
            <a:r>
              <a:rPr lang="en-GB" altLang="en-US" b="1" smtClean="0">
                <a:solidFill>
                  <a:srgbClr val="FFFF00"/>
                </a:solidFill>
                <a:latin typeface="Arial" panose="020B0604020202020204" pitchFamily="34" charset="0"/>
              </a:rPr>
              <a:t>WATER VAPOUR IS SATURATED BETWEEN 81-90 KM</a:t>
            </a:r>
          </a:p>
        </p:txBody>
      </p:sp>
      <p:sp>
        <p:nvSpPr>
          <p:cNvPr id="144396" name="Text Box 12"/>
          <p:cNvSpPr txBox="1">
            <a:spLocks noChangeArrowheads="1"/>
          </p:cNvSpPr>
          <p:nvPr/>
        </p:nvSpPr>
        <p:spPr bwMode="auto">
          <a:xfrm>
            <a:off x="685800" y="6172200"/>
            <a:ext cx="883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800"/>
              <a:t>Saturated Water Vapour Yields Cloud Formation</a:t>
            </a:r>
          </a:p>
        </p:txBody>
      </p:sp>
      <p:grpSp>
        <p:nvGrpSpPr>
          <p:cNvPr id="11268" name="Group 17"/>
          <p:cNvGrpSpPr>
            <a:grpSpLocks/>
          </p:cNvGrpSpPr>
          <p:nvPr/>
        </p:nvGrpSpPr>
        <p:grpSpPr bwMode="auto">
          <a:xfrm>
            <a:off x="0" y="1524000"/>
            <a:ext cx="9966325" cy="4310063"/>
            <a:chOff x="0" y="960"/>
            <a:chExt cx="6278" cy="2715"/>
          </a:xfrm>
        </p:grpSpPr>
        <p:pic>
          <p:nvPicPr>
            <p:cNvPr id="11270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60"/>
              <a:ext cx="6278" cy="27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271" name="Text Box 4"/>
            <p:cNvSpPr txBox="1">
              <a:spLocks noChangeArrowheads="1"/>
            </p:cNvSpPr>
            <p:nvPr/>
          </p:nvSpPr>
          <p:spPr bwMode="auto">
            <a:xfrm>
              <a:off x="2832" y="2448"/>
              <a:ext cx="86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4400" b="1">
                  <a:solidFill>
                    <a:srgbClr val="FFFF00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4400" b="1">
                  <a:solidFill>
                    <a:srgbClr val="FFFF00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4400" b="1">
                  <a:solidFill>
                    <a:srgbClr val="FFFF00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4400" b="1">
                  <a:solidFill>
                    <a:srgbClr val="FFFF00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4400" b="1">
                  <a:solidFill>
                    <a:srgbClr val="FFFF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FFFF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FFFF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FFFF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FFFF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000">
                  <a:solidFill>
                    <a:schemeClr val="tx1"/>
                  </a:solidFill>
                </a:rPr>
                <a:t>85 km</a:t>
              </a:r>
            </a:p>
          </p:txBody>
        </p:sp>
        <p:sp>
          <p:nvSpPr>
            <p:cNvPr id="11272" name="Line 5"/>
            <p:cNvSpPr>
              <a:spLocks noChangeShapeType="1"/>
            </p:cNvSpPr>
            <p:nvPr/>
          </p:nvSpPr>
          <p:spPr bwMode="auto">
            <a:xfrm flipH="1" flipV="1">
              <a:off x="2736" y="2544"/>
              <a:ext cx="144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273" name="Text Box 8"/>
            <p:cNvSpPr txBox="1">
              <a:spLocks noChangeArrowheads="1"/>
            </p:cNvSpPr>
            <p:nvPr/>
          </p:nvSpPr>
          <p:spPr bwMode="auto">
            <a:xfrm>
              <a:off x="2976" y="2832"/>
              <a:ext cx="5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4400" b="1">
                  <a:solidFill>
                    <a:srgbClr val="FFFF00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4400" b="1">
                  <a:solidFill>
                    <a:srgbClr val="FFFF00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4400" b="1">
                  <a:solidFill>
                    <a:srgbClr val="FFFF00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4400" b="1">
                  <a:solidFill>
                    <a:srgbClr val="FFFF00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4400" b="1">
                  <a:solidFill>
                    <a:srgbClr val="FFFF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FFFF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FFFF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FFFF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FFFF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000">
                  <a:solidFill>
                    <a:schemeClr val="tx1"/>
                  </a:solidFill>
                </a:rPr>
                <a:t>88 km</a:t>
              </a:r>
            </a:p>
          </p:txBody>
        </p:sp>
        <p:sp>
          <p:nvSpPr>
            <p:cNvPr id="11274" name="Line 9"/>
            <p:cNvSpPr>
              <a:spLocks noChangeShapeType="1"/>
            </p:cNvSpPr>
            <p:nvPr/>
          </p:nvSpPr>
          <p:spPr bwMode="auto">
            <a:xfrm flipV="1">
              <a:off x="3504" y="2688"/>
              <a:ext cx="480" cy="2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275" name="Line 15"/>
            <p:cNvSpPr>
              <a:spLocks noChangeShapeType="1"/>
            </p:cNvSpPr>
            <p:nvPr/>
          </p:nvSpPr>
          <p:spPr bwMode="auto">
            <a:xfrm flipH="1">
              <a:off x="2592" y="2592"/>
              <a:ext cx="288" cy="528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276" name="Line 16"/>
            <p:cNvSpPr>
              <a:spLocks noChangeShapeType="1"/>
            </p:cNvSpPr>
            <p:nvPr/>
          </p:nvSpPr>
          <p:spPr bwMode="auto">
            <a:xfrm>
              <a:off x="3504" y="2976"/>
              <a:ext cx="192" cy="384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11269" name="TextBox 13"/>
          <p:cNvSpPr txBox="1">
            <a:spLocks noChangeArrowheads="1"/>
          </p:cNvSpPr>
          <p:nvPr/>
        </p:nvSpPr>
        <p:spPr bwMode="auto">
          <a:xfrm>
            <a:off x="8943975" y="5846763"/>
            <a:ext cx="93503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en-US" sz="1000"/>
              <a:t>P. Hartogh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96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027"/>
          <p:cNvSpPr txBox="1">
            <a:spLocks noChangeArrowheads="1"/>
          </p:cNvSpPr>
          <p:nvPr/>
        </p:nvSpPr>
        <p:spPr bwMode="auto">
          <a:xfrm>
            <a:off x="457200" y="1524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600" b="0"/>
              <a:t>Particle size and number density distribution</a:t>
            </a:r>
          </a:p>
        </p:txBody>
      </p:sp>
      <p:sp>
        <p:nvSpPr>
          <p:cNvPr id="12291" name="Text Box 1028"/>
          <p:cNvSpPr txBox="1">
            <a:spLocks noChangeArrowheads="1"/>
          </p:cNvSpPr>
          <p:nvPr/>
        </p:nvSpPr>
        <p:spPr bwMode="auto">
          <a:xfrm>
            <a:off x="5375275" y="6308725"/>
            <a:ext cx="4013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800" b="0" i="1">
                <a:latin typeface="Times New Roman" panose="02020603050405020304" pitchFamily="18" charset="0"/>
              </a:rPr>
              <a:t>Adapted from Berger and von Zahn, 2002</a:t>
            </a:r>
          </a:p>
        </p:txBody>
      </p:sp>
      <p:sp>
        <p:nvSpPr>
          <p:cNvPr id="12292" name="Oval 1029"/>
          <p:cNvSpPr>
            <a:spLocks noChangeArrowheads="1"/>
          </p:cNvSpPr>
          <p:nvPr/>
        </p:nvSpPr>
        <p:spPr bwMode="auto">
          <a:xfrm>
            <a:off x="7180263" y="2349500"/>
            <a:ext cx="77787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CA" altLang="en-US"/>
          </a:p>
        </p:txBody>
      </p:sp>
      <p:sp>
        <p:nvSpPr>
          <p:cNvPr id="12293" name="Oval 1030"/>
          <p:cNvSpPr>
            <a:spLocks noChangeArrowheads="1"/>
          </p:cNvSpPr>
          <p:nvPr/>
        </p:nvSpPr>
        <p:spPr bwMode="auto">
          <a:xfrm>
            <a:off x="7415213" y="2565400"/>
            <a:ext cx="77787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CA" altLang="en-US"/>
          </a:p>
        </p:txBody>
      </p:sp>
      <p:sp>
        <p:nvSpPr>
          <p:cNvPr id="12294" name="Oval 1031"/>
          <p:cNvSpPr>
            <a:spLocks noChangeArrowheads="1"/>
          </p:cNvSpPr>
          <p:nvPr/>
        </p:nvSpPr>
        <p:spPr bwMode="auto">
          <a:xfrm>
            <a:off x="7651750" y="2781300"/>
            <a:ext cx="77788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CA" altLang="en-US"/>
          </a:p>
        </p:txBody>
      </p:sp>
      <p:sp>
        <p:nvSpPr>
          <p:cNvPr id="12295" name="Oval 1032"/>
          <p:cNvSpPr>
            <a:spLocks noChangeArrowheads="1"/>
          </p:cNvSpPr>
          <p:nvPr/>
        </p:nvSpPr>
        <p:spPr bwMode="auto">
          <a:xfrm>
            <a:off x="7886700" y="2636838"/>
            <a:ext cx="77788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CA" altLang="en-US"/>
          </a:p>
        </p:txBody>
      </p:sp>
      <p:sp>
        <p:nvSpPr>
          <p:cNvPr id="12296" name="Oval 1033"/>
          <p:cNvSpPr>
            <a:spLocks noChangeArrowheads="1"/>
          </p:cNvSpPr>
          <p:nvPr/>
        </p:nvSpPr>
        <p:spPr bwMode="auto">
          <a:xfrm>
            <a:off x="8121650" y="2852738"/>
            <a:ext cx="77788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CA" altLang="en-US"/>
          </a:p>
        </p:txBody>
      </p:sp>
      <p:sp>
        <p:nvSpPr>
          <p:cNvPr id="12297" name="Oval 1034"/>
          <p:cNvSpPr>
            <a:spLocks noChangeArrowheads="1"/>
          </p:cNvSpPr>
          <p:nvPr/>
        </p:nvSpPr>
        <p:spPr bwMode="auto">
          <a:xfrm>
            <a:off x="8356600" y="2781300"/>
            <a:ext cx="77788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CA" altLang="en-US"/>
          </a:p>
        </p:txBody>
      </p:sp>
      <p:sp>
        <p:nvSpPr>
          <p:cNvPr id="12298" name="Oval 1035"/>
          <p:cNvSpPr>
            <a:spLocks noChangeArrowheads="1"/>
          </p:cNvSpPr>
          <p:nvPr/>
        </p:nvSpPr>
        <p:spPr bwMode="auto">
          <a:xfrm>
            <a:off x="8750300" y="2636838"/>
            <a:ext cx="77788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CA" altLang="en-US"/>
          </a:p>
        </p:txBody>
      </p:sp>
      <p:sp>
        <p:nvSpPr>
          <p:cNvPr id="12299" name="Oval 1036"/>
          <p:cNvSpPr>
            <a:spLocks noChangeArrowheads="1"/>
          </p:cNvSpPr>
          <p:nvPr/>
        </p:nvSpPr>
        <p:spPr bwMode="auto">
          <a:xfrm>
            <a:off x="8278813" y="2420938"/>
            <a:ext cx="77787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CA" altLang="en-US"/>
          </a:p>
        </p:txBody>
      </p:sp>
      <p:sp>
        <p:nvSpPr>
          <p:cNvPr id="12300" name="Oval 1037"/>
          <p:cNvSpPr>
            <a:spLocks noChangeArrowheads="1"/>
          </p:cNvSpPr>
          <p:nvPr/>
        </p:nvSpPr>
        <p:spPr bwMode="auto">
          <a:xfrm>
            <a:off x="8750300" y="2852738"/>
            <a:ext cx="77788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CA" altLang="en-US"/>
          </a:p>
        </p:txBody>
      </p:sp>
      <p:sp>
        <p:nvSpPr>
          <p:cNvPr id="12301" name="Oval 1038"/>
          <p:cNvSpPr>
            <a:spLocks noChangeArrowheads="1"/>
          </p:cNvSpPr>
          <p:nvPr/>
        </p:nvSpPr>
        <p:spPr bwMode="auto">
          <a:xfrm>
            <a:off x="9064625" y="2708275"/>
            <a:ext cx="77788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CA" altLang="en-US"/>
          </a:p>
        </p:txBody>
      </p:sp>
      <p:sp>
        <p:nvSpPr>
          <p:cNvPr id="12302" name="Oval 1039"/>
          <p:cNvSpPr>
            <a:spLocks noChangeArrowheads="1"/>
          </p:cNvSpPr>
          <p:nvPr/>
        </p:nvSpPr>
        <p:spPr bwMode="auto">
          <a:xfrm>
            <a:off x="8121650" y="2565400"/>
            <a:ext cx="77788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CA" altLang="en-US"/>
          </a:p>
        </p:txBody>
      </p:sp>
      <p:sp>
        <p:nvSpPr>
          <p:cNvPr id="12303" name="Oval 1040"/>
          <p:cNvSpPr>
            <a:spLocks noChangeArrowheads="1"/>
          </p:cNvSpPr>
          <p:nvPr/>
        </p:nvSpPr>
        <p:spPr bwMode="auto">
          <a:xfrm>
            <a:off x="8515350" y="2636838"/>
            <a:ext cx="77788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CA" altLang="en-US"/>
          </a:p>
        </p:txBody>
      </p:sp>
      <p:sp>
        <p:nvSpPr>
          <p:cNvPr id="12304" name="Oval 1041"/>
          <p:cNvSpPr>
            <a:spLocks noChangeArrowheads="1"/>
          </p:cNvSpPr>
          <p:nvPr/>
        </p:nvSpPr>
        <p:spPr bwMode="auto">
          <a:xfrm>
            <a:off x="8356600" y="2781300"/>
            <a:ext cx="77788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CA" altLang="en-US"/>
          </a:p>
        </p:txBody>
      </p:sp>
      <p:sp>
        <p:nvSpPr>
          <p:cNvPr id="12305" name="Oval 1042"/>
          <p:cNvSpPr>
            <a:spLocks noChangeArrowheads="1"/>
          </p:cNvSpPr>
          <p:nvPr/>
        </p:nvSpPr>
        <p:spPr bwMode="auto">
          <a:xfrm>
            <a:off x="8593138" y="2997200"/>
            <a:ext cx="77787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CA" altLang="en-US"/>
          </a:p>
        </p:txBody>
      </p:sp>
      <p:sp>
        <p:nvSpPr>
          <p:cNvPr id="12306" name="Oval 1043"/>
          <p:cNvSpPr>
            <a:spLocks noChangeArrowheads="1"/>
          </p:cNvSpPr>
          <p:nvPr/>
        </p:nvSpPr>
        <p:spPr bwMode="auto">
          <a:xfrm>
            <a:off x="7731125" y="2492375"/>
            <a:ext cx="77788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CA" altLang="en-US"/>
          </a:p>
        </p:txBody>
      </p:sp>
      <p:sp>
        <p:nvSpPr>
          <p:cNvPr id="12307" name="Oval 1044"/>
          <p:cNvSpPr>
            <a:spLocks noChangeArrowheads="1"/>
          </p:cNvSpPr>
          <p:nvPr/>
        </p:nvSpPr>
        <p:spPr bwMode="auto">
          <a:xfrm>
            <a:off x="7966075" y="2708275"/>
            <a:ext cx="77788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CA" altLang="en-US"/>
          </a:p>
        </p:txBody>
      </p:sp>
      <p:sp>
        <p:nvSpPr>
          <p:cNvPr id="12308" name="Oval 1045"/>
          <p:cNvSpPr>
            <a:spLocks noChangeArrowheads="1"/>
          </p:cNvSpPr>
          <p:nvPr/>
        </p:nvSpPr>
        <p:spPr bwMode="auto">
          <a:xfrm>
            <a:off x="8201025" y="2924175"/>
            <a:ext cx="77788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CA" altLang="en-US"/>
          </a:p>
        </p:txBody>
      </p:sp>
      <p:sp>
        <p:nvSpPr>
          <p:cNvPr id="12309" name="Oval 1046"/>
          <p:cNvSpPr>
            <a:spLocks noChangeArrowheads="1"/>
          </p:cNvSpPr>
          <p:nvPr/>
        </p:nvSpPr>
        <p:spPr bwMode="auto">
          <a:xfrm>
            <a:off x="8437563" y="2924175"/>
            <a:ext cx="77787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CA" altLang="en-US"/>
          </a:p>
        </p:txBody>
      </p:sp>
      <p:sp>
        <p:nvSpPr>
          <p:cNvPr id="12310" name="Oval 1047"/>
          <p:cNvSpPr>
            <a:spLocks noChangeArrowheads="1"/>
          </p:cNvSpPr>
          <p:nvPr/>
        </p:nvSpPr>
        <p:spPr bwMode="auto">
          <a:xfrm>
            <a:off x="7102475" y="2565400"/>
            <a:ext cx="77788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CA" altLang="en-US"/>
          </a:p>
        </p:txBody>
      </p:sp>
      <p:sp>
        <p:nvSpPr>
          <p:cNvPr id="12311" name="Oval 1048"/>
          <p:cNvSpPr>
            <a:spLocks noChangeArrowheads="1"/>
          </p:cNvSpPr>
          <p:nvPr/>
        </p:nvSpPr>
        <p:spPr bwMode="auto">
          <a:xfrm>
            <a:off x="7337425" y="2781300"/>
            <a:ext cx="77788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CA" altLang="en-US"/>
          </a:p>
        </p:txBody>
      </p:sp>
      <p:sp>
        <p:nvSpPr>
          <p:cNvPr id="12312" name="Oval 1049"/>
          <p:cNvSpPr>
            <a:spLocks noChangeArrowheads="1"/>
          </p:cNvSpPr>
          <p:nvPr/>
        </p:nvSpPr>
        <p:spPr bwMode="auto">
          <a:xfrm>
            <a:off x="7573963" y="2997200"/>
            <a:ext cx="77787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CA" altLang="en-US"/>
          </a:p>
        </p:txBody>
      </p:sp>
      <p:sp>
        <p:nvSpPr>
          <p:cNvPr id="12313" name="Oval 1050"/>
          <p:cNvSpPr>
            <a:spLocks noChangeArrowheads="1"/>
          </p:cNvSpPr>
          <p:nvPr/>
        </p:nvSpPr>
        <p:spPr bwMode="auto">
          <a:xfrm>
            <a:off x="7886700" y="2997200"/>
            <a:ext cx="77788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CA" altLang="en-US"/>
          </a:p>
        </p:txBody>
      </p:sp>
      <p:sp>
        <p:nvSpPr>
          <p:cNvPr id="12314" name="Oval 1051"/>
          <p:cNvSpPr>
            <a:spLocks noChangeArrowheads="1"/>
          </p:cNvSpPr>
          <p:nvPr/>
        </p:nvSpPr>
        <p:spPr bwMode="auto">
          <a:xfrm>
            <a:off x="7102475" y="4292600"/>
            <a:ext cx="23495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CA" altLang="en-US"/>
          </a:p>
        </p:txBody>
      </p:sp>
      <p:sp>
        <p:nvSpPr>
          <p:cNvPr id="12315" name="Oval 1052"/>
          <p:cNvSpPr>
            <a:spLocks noChangeArrowheads="1"/>
          </p:cNvSpPr>
          <p:nvPr/>
        </p:nvSpPr>
        <p:spPr bwMode="auto">
          <a:xfrm>
            <a:off x="7573963" y="4365625"/>
            <a:ext cx="23495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CA" altLang="en-US"/>
          </a:p>
        </p:txBody>
      </p:sp>
      <p:sp>
        <p:nvSpPr>
          <p:cNvPr id="12316" name="Oval 1053"/>
          <p:cNvSpPr>
            <a:spLocks noChangeArrowheads="1"/>
          </p:cNvSpPr>
          <p:nvPr/>
        </p:nvSpPr>
        <p:spPr bwMode="auto">
          <a:xfrm>
            <a:off x="7966075" y="4365625"/>
            <a:ext cx="23495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CA" altLang="en-US"/>
          </a:p>
        </p:txBody>
      </p:sp>
      <p:sp>
        <p:nvSpPr>
          <p:cNvPr id="12317" name="Oval 1054"/>
          <p:cNvSpPr>
            <a:spLocks noChangeArrowheads="1"/>
          </p:cNvSpPr>
          <p:nvPr/>
        </p:nvSpPr>
        <p:spPr bwMode="auto">
          <a:xfrm>
            <a:off x="8437563" y="4365625"/>
            <a:ext cx="23495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CA" altLang="en-US"/>
          </a:p>
        </p:txBody>
      </p:sp>
      <p:sp>
        <p:nvSpPr>
          <p:cNvPr id="12318" name="Text Box 1055"/>
          <p:cNvSpPr txBox="1">
            <a:spLocks noChangeArrowheads="1"/>
          </p:cNvSpPr>
          <p:nvPr/>
        </p:nvSpPr>
        <p:spPr bwMode="auto">
          <a:xfrm>
            <a:off x="8278813" y="2060575"/>
            <a:ext cx="14144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800" b="0"/>
              <a:t>Nucleation</a:t>
            </a:r>
          </a:p>
        </p:txBody>
      </p:sp>
      <p:sp>
        <p:nvSpPr>
          <p:cNvPr id="12319" name="Text Box 1056"/>
          <p:cNvSpPr txBox="1">
            <a:spLocks noChangeArrowheads="1"/>
          </p:cNvSpPr>
          <p:nvPr/>
        </p:nvSpPr>
        <p:spPr bwMode="auto">
          <a:xfrm>
            <a:off x="8396288" y="4868863"/>
            <a:ext cx="15700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800" b="0"/>
              <a:t>Sublimation</a:t>
            </a:r>
          </a:p>
        </p:txBody>
      </p:sp>
      <p:sp>
        <p:nvSpPr>
          <p:cNvPr id="12320" name="Text Box 1057"/>
          <p:cNvSpPr txBox="1">
            <a:spLocks noChangeArrowheads="1"/>
          </p:cNvSpPr>
          <p:nvPr/>
        </p:nvSpPr>
        <p:spPr bwMode="auto">
          <a:xfrm>
            <a:off x="8159750" y="3284538"/>
            <a:ext cx="1806575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800" b="0"/>
              <a:t>Condensation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1800" b="0"/>
              <a:t>Sedimentation</a:t>
            </a:r>
          </a:p>
        </p:txBody>
      </p:sp>
      <p:sp>
        <p:nvSpPr>
          <p:cNvPr id="12321" name="AutoShape 1058"/>
          <p:cNvSpPr>
            <a:spLocks noChangeArrowheads="1"/>
          </p:cNvSpPr>
          <p:nvPr/>
        </p:nvSpPr>
        <p:spPr bwMode="auto">
          <a:xfrm>
            <a:off x="7102475" y="4797425"/>
            <a:ext cx="234950" cy="2159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CA" altLang="en-US"/>
          </a:p>
        </p:txBody>
      </p:sp>
      <p:sp>
        <p:nvSpPr>
          <p:cNvPr id="12322" name="AutoShape 1059"/>
          <p:cNvSpPr>
            <a:spLocks noChangeArrowheads="1"/>
          </p:cNvSpPr>
          <p:nvPr/>
        </p:nvSpPr>
        <p:spPr bwMode="auto">
          <a:xfrm>
            <a:off x="7496175" y="4797425"/>
            <a:ext cx="234950" cy="2159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CA" altLang="en-US"/>
          </a:p>
        </p:txBody>
      </p:sp>
      <p:sp>
        <p:nvSpPr>
          <p:cNvPr id="12323" name="AutoShape 1060"/>
          <p:cNvSpPr>
            <a:spLocks noChangeArrowheads="1"/>
          </p:cNvSpPr>
          <p:nvPr/>
        </p:nvSpPr>
        <p:spPr bwMode="auto">
          <a:xfrm>
            <a:off x="8121650" y="4724400"/>
            <a:ext cx="234950" cy="2159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CA" altLang="en-US"/>
          </a:p>
        </p:txBody>
      </p:sp>
      <p:sp>
        <p:nvSpPr>
          <p:cNvPr id="12324" name="AutoShape 1061"/>
          <p:cNvSpPr>
            <a:spLocks noChangeArrowheads="1"/>
          </p:cNvSpPr>
          <p:nvPr/>
        </p:nvSpPr>
        <p:spPr bwMode="auto">
          <a:xfrm>
            <a:off x="7415213" y="3284538"/>
            <a:ext cx="708025" cy="720725"/>
          </a:xfrm>
          <a:prstGeom prst="downArrow">
            <a:avLst>
              <a:gd name="adj1" fmla="val 50000"/>
              <a:gd name="adj2" fmla="val 2544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CA" altLang="en-US"/>
          </a:p>
        </p:txBody>
      </p:sp>
      <p:grpSp>
        <p:nvGrpSpPr>
          <p:cNvPr id="12325" name="Group 1068"/>
          <p:cNvGrpSpPr>
            <a:grpSpLocks/>
          </p:cNvGrpSpPr>
          <p:nvPr/>
        </p:nvGrpSpPr>
        <p:grpSpPr bwMode="auto">
          <a:xfrm>
            <a:off x="554038" y="908050"/>
            <a:ext cx="6265862" cy="5321300"/>
            <a:chOff x="349" y="572"/>
            <a:chExt cx="3947" cy="3352"/>
          </a:xfrm>
        </p:grpSpPr>
        <p:graphicFrame>
          <p:nvGraphicFramePr>
            <p:cNvPr id="12326" name="Object 1026"/>
            <p:cNvGraphicFramePr>
              <a:graphicFrameLocks noChangeAspect="1"/>
            </p:cNvGraphicFramePr>
            <p:nvPr/>
          </p:nvGraphicFramePr>
          <p:xfrm>
            <a:off x="349" y="572"/>
            <a:ext cx="3947" cy="33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34" name="SPW 6.0 Graph" r:id="rId3" imgW="5522062" imgH="4689043" progId="SigmaPlotGraphicObject.4">
                    <p:embed/>
                  </p:oleObj>
                </mc:Choice>
                <mc:Fallback>
                  <p:oleObj name="SPW 6.0 Graph" r:id="rId3" imgW="5522062" imgH="4689043" progId="SigmaPlotGraphicObject.4">
                    <p:embed/>
                    <p:pic>
                      <p:nvPicPr>
                        <p:cNvPr id="0" name="Object 10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9" y="572"/>
                          <a:ext cx="3947" cy="33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327" name="Text Box 1062"/>
            <p:cNvSpPr txBox="1">
              <a:spLocks noChangeArrowheads="1"/>
            </p:cNvSpPr>
            <p:nvPr/>
          </p:nvSpPr>
          <p:spPr bwMode="auto">
            <a:xfrm>
              <a:off x="576" y="3312"/>
              <a:ext cx="240" cy="1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4400" b="1">
                  <a:solidFill>
                    <a:srgbClr val="FFFF00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4400" b="1">
                  <a:solidFill>
                    <a:srgbClr val="FFFF00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4400" b="1">
                  <a:solidFill>
                    <a:srgbClr val="FFFF00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4400" b="1">
                  <a:solidFill>
                    <a:srgbClr val="FFFF00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4400" b="1">
                  <a:solidFill>
                    <a:srgbClr val="FFFF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FFFF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FFFF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FFFF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FFFF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1400">
                  <a:solidFill>
                    <a:schemeClr val="tx1"/>
                  </a:solidFill>
                </a:rPr>
                <a:t>81</a:t>
              </a:r>
            </a:p>
          </p:txBody>
        </p:sp>
        <p:sp>
          <p:nvSpPr>
            <p:cNvPr id="12328" name="Text Box 1063"/>
            <p:cNvSpPr txBox="1">
              <a:spLocks noChangeArrowheads="1"/>
            </p:cNvSpPr>
            <p:nvPr/>
          </p:nvSpPr>
          <p:spPr bwMode="auto">
            <a:xfrm>
              <a:off x="576" y="2832"/>
              <a:ext cx="240" cy="1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4400" b="1">
                  <a:solidFill>
                    <a:srgbClr val="FFFF00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4400" b="1">
                  <a:solidFill>
                    <a:srgbClr val="FFFF00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4400" b="1">
                  <a:solidFill>
                    <a:srgbClr val="FFFF00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4400" b="1">
                  <a:solidFill>
                    <a:srgbClr val="FFFF00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4400" b="1">
                  <a:solidFill>
                    <a:srgbClr val="FFFF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FFFF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FFFF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FFFF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FFFF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1400">
                  <a:solidFill>
                    <a:schemeClr val="tx1"/>
                  </a:solidFill>
                </a:rPr>
                <a:t>83</a:t>
              </a:r>
            </a:p>
          </p:txBody>
        </p:sp>
        <p:sp>
          <p:nvSpPr>
            <p:cNvPr id="12329" name="Text Box 1064"/>
            <p:cNvSpPr txBox="1">
              <a:spLocks noChangeArrowheads="1"/>
            </p:cNvSpPr>
            <p:nvPr/>
          </p:nvSpPr>
          <p:spPr bwMode="auto">
            <a:xfrm>
              <a:off x="576" y="2400"/>
              <a:ext cx="240" cy="1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4400" b="1">
                  <a:solidFill>
                    <a:srgbClr val="FFFF00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4400" b="1">
                  <a:solidFill>
                    <a:srgbClr val="FFFF00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4400" b="1">
                  <a:solidFill>
                    <a:srgbClr val="FFFF00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4400" b="1">
                  <a:solidFill>
                    <a:srgbClr val="FFFF00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4400" b="1">
                  <a:solidFill>
                    <a:srgbClr val="FFFF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FFFF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FFFF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FFFF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FFFF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1400">
                  <a:solidFill>
                    <a:schemeClr val="tx1"/>
                  </a:solidFill>
                </a:rPr>
                <a:t>85</a:t>
              </a:r>
            </a:p>
          </p:txBody>
        </p:sp>
        <p:sp>
          <p:nvSpPr>
            <p:cNvPr id="12330" name="Text Box 1065"/>
            <p:cNvSpPr txBox="1">
              <a:spLocks noChangeArrowheads="1"/>
            </p:cNvSpPr>
            <p:nvPr/>
          </p:nvSpPr>
          <p:spPr bwMode="auto">
            <a:xfrm>
              <a:off x="576" y="1920"/>
              <a:ext cx="240" cy="1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4400" b="1">
                  <a:solidFill>
                    <a:srgbClr val="FFFF00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4400" b="1">
                  <a:solidFill>
                    <a:srgbClr val="FFFF00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4400" b="1">
                  <a:solidFill>
                    <a:srgbClr val="FFFF00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4400" b="1">
                  <a:solidFill>
                    <a:srgbClr val="FFFF00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4400" b="1">
                  <a:solidFill>
                    <a:srgbClr val="FFFF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FFFF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FFFF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FFFF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FFFF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1400">
                  <a:solidFill>
                    <a:schemeClr val="tx1"/>
                  </a:solidFill>
                </a:rPr>
                <a:t>87</a:t>
              </a:r>
            </a:p>
          </p:txBody>
        </p:sp>
        <p:sp>
          <p:nvSpPr>
            <p:cNvPr id="12331" name="Text Box 1066"/>
            <p:cNvSpPr txBox="1">
              <a:spLocks noChangeArrowheads="1"/>
            </p:cNvSpPr>
            <p:nvPr/>
          </p:nvSpPr>
          <p:spPr bwMode="auto">
            <a:xfrm>
              <a:off x="576" y="1488"/>
              <a:ext cx="240" cy="1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4400" b="1">
                  <a:solidFill>
                    <a:srgbClr val="FFFF00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4400" b="1">
                  <a:solidFill>
                    <a:srgbClr val="FFFF00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4400" b="1">
                  <a:solidFill>
                    <a:srgbClr val="FFFF00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4400" b="1">
                  <a:solidFill>
                    <a:srgbClr val="FFFF00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4400" b="1">
                  <a:solidFill>
                    <a:srgbClr val="FFFF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FFFF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FFFF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FFFF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FFFF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1400">
                  <a:solidFill>
                    <a:schemeClr val="tx1"/>
                  </a:solidFill>
                </a:rPr>
                <a:t>89</a:t>
              </a:r>
            </a:p>
          </p:txBody>
        </p:sp>
        <p:sp>
          <p:nvSpPr>
            <p:cNvPr id="12332" name="Text Box 1067"/>
            <p:cNvSpPr txBox="1">
              <a:spLocks noChangeArrowheads="1"/>
            </p:cNvSpPr>
            <p:nvPr/>
          </p:nvSpPr>
          <p:spPr bwMode="auto">
            <a:xfrm>
              <a:off x="576" y="1008"/>
              <a:ext cx="240" cy="1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4400" b="1">
                  <a:solidFill>
                    <a:srgbClr val="FFFF00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4400" b="1">
                  <a:solidFill>
                    <a:srgbClr val="FFFF00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4400" b="1">
                  <a:solidFill>
                    <a:srgbClr val="FFFF00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4400" b="1">
                  <a:solidFill>
                    <a:srgbClr val="FFFF00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4400" b="1">
                  <a:solidFill>
                    <a:srgbClr val="FFFF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FFFF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FFFF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FFFF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FFFF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1400">
                  <a:solidFill>
                    <a:schemeClr val="tx1"/>
                  </a:solidFill>
                </a:rPr>
                <a:t>91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747713" y="76200"/>
            <a:ext cx="8470900" cy="1143000"/>
          </a:xfrm>
        </p:spPr>
        <p:txBody>
          <a:bodyPr/>
          <a:lstStyle/>
          <a:p>
            <a:pPr eaLnBrk="1" hangingPunct="1"/>
            <a:r>
              <a:rPr lang="en-GB" altLang="en-US" b="1" smtClean="0">
                <a:solidFill>
                  <a:srgbClr val="FFFF00"/>
                </a:solidFill>
                <a:latin typeface="Arial" panose="020B0604020202020204" pitchFamily="34" charset="0"/>
              </a:rPr>
              <a:t>HOW TO OBSERVE THEM</a:t>
            </a:r>
          </a:p>
        </p:txBody>
      </p:sp>
      <p:grpSp>
        <p:nvGrpSpPr>
          <p:cNvPr id="150544" name="Group 16"/>
          <p:cNvGrpSpPr>
            <a:grpSpLocks/>
          </p:cNvGrpSpPr>
          <p:nvPr/>
        </p:nvGrpSpPr>
        <p:grpSpPr bwMode="auto">
          <a:xfrm>
            <a:off x="0" y="838200"/>
            <a:ext cx="4160838" cy="2773363"/>
            <a:chOff x="0" y="528"/>
            <a:chExt cx="2621" cy="1747"/>
          </a:xfrm>
        </p:grpSpPr>
        <p:pic>
          <p:nvPicPr>
            <p:cNvPr id="13322" name="Picture 3" descr="D:\cute_pictures\NLC\Alaska\Disk1\IMG02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28"/>
              <a:ext cx="2621" cy="1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3" name="Text Box 12"/>
            <p:cNvSpPr txBox="1">
              <a:spLocks noChangeArrowheads="1"/>
            </p:cNvSpPr>
            <p:nvPr/>
          </p:nvSpPr>
          <p:spPr bwMode="auto">
            <a:xfrm>
              <a:off x="192" y="624"/>
              <a:ext cx="225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4400" b="1">
                  <a:solidFill>
                    <a:srgbClr val="FFFF00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4400" b="1">
                  <a:solidFill>
                    <a:srgbClr val="FFFF00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4400" b="1">
                  <a:solidFill>
                    <a:srgbClr val="FFFF00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4400" b="1">
                  <a:solidFill>
                    <a:srgbClr val="FFFF00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4400" b="1">
                  <a:solidFill>
                    <a:srgbClr val="FFFF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FFFF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FFFF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FFFF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FFFF0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altLang="en-US" sz="2000"/>
                <a:t>Ground Based Visual</a:t>
              </a:r>
            </a:p>
          </p:txBody>
        </p:sp>
      </p:grpSp>
      <p:grpSp>
        <p:nvGrpSpPr>
          <p:cNvPr id="150545" name="Group 17"/>
          <p:cNvGrpSpPr>
            <a:grpSpLocks/>
          </p:cNvGrpSpPr>
          <p:nvPr/>
        </p:nvGrpSpPr>
        <p:grpSpPr bwMode="auto">
          <a:xfrm>
            <a:off x="3200400" y="1981200"/>
            <a:ext cx="3762375" cy="3267075"/>
            <a:chOff x="2016" y="1248"/>
            <a:chExt cx="2370" cy="2058"/>
          </a:xfrm>
        </p:grpSpPr>
        <p:pic>
          <p:nvPicPr>
            <p:cNvPr id="1332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" y="1536"/>
              <a:ext cx="2370" cy="17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321" name="Text Box 14"/>
            <p:cNvSpPr txBox="1">
              <a:spLocks noChangeArrowheads="1"/>
            </p:cNvSpPr>
            <p:nvPr/>
          </p:nvSpPr>
          <p:spPr bwMode="auto">
            <a:xfrm>
              <a:off x="2112" y="1248"/>
              <a:ext cx="225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4400" b="1">
                  <a:solidFill>
                    <a:srgbClr val="FFFF00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4400" b="1">
                  <a:solidFill>
                    <a:srgbClr val="FFFF00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4400" b="1">
                  <a:solidFill>
                    <a:srgbClr val="FFFF00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4400" b="1">
                  <a:solidFill>
                    <a:srgbClr val="FFFF00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4400" b="1">
                  <a:solidFill>
                    <a:srgbClr val="FFFF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FFFF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FFFF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FFFF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FFFF0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altLang="en-US" sz="2000"/>
                <a:t>Ground Based Lidar</a:t>
              </a:r>
            </a:p>
          </p:txBody>
        </p:sp>
      </p:grpSp>
      <p:grpSp>
        <p:nvGrpSpPr>
          <p:cNvPr id="150546" name="Group 18"/>
          <p:cNvGrpSpPr>
            <a:grpSpLocks/>
          </p:cNvGrpSpPr>
          <p:nvPr/>
        </p:nvGrpSpPr>
        <p:grpSpPr bwMode="auto">
          <a:xfrm>
            <a:off x="6384925" y="3048000"/>
            <a:ext cx="3581400" cy="3652838"/>
            <a:chOff x="4022" y="1920"/>
            <a:chExt cx="2256" cy="2301"/>
          </a:xfrm>
        </p:grpSpPr>
        <p:pic>
          <p:nvPicPr>
            <p:cNvPr id="13318" name="Picture 6" descr="globe012_19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2129"/>
              <a:ext cx="2176" cy="2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19" name="Text Box 15"/>
            <p:cNvSpPr txBox="1">
              <a:spLocks noChangeArrowheads="1"/>
            </p:cNvSpPr>
            <p:nvPr/>
          </p:nvSpPr>
          <p:spPr bwMode="auto">
            <a:xfrm>
              <a:off x="4022" y="1920"/>
              <a:ext cx="225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4400" b="1">
                  <a:solidFill>
                    <a:srgbClr val="FFFF00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4400" b="1">
                  <a:solidFill>
                    <a:srgbClr val="FFFF00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4400" b="1">
                  <a:solidFill>
                    <a:srgbClr val="FFFF00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4400" b="1">
                  <a:solidFill>
                    <a:srgbClr val="FFFF00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4400" b="1">
                  <a:solidFill>
                    <a:srgbClr val="FFFF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FFFF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FFFF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FFFF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FFFF0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altLang="en-US" sz="2000"/>
                <a:t>Satellite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8470900" cy="1143000"/>
          </a:xfrm>
        </p:spPr>
        <p:txBody>
          <a:bodyPr/>
          <a:lstStyle/>
          <a:p>
            <a:pPr eaLnBrk="1" hangingPunct="1"/>
            <a:r>
              <a:rPr lang="en-GB" altLang="en-US" b="1" smtClean="0">
                <a:solidFill>
                  <a:srgbClr val="FFFF00"/>
                </a:solidFill>
                <a:latin typeface="Arial" panose="020B0604020202020204" pitchFamily="34" charset="0"/>
              </a:rPr>
              <a:t>WHAT CAN THEY TELL US?</a:t>
            </a:r>
          </a:p>
        </p:txBody>
      </p:sp>
      <p:grpSp>
        <p:nvGrpSpPr>
          <p:cNvPr id="14339" name="Group 3"/>
          <p:cNvGrpSpPr>
            <a:grpSpLocks/>
          </p:cNvGrpSpPr>
          <p:nvPr/>
        </p:nvGrpSpPr>
        <p:grpSpPr bwMode="auto">
          <a:xfrm>
            <a:off x="304800" y="1447800"/>
            <a:ext cx="4267200" cy="4267200"/>
            <a:chOff x="2976" y="1296"/>
            <a:chExt cx="2544" cy="2688"/>
          </a:xfrm>
        </p:grpSpPr>
        <p:sp>
          <p:nvSpPr>
            <p:cNvPr id="14343" name="Oval 4"/>
            <p:cNvSpPr>
              <a:spLocks noChangeArrowheads="1"/>
            </p:cNvSpPr>
            <p:nvPr/>
          </p:nvSpPr>
          <p:spPr bwMode="auto">
            <a:xfrm>
              <a:off x="2976" y="1296"/>
              <a:ext cx="2544" cy="2688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99CC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4400" b="1">
                  <a:solidFill>
                    <a:srgbClr val="FFFF00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4400" b="1">
                  <a:solidFill>
                    <a:srgbClr val="FFFF00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4400" b="1">
                  <a:solidFill>
                    <a:srgbClr val="FFFF00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4400" b="1">
                  <a:solidFill>
                    <a:srgbClr val="FFFF00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4400" b="1">
                  <a:solidFill>
                    <a:srgbClr val="FFFF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FFFF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FFFF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FFFF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FFFF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grpSp>
          <p:nvGrpSpPr>
            <p:cNvPr id="14344" name="Group 5"/>
            <p:cNvGrpSpPr>
              <a:grpSpLocks/>
            </p:cNvGrpSpPr>
            <p:nvPr/>
          </p:nvGrpSpPr>
          <p:grpSpPr bwMode="auto">
            <a:xfrm>
              <a:off x="3141" y="1447"/>
              <a:ext cx="2202" cy="2304"/>
              <a:chOff x="3141" y="1447"/>
              <a:chExt cx="2202" cy="2304"/>
            </a:xfrm>
          </p:grpSpPr>
          <p:graphicFrame>
            <p:nvGraphicFramePr>
              <p:cNvPr id="14345" name="Object 6"/>
              <p:cNvGraphicFramePr>
                <a:graphicFrameLocks noChangeAspect="1"/>
              </p:cNvGraphicFramePr>
              <p:nvPr/>
            </p:nvGraphicFramePr>
            <p:xfrm>
              <a:off x="3840" y="2208"/>
              <a:ext cx="844" cy="84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361" name="Clip" r:id="rId3" imgW="1433779" imgH="1432865" progId="MS_ClipArt_Gallery.2">
                      <p:embed/>
                    </p:oleObj>
                  </mc:Choice>
                  <mc:Fallback>
                    <p:oleObj name="Clip" r:id="rId3" imgW="1433779" imgH="1432865" progId="MS_ClipArt_Gallery.2">
                      <p:embed/>
                      <p:pic>
                        <p:nvPicPr>
                          <p:cNvPr id="0" name="Object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40" y="2208"/>
                            <a:ext cx="844" cy="84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4346" name="Object 7"/>
              <p:cNvGraphicFramePr>
                <a:graphicFrameLocks noChangeAspect="1"/>
              </p:cNvGraphicFramePr>
              <p:nvPr/>
            </p:nvGraphicFramePr>
            <p:xfrm>
              <a:off x="4369" y="2957"/>
              <a:ext cx="221" cy="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362" name="Clip" r:id="rId5" imgW="1606601" imgH="708660" progId="MS_ClipArt_Gallery.2">
                      <p:embed/>
                    </p:oleObj>
                  </mc:Choice>
                  <mc:Fallback>
                    <p:oleObj name="Clip" r:id="rId5" imgW="1606601" imgH="708660" progId="MS_ClipArt_Gallery.2">
                      <p:embed/>
                      <p:pic>
                        <p:nvPicPr>
                          <p:cNvPr id="0" name="Objec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69" y="2957"/>
                            <a:ext cx="221" cy="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4347" name="Object 8"/>
              <p:cNvGraphicFramePr>
                <a:graphicFrameLocks noChangeAspect="1"/>
              </p:cNvGraphicFramePr>
              <p:nvPr/>
            </p:nvGraphicFramePr>
            <p:xfrm>
              <a:off x="4897" y="1800"/>
              <a:ext cx="446" cy="23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363" name="Clip" r:id="rId7" imgW="1314907" imgH="690372" progId="MS_ClipArt_Gallery.2">
                      <p:embed/>
                    </p:oleObj>
                  </mc:Choice>
                  <mc:Fallback>
                    <p:oleObj name="Clip" r:id="rId7" imgW="1314907" imgH="690372" progId="MS_ClipArt_Gallery.2">
                      <p:embed/>
                      <p:pic>
                        <p:nvPicPr>
                          <p:cNvPr id="0" name="Object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97" y="1800"/>
                            <a:ext cx="446" cy="23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4348" name="AutoShape 9"/>
              <p:cNvSpPr>
                <a:spLocks noChangeArrowheads="1"/>
              </p:cNvSpPr>
              <p:nvPr/>
            </p:nvSpPr>
            <p:spPr bwMode="auto">
              <a:xfrm>
                <a:off x="4188" y="1447"/>
                <a:ext cx="122" cy="245"/>
              </a:xfrm>
              <a:prstGeom prst="upArrow">
                <a:avLst>
                  <a:gd name="adj1" fmla="val 50000"/>
                  <a:gd name="adj2" fmla="val 50205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4400" b="1">
                    <a:solidFill>
                      <a:srgbClr val="FFFF00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4400" b="1">
                    <a:solidFill>
                      <a:srgbClr val="FFFF00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4400" b="1">
                    <a:solidFill>
                      <a:srgbClr val="FFFF00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4400" b="1">
                    <a:solidFill>
                      <a:srgbClr val="FFFF00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4400" b="1">
                    <a:solidFill>
                      <a:srgbClr val="FFFF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b="1">
                    <a:solidFill>
                      <a:srgbClr val="FFFF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b="1">
                    <a:solidFill>
                      <a:srgbClr val="FFFF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b="1">
                    <a:solidFill>
                      <a:srgbClr val="FFFF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b="1">
                    <a:solidFill>
                      <a:srgbClr val="FFFF00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CA" altLang="en-US"/>
              </a:p>
            </p:txBody>
          </p:sp>
          <p:sp>
            <p:nvSpPr>
              <p:cNvPr id="14349" name="AutoShape 10"/>
              <p:cNvSpPr>
                <a:spLocks noChangeArrowheads="1"/>
              </p:cNvSpPr>
              <p:nvPr/>
            </p:nvSpPr>
            <p:spPr bwMode="auto">
              <a:xfrm rot="-4022162">
                <a:off x="3188" y="2113"/>
                <a:ext cx="133" cy="227"/>
              </a:xfrm>
              <a:prstGeom prst="upArrow">
                <a:avLst>
                  <a:gd name="adj1" fmla="val 50000"/>
                  <a:gd name="adj2" fmla="val 42669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4400" b="1">
                    <a:solidFill>
                      <a:srgbClr val="FFFF00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4400" b="1">
                    <a:solidFill>
                      <a:srgbClr val="FFFF00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4400" b="1">
                    <a:solidFill>
                      <a:srgbClr val="FFFF00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4400" b="1">
                    <a:solidFill>
                      <a:srgbClr val="FFFF00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4400" b="1">
                    <a:solidFill>
                      <a:srgbClr val="FFFF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b="1">
                    <a:solidFill>
                      <a:srgbClr val="FFFF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b="1">
                    <a:solidFill>
                      <a:srgbClr val="FFFF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b="1">
                    <a:solidFill>
                      <a:srgbClr val="FFFF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b="1">
                    <a:solidFill>
                      <a:srgbClr val="FFFF00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CA" altLang="en-US"/>
              </a:p>
            </p:txBody>
          </p:sp>
          <p:sp>
            <p:nvSpPr>
              <p:cNvPr id="14350" name="AutoShape 11"/>
              <p:cNvSpPr>
                <a:spLocks noChangeArrowheads="1"/>
              </p:cNvSpPr>
              <p:nvPr/>
            </p:nvSpPr>
            <p:spPr bwMode="auto">
              <a:xfrm rot="3982517">
                <a:off x="5137" y="2276"/>
                <a:ext cx="133" cy="226"/>
              </a:xfrm>
              <a:prstGeom prst="upArrow">
                <a:avLst>
                  <a:gd name="adj1" fmla="val 50000"/>
                  <a:gd name="adj2" fmla="val 42481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4400" b="1">
                    <a:solidFill>
                      <a:srgbClr val="FFFF00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4400" b="1">
                    <a:solidFill>
                      <a:srgbClr val="FFFF00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4400" b="1">
                    <a:solidFill>
                      <a:srgbClr val="FFFF00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4400" b="1">
                    <a:solidFill>
                      <a:srgbClr val="FFFF00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4400" b="1">
                    <a:solidFill>
                      <a:srgbClr val="FFFF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b="1">
                    <a:solidFill>
                      <a:srgbClr val="FFFF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b="1">
                    <a:solidFill>
                      <a:srgbClr val="FFFF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b="1">
                    <a:solidFill>
                      <a:srgbClr val="FFFF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b="1">
                    <a:solidFill>
                      <a:srgbClr val="FFFF00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CA" altLang="en-US"/>
              </a:p>
            </p:txBody>
          </p:sp>
          <p:sp>
            <p:nvSpPr>
              <p:cNvPr id="14351" name="AutoShape 12"/>
              <p:cNvSpPr>
                <a:spLocks noChangeArrowheads="1"/>
              </p:cNvSpPr>
              <p:nvPr/>
            </p:nvSpPr>
            <p:spPr bwMode="auto">
              <a:xfrm rot="-8731076">
                <a:off x="3602" y="3506"/>
                <a:ext cx="123" cy="245"/>
              </a:xfrm>
              <a:prstGeom prst="upArrow">
                <a:avLst>
                  <a:gd name="adj1" fmla="val 50000"/>
                  <a:gd name="adj2" fmla="val 49797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4400" b="1">
                    <a:solidFill>
                      <a:srgbClr val="FFFF00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4400" b="1">
                    <a:solidFill>
                      <a:srgbClr val="FFFF00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4400" b="1">
                    <a:solidFill>
                      <a:srgbClr val="FFFF00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4400" b="1">
                    <a:solidFill>
                      <a:srgbClr val="FFFF00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4400" b="1">
                    <a:solidFill>
                      <a:srgbClr val="FFFF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b="1">
                    <a:solidFill>
                      <a:srgbClr val="FFFF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b="1">
                    <a:solidFill>
                      <a:srgbClr val="FFFF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b="1">
                    <a:solidFill>
                      <a:srgbClr val="FFFF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b="1">
                    <a:solidFill>
                      <a:srgbClr val="FFFF00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CA" altLang="en-US"/>
              </a:p>
            </p:txBody>
          </p:sp>
          <p:sp>
            <p:nvSpPr>
              <p:cNvPr id="14352" name="AutoShape 13"/>
              <p:cNvSpPr>
                <a:spLocks noChangeArrowheads="1"/>
              </p:cNvSpPr>
              <p:nvPr/>
            </p:nvSpPr>
            <p:spPr bwMode="auto">
              <a:xfrm rot="8620218">
                <a:off x="4793" y="3434"/>
                <a:ext cx="123" cy="245"/>
              </a:xfrm>
              <a:prstGeom prst="upArrow">
                <a:avLst>
                  <a:gd name="adj1" fmla="val 50000"/>
                  <a:gd name="adj2" fmla="val 49797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4400" b="1">
                    <a:solidFill>
                      <a:srgbClr val="FFFF00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4400" b="1">
                    <a:solidFill>
                      <a:srgbClr val="FFFF00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4400" b="1">
                    <a:solidFill>
                      <a:srgbClr val="FFFF00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4400" b="1">
                    <a:solidFill>
                      <a:srgbClr val="FFFF00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4400" b="1">
                    <a:solidFill>
                      <a:srgbClr val="FFFF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b="1">
                    <a:solidFill>
                      <a:srgbClr val="FFFF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b="1">
                    <a:solidFill>
                      <a:srgbClr val="FFFF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b="1">
                    <a:solidFill>
                      <a:srgbClr val="FFFF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b="1">
                    <a:solidFill>
                      <a:srgbClr val="FFFF00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CA" altLang="en-US"/>
              </a:p>
            </p:txBody>
          </p:sp>
          <p:sp>
            <p:nvSpPr>
              <p:cNvPr id="14353" name="AutoShape 14"/>
              <p:cNvSpPr>
                <a:spLocks noChangeArrowheads="1"/>
              </p:cNvSpPr>
              <p:nvPr/>
            </p:nvSpPr>
            <p:spPr bwMode="auto">
              <a:xfrm rot="-8752740">
                <a:off x="4515" y="2030"/>
                <a:ext cx="123" cy="245"/>
              </a:xfrm>
              <a:prstGeom prst="upArrow">
                <a:avLst>
                  <a:gd name="adj1" fmla="val 50000"/>
                  <a:gd name="adj2" fmla="val 49797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4400" b="1">
                    <a:solidFill>
                      <a:srgbClr val="FFFF00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4400" b="1">
                    <a:solidFill>
                      <a:srgbClr val="FFFF00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4400" b="1">
                    <a:solidFill>
                      <a:srgbClr val="FFFF00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4400" b="1">
                    <a:solidFill>
                      <a:srgbClr val="FFFF00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4400" b="1">
                    <a:solidFill>
                      <a:srgbClr val="FFFF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b="1">
                    <a:solidFill>
                      <a:srgbClr val="FFFF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b="1">
                    <a:solidFill>
                      <a:srgbClr val="FFFF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b="1">
                    <a:solidFill>
                      <a:srgbClr val="FFFF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b="1">
                    <a:solidFill>
                      <a:srgbClr val="FFFF00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CA" altLang="en-US"/>
              </a:p>
            </p:txBody>
          </p:sp>
          <p:sp>
            <p:nvSpPr>
              <p:cNvPr id="14354" name="AutoShape 15"/>
              <p:cNvSpPr>
                <a:spLocks noChangeArrowheads="1"/>
              </p:cNvSpPr>
              <p:nvPr/>
            </p:nvSpPr>
            <p:spPr bwMode="auto">
              <a:xfrm rot="-4070854">
                <a:off x="4714" y="2706"/>
                <a:ext cx="133" cy="226"/>
              </a:xfrm>
              <a:prstGeom prst="upArrow">
                <a:avLst>
                  <a:gd name="adj1" fmla="val 50000"/>
                  <a:gd name="adj2" fmla="val 42481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4400" b="1">
                    <a:solidFill>
                      <a:srgbClr val="FFFF00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4400" b="1">
                    <a:solidFill>
                      <a:srgbClr val="FFFF00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4400" b="1">
                    <a:solidFill>
                      <a:srgbClr val="FFFF00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4400" b="1">
                    <a:solidFill>
                      <a:srgbClr val="FFFF00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4400" b="1">
                    <a:solidFill>
                      <a:srgbClr val="FFFF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b="1">
                    <a:solidFill>
                      <a:srgbClr val="FFFF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b="1">
                    <a:solidFill>
                      <a:srgbClr val="FFFF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b="1">
                    <a:solidFill>
                      <a:srgbClr val="FFFF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b="1">
                    <a:solidFill>
                      <a:srgbClr val="FFFF00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CA" altLang="en-US"/>
              </a:p>
            </p:txBody>
          </p:sp>
          <p:sp>
            <p:nvSpPr>
              <p:cNvPr id="14355" name="AutoShape 16"/>
              <p:cNvSpPr>
                <a:spLocks noChangeArrowheads="1"/>
              </p:cNvSpPr>
              <p:nvPr/>
            </p:nvSpPr>
            <p:spPr bwMode="auto">
              <a:xfrm rot="4117364">
                <a:off x="3660" y="2755"/>
                <a:ext cx="133" cy="226"/>
              </a:xfrm>
              <a:prstGeom prst="upArrow">
                <a:avLst>
                  <a:gd name="adj1" fmla="val 50000"/>
                  <a:gd name="adj2" fmla="val 42481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4400" b="1">
                    <a:solidFill>
                      <a:srgbClr val="FFFF00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4400" b="1">
                    <a:solidFill>
                      <a:srgbClr val="FFFF00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4400" b="1">
                    <a:solidFill>
                      <a:srgbClr val="FFFF00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4400" b="1">
                    <a:solidFill>
                      <a:srgbClr val="FFFF00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4400" b="1">
                    <a:solidFill>
                      <a:srgbClr val="FFFF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b="1">
                    <a:solidFill>
                      <a:srgbClr val="FFFF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b="1">
                    <a:solidFill>
                      <a:srgbClr val="FFFF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b="1">
                    <a:solidFill>
                      <a:srgbClr val="FFFF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b="1">
                    <a:solidFill>
                      <a:srgbClr val="FFFF00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CA" altLang="en-US"/>
              </a:p>
            </p:txBody>
          </p:sp>
          <p:sp>
            <p:nvSpPr>
              <p:cNvPr id="14356" name="AutoShape 17"/>
              <p:cNvSpPr>
                <a:spLocks noChangeArrowheads="1"/>
              </p:cNvSpPr>
              <p:nvPr/>
            </p:nvSpPr>
            <p:spPr bwMode="auto">
              <a:xfrm rot="-340612">
                <a:off x="4280" y="3106"/>
                <a:ext cx="123" cy="245"/>
              </a:xfrm>
              <a:prstGeom prst="upArrow">
                <a:avLst>
                  <a:gd name="adj1" fmla="val 50000"/>
                  <a:gd name="adj2" fmla="val 49797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4400" b="1">
                    <a:solidFill>
                      <a:srgbClr val="FFFF00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4400" b="1">
                    <a:solidFill>
                      <a:srgbClr val="FFFF00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4400" b="1">
                    <a:solidFill>
                      <a:srgbClr val="FFFF00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4400" b="1">
                    <a:solidFill>
                      <a:srgbClr val="FFFF00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4400" b="1">
                    <a:solidFill>
                      <a:srgbClr val="FFFF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b="1">
                    <a:solidFill>
                      <a:srgbClr val="FFFF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b="1">
                    <a:solidFill>
                      <a:srgbClr val="FFFF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b="1">
                    <a:solidFill>
                      <a:srgbClr val="FFFF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b="1">
                    <a:solidFill>
                      <a:srgbClr val="FFFF00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CA" altLang="en-US"/>
              </a:p>
            </p:txBody>
          </p:sp>
          <p:sp>
            <p:nvSpPr>
              <p:cNvPr id="14357" name="AutoShape 18"/>
              <p:cNvSpPr>
                <a:spLocks noChangeArrowheads="1"/>
              </p:cNvSpPr>
              <p:nvPr/>
            </p:nvSpPr>
            <p:spPr bwMode="auto">
              <a:xfrm rot="8248781">
                <a:off x="3829" y="2052"/>
                <a:ext cx="123" cy="245"/>
              </a:xfrm>
              <a:prstGeom prst="upArrow">
                <a:avLst>
                  <a:gd name="adj1" fmla="val 50000"/>
                  <a:gd name="adj2" fmla="val 49797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4400" b="1">
                    <a:solidFill>
                      <a:srgbClr val="FFFF00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4400" b="1">
                    <a:solidFill>
                      <a:srgbClr val="FFFF00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4400" b="1">
                    <a:solidFill>
                      <a:srgbClr val="FFFF00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4400" b="1">
                    <a:solidFill>
                      <a:srgbClr val="FFFF00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4400" b="1">
                    <a:solidFill>
                      <a:srgbClr val="FFFF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b="1">
                    <a:solidFill>
                      <a:srgbClr val="FFFF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b="1">
                    <a:solidFill>
                      <a:srgbClr val="FFFF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b="1">
                    <a:solidFill>
                      <a:srgbClr val="FFFF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b="1">
                    <a:solidFill>
                      <a:srgbClr val="FFFF00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CA" altLang="en-US"/>
              </a:p>
            </p:txBody>
          </p:sp>
        </p:grpSp>
      </p:grpSp>
      <p:sp>
        <p:nvSpPr>
          <p:cNvPr id="14340" name="Rectangle 20"/>
          <p:cNvSpPr>
            <a:spLocks noChangeArrowheads="1"/>
          </p:cNvSpPr>
          <p:nvPr/>
        </p:nvSpPr>
        <p:spPr bwMode="auto">
          <a:xfrm>
            <a:off x="3165475" y="2133600"/>
            <a:ext cx="99663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CA" altLang="en-US"/>
          </a:p>
        </p:txBody>
      </p:sp>
      <p:sp>
        <p:nvSpPr>
          <p:cNvPr id="14341" name="Text Box 21"/>
          <p:cNvSpPr txBox="1">
            <a:spLocks noChangeArrowheads="1"/>
          </p:cNvSpPr>
          <p:nvPr/>
        </p:nvSpPr>
        <p:spPr bwMode="auto">
          <a:xfrm>
            <a:off x="5257800" y="5637213"/>
            <a:ext cx="4708525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>
                <a:cs typeface="Times New Roman" panose="02020603050405020304" pitchFamily="18" charset="0"/>
              </a:rPr>
              <a:t>Predicted changes in upper atmospheric temperature with increased greenhouse gasses (Roble and Dickinson, 1989).</a:t>
            </a:r>
            <a:endParaRPr lang="en-GB" altLang="en-US" sz="1800">
              <a:cs typeface="Times New Roman" panose="02020603050405020304" pitchFamily="18" charset="0"/>
            </a:endParaRPr>
          </a:p>
        </p:txBody>
      </p:sp>
      <p:pic>
        <p:nvPicPr>
          <p:cNvPr id="14342" name="Picture 22" descr="T:\mjja\Image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08"/>
          <a:stretch>
            <a:fillRect/>
          </a:stretch>
        </p:blipFill>
        <p:spPr bwMode="auto">
          <a:xfrm>
            <a:off x="5257800" y="1600200"/>
            <a:ext cx="4403725" cy="394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47713" y="457200"/>
            <a:ext cx="8470900" cy="1143000"/>
          </a:xfrm>
        </p:spPr>
        <p:txBody>
          <a:bodyPr/>
          <a:lstStyle/>
          <a:p>
            <a:pPr eaLnBrk="1" hangingPunct="1"/>
            <a:r>
              <a:rPr lang="en-GB" altLang="en-US" b="1" smtClean="0">
                <a:solidFill>
                  <a:srgbClr val="FFFF00"/>
                </a:solidFill>
                <a:latin typeface="Arial" panose="020B0604020202020204" pitchFamily="34" charset="0"/>
              </a:rPr>
              <a:t>NLC MAY SHOW CHANGES IN FREQUENCY OR EXTENT</a:t>
            </a:r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3173413" y="2103438"/>
            <a:ext cx="99663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CA" altLang="en-US"/>
          </a:p>
        </p:txBody>
      </p:sp>
      <p:pic>
        <p:nvPicPr>
          <p:cNvPr id="15364" name="Picture 3" descr="amie1.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33600"/>
            <a:ext cx="4724400" cy="345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228600" y="5715000"/>
            <a:ext cx="46482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>
                <a:cs typeface="Times New Roman" panose="02020603050405020304" pitchFamily="18" charset="0"/>
              </a:rPr>
              <a:t>The variation in the number of nights that noctilucent clouds were seen in a particular year, for the period 1964 to 1995 (Gadsden 1998)</a:t>
            </a:r>
            <a:endParaRPr lang="en-GB" altLang="en-US" sz="1800" b="0"/>
          </a:p>
        </p:txBody>
      </p:sp>
      <p:pic>
        <p:nvPicPr>
          <p:cNvPr id="15366" name="Picture 6" descr="D:\Talks\BAA_RMS\Logan_Clou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97"/>
          <a:stretch>
            <a:fillRect/>
          </a:stretch>
        </p:blipFill>
        <p:spPr bwMode="auto">
          <a:xfrm>
            <a:off x="5013325" y="2133600"/>
            <a:ext cx="4953000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5029200" y="5667375"/>
            <a:ext cx="493712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>
                <a:cs typeface="Times New Roman" panose="02020603050405020304" pitchFamily="18" charset="0"/>
              </a:rPr>
              <a:t>Noctilucent Cloud observed over Logan, Utah (42</a:t>
            </a:r>
            <a:r>
              <a:rPr lang="en-US" altLang="en-US" sz="1800">
                <a:cs typeface="Arial" panose="020B0604020202020204" pitchFamily="34" charset="0"/>
              </a:rPr>
              <a:t>°N) in 1999.  </a:t>
            </a:r>
            <a:br>
              <a:rPr lang="en-US" altLang="en-US" sz="1800">
                <a:cs typeface="Arial" panose="020B0604020202020204" pitchFamily="34" charset="0"/>
              </a:rPr>
            </a:br>
            <a:r>
              <a:rPr lang="en-US" altLang="en-US" sz="1800">
                <a:cs typeface="Arial" panose="020B0604020202020204" pitchFamily="34" charset="0"/>
              </a:rPr>
              <a:t>From Wickwar et al, 2002</a:t>
            </a:r>
            <a:endParaRPr lang="en-GB" altLang="en-US" sz="18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966325" cy="1143000"/>
          </a:xfrm>
        </p:spPr>
        <p:txBody>
          <a:bodyPr/>
          <a:lstStyle/>
          <a:p>
            <a:pPr eaLnBrk="1" hangingPunct="1"/>
            <a:r>
              <a:rPr lang="en-GB" altLang="en-US" b="1" smtClean="0">
                <a:solidFill>
                  <a:srgbClr val="FFFF00"/>
                </a:solidFill>
                <a:latin typeface="Arial" panose="020B0604020202020204" pitchFamily="34" charset="0"/>
              </a:rPr>
              <a:t>GROUND-BASED OBSERVATIONS ARE “OBSERVER DEPENDENT”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98613"/>
            <a:ext cx="8534400" cy="518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966325" cy="1143000"/>
          </a:xfrm>
        </p:spPr>
        <p:txBody>
          <a:bodyPr/>
          <a:lstStyle/>
          <a:p>
            <a:pPr eaLnBrk="1" hangingPunct="1"/>
            <a:r>
              <a:rPr lang="en-GB" altLang="en-US" b="1" smtClean="0">
                <a:solidFill>
                  <a:srgbClr val="FFFF00"/>
                </a:solidFill>
                <a:latin typeface="Arial" panose="020B0604020202020204" pitchFamily="34" charset="0"/>
              </a:rPr>
              <a:t>SATELLITE RECORD NOW LONG ENOUGH TO SHOW CHANGE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9296400" cy="394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762000" y="5529263"/>
            <a:ext cx="8382000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800" b="0"/>
              <a:t>Average albedo for all PMCs detected by SBUV and SBUV/2 instruments during each season (30 days before summer solstice to 70 days after solstice).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altLang="en-US" sz="1800" b="0"/>
              <a:t>Symbols: </a:t>
            </a:r>
            <a:r>
              <a:rPr lang="en-GB" altLang="en-US" sz="1800" b="0">
                <a:sym typeface="Symbol" panose="05050102010706020507" pitchFamily="18" charset="2"/>
              </a:rPr>
              <a:t></a:t>
            </a:r>
            <a:r>
              <a:rPr lang="en-GB" altLang="en-US" sz="1800" b="0"/>
              <a:t>= Nimbus-7 SBUV, * = NOAA-9 SBUV/2, </a:t>
            </a:r>
            <a:r>
              <a:rPr lang="en-GB" altLang="en-US" sz="1800" b="0">
                <a:cs typeface="Arial" panose="020B0604020202020204" pitchFamily="34" charset="0"/>
              </a:rPr>
              <a:t></a:t>
            </a:r>
            <a:r>
              <a:rPr lang="en-GB" altLang="en-US" sz="1800" b="0"/>
              <a:t>= NOAA-11 SBUV/2,</a:t>
            </a:r>
            <a:br>
              <a:rPr lang="en-GB" altLang="en-US" sz="1800" b="0"/>
            </a:br>
            <a:r>
              <a:rPr lang="en-GB" altLang="en-US" sz="1800" b="0"/>
              <a:t>× = NOAA-14SBUV/2, </a:t>
            </a:r>
            <a:r>
              <a:rPr lang="en-GB" altLang="en-US" sz="1800" b="0">
                <a:sym typeface="Symbol" panose="05050102010706020507" pitchFamily="18" charset="2"/>
              </a:rPr>
              <a:t></a:t>
            </a:r>
            <a:r>
              <a:rPr lang="en-GB" altLang="en-US" sz="1800" b="0"/>
              <a:t>= NOAA-16 SBUV/2, + = NOAA-17 SBUV/2.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966325" cy="1143000"/>
          </a:xfrm>
        </p:spPr>
        <p:txBody>
          <a:bodyPr/>
          <a:lstStyle/>
          <a:p>
            <a:pPr eaLnBrk="1" hangingPunct="1"/>
            <a:r>
              <a:rPr lang="en-GB" altLang="en-US" b="1" smtClean="0">
                <a:solidFill>
                  <a:srgbClr val="FFFF00"/>
                </a:solidFill>
                <a:latin typeface="Arial" panose="020B0604020202020204" pitchFamily="34" charset="0"/>
              </a:rPr>
              <a:t>INTER-HEMISPHERIC DYNAMICS</a:t>
            </a:r>
          </a:p>
        </p:txBody>
      </p:sp>
      <p:pic>
        <p:nvPicPr>
          <p:cNvPr id="157701" name="Picture 1029" descr="D:\RAPLEY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3" t="25966" r="11806" b="1259"/>
          <a:stretch>
            <a:fillRect/>
          </a:stretch>
        </p:blipFill>
        <p:spPr bwMode="auto">
          <a:xfrm>
            <a:off x="4953000" y="1676400"/>
            <a:ext cx="3360738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6" name="Group 1037"/>
          <p:cNvGrpSpPr>
            <a:grpSpLocks/>
          </p:cNvGrpSpPr>
          <p:nvPr/>
        </p:nvGrpSpPr>
        <p:grpSpPr bwMode="auto">
          <a:xfrm>
            <a:off x="609600" y="1219200"/>
            <a:ext cx="4724400" cy="4845050"/>
            <a:chOff x="384" y="768"/>
            <a:chExt cx="2976" cy="3052"/>
          </a:xfrm>
        </p:grpSpPr>
        <p:sp>
          <p:nvSpPr>
            <p:cNvPr id="18438" name="Text Box 1035"/>
            <p:cNvSpPr txBox="1">
              <a:spLocks noChangeArrowheads="1"/>
            </p:cNvSpPr>
            <p:nvPr/>
          </p:nvSpPr>
          <p:spPr bwMode="auto">
            <a:xfrm>
              <a:off x="384" y="2222"/>
              <a:ext cx="2976" cy="159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4400" b="1">
                  <a:solidFill>
                    <a:srgbClr val="FFFF00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4400" b="1">
                  <a:solidFill>
                    <a:srgbClr val="FFFF00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4400" b="1">
                  <a:solidFill>
                    <a:srgbClr val="FFFF00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4400" b="1">
                  <a:solidFill>
                    <a:srgbClr val="FFFF00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4400" b="1">
                  <a:solidFill>
                    <a:srgbClr val="FFFF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FFFF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FFFF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FFFF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FFFF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1600">
                  <a:solidFill>
                    <a:schemeClr val="tx1"/>
                  </a:solidFill>
                </a:rPr>
                <a:t>   </a:t>
              </a:r>
            </a:p>
            <a:p>
              <a:pPr eaLnBrk="1" hangingPunct="1">
                <a:spcBef>
                  <a:spcPct val="50000"/>
                </a:spcBef>
              </a:pPr>
              <a:endParaRPr lang="en-GB" altLang="en-US" sz="1600">
                <a:solidFill>
                  <a:schemeClr val="tx1"/>
                </a:solidFill>
              </a:endParaRPr>
            </a:p>
            <a:p>
              <a:pPr eaLnBrk="1" hangingPunct="1">
                <a:spcBef>
                  <a:spcPct val="50000"/>
                </a:spcBef>
              </a:pPr>
              <a:endParaRPr lang="en-GB" altLang="en-US" sz="1600">
                <a:solidFill>
                  <a:schemeClr val="tx1"/>
                </a:solidFill>
              </a:endParaRPr>
            </a:p>
            <a:p>
              <a:pPr eaLnBrk="1" hangingPunct="1">
                <a:spcBef>
                  <a:spcPct val="50000"/>
                </a:spcBef>
              </a:pPr>
              <a:endParaRPr lang="en-GB" altLang="en-US" sz="1600">
                <a:solidFill>
                  <a:schemeClr val="tx1"/>
                </a:solidFill>
              </a:endParaRPr>
            </a:p>
            <a:p>
              <a:pPr algn="ctr" eaLnBrk="1" hangingPunct="1">
                <a:spcBef>
                  <a:spcPct val="50000"/>
                </a:spcBef>
              </a:pPr>
              <a:endParaRPr lang="en-GB" altLang="en-US" sz="1600" b="0">
                <a:solidFill>
                  <a:schemeClr val="tx1"/>
                </a:solidFill>
              </a:endParaRPr>
            </a:p>
            <a:p>
              <a:pPr algn="ctr" eaLnBrk="1" hangingPunct="1">
                <a:spcBef>
                  <a:spcPct val="50000"/>
                </a:spcBef>
              </a:pPr>
              <a:endParaRPr lang="en-GB" altLang="en-US" sz="1600" b="0">
                <a:solidFill>
                  <a:schemeClr val="tx1"/>
                </a:solidFill>
              </a:endParaRPr>
            </a:p>
            <a:p>
              <a:pPr algn="ctr" eaLnBrk="1" hangingPunct="1">
                <a:spcBef>
                  <a:spcPct val="50000"/>
                </a:spcBef>
              </a:pPr>
              <a:r>
                <a:rPr lang="en-GB" altLang="en-US" sz="1600" b="0">
                  <a:solidFill>
                    <a:schemeClr val="tx1"/>
                  </a:solidFill>
                </a:rPr>
                <a:t>NH – SH Model temperatures Summer</a:t>
              </a:r>
            </a:p>
          </p:txBody>
        </p:sp>
        <p:grpSp>
          <p:nvGrpSpPr>
            <p:cNvPr id="18439" name="Group 1031"/>
            <p:cNvGrpSpPr>
              <a:grpSpLocks/>
            </p:cNvGrpSpPr>
            <p:nvPr/>
          </p:nvGrpSpPr>
          <p:grpSpPr bwMode="auto">
            <a:xfrm>
              <a:off x="384" y="768"/>
              <a:ext cx="2976" cy="2738"/>
              <a:chOff x="1593" y="1335"/>
              <a:chExt cx="2574" cy="1989"/>
            </a:xfrm>
          </p:grpSpPr>
          <p:pic>
            <p:nvPicPr>
              <p:cNvPr id="18440" name="Picture 103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93" y="1335"/>
                <a:ext cx="2574" cy="16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8441" name="Picture 103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0" y="2976"/>
                <a:ext cx="1950" cy="34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157710" name="Text Box 1038"/>
          <p:cNvSpPr txBox="1">
            <a:spLocks noChangeArrowheads="1"/>
          </p:cNvSpPr>
          <p:nvPr/>
        </p:nvSpPr>
        <p:spPr bwMode="auto">
          <a:xfrm>
            <a:off x="609600" y="6400800"/>
            <a:ext cx="8839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000"/>
              <a:t>Some disagreement between models and “snapshot” measurements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7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10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966325" cy="1143000"/>
          </a:xfrm>
        </p:spPr>
        <p:txBody>
          <a:bodyPr/>
          <a:lstStyle/>
          <a:p>
            <a:pPr eaLnBrk="1" hangingPunct="1"/>
            <a:r>
              <a:rPr lang="en-GB" altLang="en-US" b="1" smtClean="0">
                <a:solidFill>
                  <a:srgbClr val="FFFF00"/>
                </a:solidFill>
              </a:rPr>
              <a:t>SATELLITE PMC SHOW DIFFERENCES</a:t>
            </a:r>
          </a:p>
        </p:txBody>
      </p:sp>
      <p:pic>
        <p:nvPicPr>
          <p:cNvPr id="19459" name="Picture 3" descr="north_south_ba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5410200" cy="360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 descr="occ_freq_ns_70L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7"/>
          <a:stretch>
            <a:fillRect/>
          </a:stretch>
        </p:blipFill>
        <p:spPr bwMode="auto">
          <a:xfrm>
            <a:off x="5443538" y="2514600"/>
            <a:ext cx="4522787" cy="31384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8470900" cy="1143000"/>
          </a:xfrm>
        </p:spPr>
        <p:txBody>
          <a:bodyPr/>
          <a:lstStyle/>
          <a:p>
            <a:pPr eaLnBrk="1" hangingPunct="1"/>
            <a:r>
              <a:rPr lang="en-GB" altLang="en-US" b="1" smtClean="0">
                <a:solidFill>
                  <a:srgbClr val="FFFF00"/>
                </a:solidFill>
                <a:latin typeface="Arial" panose="020B0604020202020204" pitchFamily="34" charset="0"/>
              </a:rPr>
              <a:t>AND HEIGHT</a:t>
            </a:r>
          </a:p>
        </p:txBody>
      </p:sp>
      <p:pic>
        <p:nvPicPr>
          <p:cNvPr id="20483" name="Picture 3" descr="north_south_back_alt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49400"/>
            <a:ext cx="7010400" cy="4673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838200"/>
            <a:ext cx="8470900" cy="1143000"/>
          </a:xfrm>
        </p:spPr>
        <p:txBody>
          <a:bodyPr/>
          <a:lstStyle/>
          <a:p>
            <a:pPr eaLnBrk="1" hangingPunct="1"/>
            <a:r>
              <a:rPr lang="en-GB" altLang="en-US" b="1" smtClean="0">
                <a:solidFill>
                  <a:srgbClr val="FFFF00"/>
                </a:solidFill>
                <a:latin typeface="Arial" panose="020B0604020202020204" pitchFamily="34" charset="0"/>
              </a:rPr>
              <a:t>OUTLINE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124200"/>
            <a:ext cx="8686800" cy="3392488"/>
          </a:xfrm>
        </p:spPr>
        <p:txBody>
          <a:bodyPr/>
          <a:lstStyle/>
          <a:p>
            <a:pPr eaLnBrk="1" hangingPunct="1"/>
            <a:r>
              <a:rPr lang="en-GB" altLang="en-US" smtClean="0">
                <a:solidFill>
                  <a:srgbClr val="FFFF00"/>
                </a:solidFill>
                <a:latin typeface="Arial" panose="020B0604020202020204" pitchFamily="34" charset="0"/>
              </a:rPr>
              <a:t>What are they?</a:t>
            </a:r>
          </a:p>
          <a:p>
            <a:pPr eaLnBrk="1" hangingPunct="1"/>
            <a:r>
              <a:rPr lang="en-US" altLang="en-US" smtClean="0">
                <a:solidFill>
                  <a:srgbClr val="FFFF00"/>
                </a:solidFill>
                <a:latin typeface="Arial" panose="020B0604020202020204" pitchFamily="34" charset="0"/>
              </a:rPr>
              <a:t>When, where and how do they form?</a:t>
            </a:r>
          </a:p>
          <a:p>
            <a:pPr eaLnBrk="1" hangingPunct="1"/>
            <a:r>
              <a:rPr lang="en-US" altLang="en-US" smtClean="0">
                <a:solidFill>
                  <a:srgbClr val="FFFF00"/>
                </a:solidFill>
                <a:latin typeface="Arial" panose="020B0604020202020204" pitchFamily="34" charset="0"/>
              </a:rPr>
              <a:t>What can they tell us about the atmosphere?</a:t>
            </a:r>
          </a:p>
          <a:p>
            <a:pPr eaLnBrk="1" hangingPunct="1"/>
            <a:r>
              <a:rPr lang="en-US" altLang="en-US" smtClean="0">
                <a:solidFill>
                  <a:srgbClr val="FFFF00"/>
                </a:solidFill>
                <a:latin typeface="Arial" panose="020B0604020202020204" pitchFamily="34" charset="0"/>
              </a:rPr>
              <a:t>What are the outstanding problems?</a:t>
            </a:r>
          </a:p>
          <a:p>
            <a:pPr eaLnBrk="1" hangingPunct="1"/>
            <a:endParaRPr lang="en-US" altLang="en-US" smtClean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n-GB" altLang="en-US" smtClean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914400" y="2057400"/>
            <a:ext cx="8305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3600"/>
              <a:t>Noctilucent (Night-Shining) Clouds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966325" cy="1143000"/>
          </a:xfrm>
        </p:spPr>
        <p:txBody>
          <a:bodyPr/>
          <a:lstStyle/>
          <a:p>
            <a:pPr eaLnBrk="1" hangingPunct="1"/>
            <a:r>
              <a:rPr lang="en-GB" altLang="en-US" b="1" smtClean="0">
                <a:solidFill>
                  <a:srgbClr val="FFFF00"/>
                </a:solidFill>
                <a:latin typeface="Arial" panose="020B0604020202020204" pitchFamily="34" charset="0"/>
              </a:rPr>
              <a:t>CAN AFFECT CHEMISTRY</a:t>
            </a:r>
          </a:p>
        </p:txBody>
      </p:sp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1828800" y="1077913"/>
          <a:ext cx="6324600" cy="5018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0" name="SPW 8.0 Graph" r:id="rId3" imgW="5896966" imgH="4680814" progId="SigmaPlotGraphicObject.7">
                  <p:embed/>
                </p:oleObj>
              </mc:Choice>
              <mc:Fallback>
                <p:oleObj name="SPW 8.0 Graph" r:id="rId3" imgW="5896966" imgH="4680814" progId="SigmaPlotGraphicObject.7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077913"/>
                        <a:ext cx="6324600" cy="5018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0" y="6172200"/>
            <a:ext cx="996632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200" b="0"/>
              <a:t>Uptake Fe on ice particles (coefficient ~ 0.1) competes with meteoric input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" y="188913"/>
            <a:ext cx="9909175" cy="1143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FFFF00"/>
                </a:solidFill>
                <a:latin typeface="Arial" panose="020B0604020202020204" pitchFamily="34" charset="0"/>
              </a:rPr>
              <a:t>WHERE DO WE GO FROM HERE?</a:t>
            </a:r>
            <a:endParaRPr lang="en-GB" altLang="en-US" b="1" smtClean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133600"/>
            <a:ext cx="9520238" cy="3616325"/>
          </a:xfrm>
        </p:spPr>
        <p:txBody>
          <a:bodyPr/>
          <a:lstStyle/>
          <a:p>
            <a:pPr eaLnBrk="1" hangingPunct="1"/>
            <a:r>
              <a:rPr lang="en-US" altLang="en-US" sz="4000" b="1" smtClean="0">
                <a:solidFill>
                  <a:srgbClr val="FFFF00"/>
                </a:solidFill>
                <a:latin typeface="Arial" panose="020B0604020202020204" pitchFamily="34" charset="0"/>
              </a:rPr>
              <a:t>DON’T KNOW</a:t>
            </a:r>
            <a:r>
              <a:rPr lang="en-US" altLang="en-US" sz="4000" smtClean="0">
                <a:solidFill>
                  <a:srgbClr val="FFFF00"/>
                </a:solidFill>
                <a:latin typeface="Arial" panose="020B0604020202020204" pitchFamily="34" charset="0"/>
              </a:rPr>
              <a:t>:</a:t>
            </a:r>
          </a:p>
          <a:p>
            <a:pPr lvl="1" eaLnBrk="1" hangingPunct="1">
              <a:buFontTx/>
              <a:buChar char="•"/>
            </a:pPr>
            <a:r>
              <a:rPr lang="en-US" altLang="en-US" sz="2400" smtClean="0">
                <a:solidFill>
                  <a:srgbClr val="FFFF00"/>
                </a:solidFill>
                <a:latin typeface="Arial" panose="020B0604020202020204" pitchFamily="34" charset="0"/>
              </a:rPr>
              <a:t>Nucleation sites (Meteoritic smoke?)</a:t>
            </a:r>
          </a:p>
          <a:p>
            <a:pPr lvl="1" eaLnBrk="1" hangingPunct="1">
              <a:buFontTx/>
              <a:buChar char="•"/>
            </a:pPr>
            <a:r>
              <a:rPr lang="en-US" altLang="en-US" sz="2400" smtClean="0">
                <a:solidFill>
                  <a:srgbClr val="FFFF00"/>
                </a:solidFill>
                <a:latin typeface="Arial" panose="020B0604020202020204" pitchFamily="34" charset="0"/>
              </a:rPr>
              <a:t>Nucleation mechanisms (homogeneous or heterogeneous)</a:t>
            </a:r>
          </a:p>
          <a:p>
            <a:pPr lvl="1" eaLnBrk="1" hangingPunct="1">
              <a:buFontTx/>
              <a:buChar char="•"/>
            </a:pPr>
            <a:r>
              <a:rPr lang="en-US" altLang="en-US" sz="2400" smtClean="0">
                <a:solidFill>
                  <a:srgbClr val="FFFF00"/>
                </a:solidFill>
                <a:latin typeface="Arial" panose="020B0604020202020204" pitchFamily="34" charset="0"/>
              </a:rPr>
              <a:t>Particle size distribution</a:t>
            </a:r>
          </a:p>
          <a:p>
            <a:pPr lvl="1" eaLnBrk="1" hangingPunct="1">
              <a:buFontTx/>
              <a:buChar char="•"/>
            </a:pPr>
            <a:r>
              <a:rPr lang="en-US" altLang="en-US" sz="2400" smtClean="0">
                <a:solidFill>
                  <a:srgbClr val="FFFF00"/>
                </a:solidFill>
                <a:latin typeface="Arial" panose="020B0604020202020204" pitchFamily="34" charset="0"/>
              </a:rPr>
              <a:t>Charging mechanisms or their effects on nucleation/growth</a:t>
            </a:r>
          </a:p>
          <a:p>
            <a:pPr lvl="1" eaLnBrk="1" hangingPunct="1">
              <a:buFontTx/>
              <a:buChar char="•"/>
            </a:pPr>
            <a:r>
              <a:rPr lang="en-US" altLang="en-US" sz="2400" smtClean="0">
                <a:solidFill>
                  <a:srgbClr val="FFFF00"/>
                </a:solidFill>
                <a:latin typeface="Arial" panose="020B0604020202020204" pitchFamily="34" charset="0"/>
              </a:rPr>
              <a:t>Effects of atmospheric waves and tides on particles</a:t>
            </a:r>
          </a:p>
          <a:p>
            <a:pPr lvl="1" eaLnBrk="1" hangingPunct="1">
              <a:buFontTx/>
              <a:buChar char="•"/>
            </a:pPr>
            <a:r>
              <a:rPr lang="en-US" altLang="en-US" sz="2400" smtClean="0">
                <a:solidFill>
                  <a:srgbClr val="FFFF00"/>
                </a:solidFill>
                <a:latin typeface="Arial" panose="020B0604020202020204" pitchFamily="34" charset="0"/>
              </a:rPr>
              <a:t>Full extent of their chemical interaction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966325" cy="1143000"/>
          </a:xfrm>
        </p:spPr>
        <p:txBody>
          <a:bodyPr/>
          <a:lstStyle/>
          <a:p>
            <a:pPr eaLnBrk="1" hangingPunct="1"/>
            <a:r>
              <a:rPr lang="en-GB" altLang="en-US" b="1" smtClean="0">
                <a:solidFill>
                  <a:srgbClr val="FFFF00"/>
                </a:solidFill>
                <a:latin typeface="Arial" panose="020B0604020202020204" pitchFamily="34" charset="0"/>
              </a:rPr>
              <a:t>Can they be used as the “miner’s canary” for global change?</a:t>
            </a:r>
          </a:p>
        </p:txBody>
      </p:sp>
      <p:sp>
        <p:nvSpPr>
          <p:cNvPr id="163843" name="Text Box 3" descr="Sphere"/>
          <p:cNvSpPr txBox="1">
            <a:spLocks noChangeArrowheads="1"/>
          </p:cNvSpPr>
          <p:nvPr/>
        </p:nvSpPr>
        <p:spPr bwMode="auto">
          <a:xfrm>
            <a:off x="2232025" y="2206625"/>
            <a:ext cx="5464175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pattFill prst="sphere">
                  <a:fgClr>
                    <a:schemeClr val="accent1"/>
                  </a:fgClr>
                  <a:bgClr>
                    <a:srgbClr val="FFFFFF"/>
                  </a:bgClr>
                </a:patt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en-GB" altLang="en-US" sz="2800" b="0" i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“On some nights at high latitudes, the sky itself offers another ghostly image that signals the loss of ecological balance now in progress”</a:t>
            </a:r>
          </a:p>
          <a:p>
            <a:pPr algn="ctr" eaLnBrk="0" hangingPunct="0">
              <a:defRPr/>
            </a:pPr>
            <a:endParaRPr lang="en-GB" altLang="en-US" sz="2800" b="0" i="1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r" eaLnBrk="0" hangingPunct="0">
              <a:defRPr/>
            </a:pPr>
            <a:endParaRPr lang="en-GB" altLang="en-US" sz="2800" b="0" i="1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r" eaLnBrk="0" hangingPunct="0">
              <a:defRPr/>
            </a:pPr>
            <a:r>
              <a:rPr lang="en-GB" altLang="en-US" sz="2800" b="0" i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Al Gore</a:t>
            </a:r>
            <a:endParaRPr lang="en-GB" altLang="en-US" sz="2800" b="0" i="1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966325" cy="1143000"/>
          </a:xfrm>
        </p:spPr>
        <p:txBody>
          <a:bodyPr/>
          <a:lstStyle/>
          <a:p>
            <a:pPr eaLnBrk="1" hangingPunct="1"/>
            <a:r>
              <a:rPr lang="en-GB" altLang="en-US" sz="4000" b="1" smtClean="0">
                <a:solidFill>
                  <a:srgbClr val="FFFF00"/>
                </a:solidFill>
                <a:latin typeface="Arial" panose="020B0604020202020204" pitchFamily="34" charset="0"/>
              </a:rPr>
              <a:t>GRAVITY WAVES AND TIDES IN NLC</a:t>
            </a:r>
          </a:p>
        </p:txBody>
      </p:sp>
      <p:sp>
        <p:nvSpPr>
          <p:cNvPr id="24580" name="TextBox 1"/>
          <p:cNvSpPr txBox="1">
            <a:spLocks noChangeArrowheads="1"/>
          </p:cNvSpPr>
          <p:nvPr/>
        </p:nvSpPr>
        <p:spPr bwMode="auto">
          <a:xfrm>
            <a:off x="8295530" y="6304002"/>
            <a:ext cx="15043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en-US" sz="1000" dirty="0"/>
              <a:t>Courtesy</a:t>
            </a:r>
            <a:br>
              <a:rPr lang="en-CA" altLang="en-US" sz="1000" dirty="0"/>
            </a:br>
            <a:r>
              <a:rPr lang="en-CA" altLang="en-US" sz="1000" dirty="0"/>
              <a:t>J. </a:t>
            </a:r>
            <a:r>
              <a:rPr lang="en-CA" altLang="en-US" sz="1000" dirty="0" err="1" smtClean="0"/>
              <a:t>Stegman</a:t>
            </a:r>
            <a:r>
              <a:rPr lang="en-CA" altLang="en-US" sz="1000" dirty="0" smtClean="0"/>
              <a:t>, </a:t>
            </a:r>
            <a:r>
              <a:rPr lang="en-CA" altLang="en-US" sz="1000" dirty="0" err="1" smtClean="0"/>
              <a:t>Srockholm</a:t>
            </a:r>
            <a:r>
              <a:rPr lang="en-CA" altLang="en-US" sz="1000" dirty="0" smtClean="0"/>
              <a:t> </a:t>
            </a:r>
            <a:r>
              <a:rPr lang="en-CA" altLang="en-US" sz="1000" dirty="0" err="1" smtClean="0"/>
              <a:t>Universtiy</a:t>
            </a:r>
            <a:endParaRPr lang="en-CA" altLang="en-US" sz="1000" dirty="0"/>
          </a:p>
        </p:txBody>
      </p:sp>
      <p:pic>
        <p:nvPicPr>
          <p:cNvPr id="2" name="nl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62682" y="980728"/>
            <a:ext cx="7344816" cy="5789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050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8470900" cy="1143000"/>
          </a:xfrm>
        </p:spPr>
        <p:txBody>
          <a:bodyPr/>
          <a:lstStyle/>
          <a:p>
            <a:pPr eaLnBrk="1" hangingPunct="1"/>
            <a:r>
              <a:rPr lang="en-GB" altLang="en-US" b="1" smtClean="0">
                <a:solidFill>
                  <a:srgbClr val="FFFF00"/>
                </a:solidFill>
                <a:latin typeface="Arial" panose="020B0604020202020204" pitchFamily="34" charset="0"/>
              </a:rPr>
              <a:t>WHAT ARE THEY?</a:t>
            </a:r>
          </a:p>
        </p:txBody>
      </p:sp>
      <p:sp>
        <p:nvSpPr>
          <p:cNvPr id="137220" name="Text Box 2052"/>
          <p:cNvSpPr txBox="1">
            <a:spLocks noChangeArrowheads="1"/>
          </p:cNvSpPr>
          <p:nvPr/>
        </p:nvSpPr>
        <p:spPr bwMode="auto">
          <a:xfrm>
            <a:off x="2286000" y="4191000"/>
            <a:ext cx="7010400" cy="24431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Water-Ice Clouds!!!!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Very Small Ice Crystals</a:t>
            </a:r>
          </a:p>
          <a:p>
            <a:pPr lvl="1">
              <a:spcBef>
                <a:spcPct val="50000"/>
              </a:spcBef>
              <a:buFontTx/>
              <a:buChar char="•"/>
              <a:defRPr/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Largest ~ 0.07 Microns in Diameter!!!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High Altitude</a:t>
            </a:r>
            <a:endParaRPr lang="en-GB" altLang="en-US" sz="28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100" name="TextBox 5"/>
          <p:cNvSpPr txBox="1">
            <a:spLocks noChangeArrowheads="1"/>
          </p:cNvSpPr>
          <p:nvPr/>
        </p:nvSpPr>
        <p:spPr bwMode="auto">
          <a:xfrm>
            <a:off x="8943975" y="6453188"/>
            <a:ext cx="9350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en-US" sz="1000"/>
              <a:t>Photo:</a:t>
            </a:r>
            <a:br>
              <a:rPr lang="en-CA" altLang="en-US" sz="1000"/>
            </a:br>
            <a:r>
              <a:rPr lang="en-CA" altLang="en-US" sz="1000"/>
              <a:t>P. Espy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0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470900" cy="1143000"/>
          </a:xfrm>
        </p:spPr>
        <p:txBody>
          <a:bodyPr/>
          <a:lstStyle/>
          <a:p>
            <a:pPr eaLnBrk="1" hangingPunct="1"/>
            <a:r>
              <a:rPr lang="en-GB" altLang="en-US" b="1" smtClean="0">
                <a:solidFill>
                  <a:srgbClr val="FFFF00"/>
                </a:solidFill>
                <a:latin typeface="Arial" panose="020B0604020202020204" pitchFamily="34" charset="0"/>
              </a:rPr>
              <a:t>HOW HIGH ARE THEY?</a:t>
            </a:r>
          </a:p>
        </p:txBody>
      </p:sp>
      <p:pic>
        <p:nvPicPr>
          <p:cNvPr id="138243" name="Picture 3" descr="P6150159-proc800we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54102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4" name="Picture 4" descr="D:\Talks\BAA_RMS\Lidar_lay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276600"/>
            <a:ext cx="4724400" cy="339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6" name="Text Box 6"/>
          <p:cNvSpPr txBox="1">
            <a:spLocks noChangeArrowheads="1"/>
          </p:cNvSpPr>
          <p:nvPr/>
        </p:nvSpPr>
        <p:spPr bwMode="auto">
          <a:xfrm>
            <a:off x="152400" y="1219200"/>
            <a:ext cx="5334000" cy="5191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Char char="•"/>
              <a:defRPr/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Pretty High!</a:t>
            </a:r>
          </a:p>
        </p:txBody>
      </p:sp>
      <p:sp>
        <p:nvSpPr>
          <p:cNvPr id="138248" name="Text Box 8"/>
          <p:cNvSpPr txBox="1">
            <a:spLocks noChangeArrowheads="1"/>
          </p:cNvSpPr>
          <p:nvPr/>
        </p:nvSpPr>
        <p:spPr bwMode="auto">
          <a:xfrm>
            <a:off x="5105400" y="2743200"/>
            <a:ext cx="4724400" cy="5191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Char char="•"/>
              <a:defRPr/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Very High!!!</a:t>
            </a:r>
          </a:p>
        </p:txBody>
      </p:sp>
      <p:grpSp>
        <p:nvGrpSpPr>
          <p:cNvPr id="138252" name="Group 12"/>
          <p:cNvGrpSpPr>
            <a:grpSpLocks/>
          </p:cNvGrpSpPr>
          <p:nvPr/>
        </p:nvGrpSpPr>
        <p:grpSpPr bwMode="auto">
          <a:xfrm>
            <a:off x="5562600" y="3733800"/>
            <a:ext cx="3657600" cy="1311275"/>
            <a:chOff x="3504" y="2352"/>
            <a:chExt cx="2304" cy="826"/>
          </a:xfrm>
        </p:grpSpPr>
        <p:sp>
          <p:nvSpPr>
            <p:cNvPr id="5128" name="AutoShape 9"/>
            <p:cNvSpPr>
              <a:spLocks noChangeArrowheads="1"/>
            </p:cNvSpPr>
            <p:nvPr/>
          </p:nvSpPr>
          <p:spPr bwMode="auto">
            <a:xfrm>
              <a:off x="3504" y="2352"/>
              <a:ext cx="960" cy="144"/>
            </a:xfrm>
            <a:prstGeom prst="rightArrow">
              <a:avLst>
                <a:gd name="adj1" fmla="val 50000"/>
                <a:gd name="adj2" fmla="val 16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4400" b="1">
                  <a:solidFill>
                    <a:srgbClr val="FFFF00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4400" b="1">
                  <a:solidFill>
                    <a:srgbClr val="FFFF00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4400" b="1">
                  <a:solidFill>
                    <a:srgbClr val="FFFF00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4400" b="1">
                  <a:solidFill>
                    <a:srgbClr val="FFFF00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4400" b="1">
                  <a:solidFill>
                    <a:srgbClr val="FFFF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FFFF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FFFF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FFFF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FFFF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5129" name="Text Box 10"/>
            <p:cNvSpPr txBox="1">
              <a:spLocks noChangeArrowheads="1"/>
            </p:cNvSpPr>
            <p:nvPr/>
          </p:nvSpPr>
          <p:spPr bwMode="auto">
            <a:xfrm>
              <a:off x="3552" y="2544"/>
              <a:ext cx="2256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4400" b="1">
                  <a:solidFill>
                    <a:srgbClr val="FFFF00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4400" b="1">
                  <a:solidFill>
                    <a:srgbClr val="FFFF00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4400" b="1">
                  <a:solidFill>
                    <a:srgbClr val="FFFF00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4400" b="1">
                  <a:solidFill>
                    <a:srgbClr val="FFFF00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4400" b="1">
                  <a:solidFill>
                    <a:srgbClr val="FFFF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FFFF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FFFF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FFFF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FFFF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000">
                  <a:solidFill>
                    <a:srgbClr val="FF0000"/>
                  </a:solidFill>
                </a:rPr>
                <a:t>Altitude </a:t>
              </a:r>
              <a:br>
                <a:rPr lang="en-GB" altLang="en-US" sz="2000">
                  <a:solidFill>
                    <a:srgbClr val="FF0000"/>
                  </a:solidFill>
                </a:rPr>
              </a:br>
              <a:r>
                <a:rPr lang="en-GB" altLang="en-US" sz="2000">
                  <a:solidFill>
                    <a:srgbClr val="FF0000"/>
                  </a:solidFill>
                </a:rPr>
                <a:t>of Jesse, </a:t>
              </a:r>
              <a:br>
                <a:rPr lang="en-GB" altLang="en-US" sz="2000">
                  <a:solidFill>
                    <a:srgbClr val="FF0000"/>
                  </a:solidFill>
                </a:rPr>
              </a:br>
              <a:r>
                <a:rPr lang="en-GB" altLang="en-US" sz="2000">
                  <a:solidFill>
                    <a:srgbClr val="FF0000"/>
                  </a:solidFill>
                </a:rPr>
                <a:t>1887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8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6" grpId="0" build="p" autoUpdateAnimBg="0"/>
      <p:bldP spid="138248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470900" cy="914400"/>
          </a:xfrm>
        </p:spPr>
        <p:txBody>
          <a:bodyPr/>
          <a:lstStyle/>
          <a:p>
            <a:pPr eaLnBrk="1" hangingPunct="1"/>
            <a:r>
              <a:rPr lang="en-GB" altLang="en-US" b="1" smtClean="0">
                <a:solidFill>
                  <a:srgbClr val="FFFF00"/>
                </a:solidFill>
                <a:latin typeface="Arial" panose="020B0604020202020204" pitchFamily="34" charset="0"/>
              </a:rPr>
              <a:t>WHY NOCTILUCENT?</a:t>
            </a:r>
          </a:p>
        </p:txBody>
      </p:sp>
      <p:pic>
        <p:nvPicPr>
          <p:cNvPr id="6147" name="Picture 3" descr="D:\Talks\BAA_RMS\nlcvisibilit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66800"/>
            <a:ext cx="8174038" cy="434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9204325" y="-817563"/>
            <a:ext cx="1841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0294" name="Text Box 6"/>
          <p:cNvSpPr txBox="1">
            <a:spLocks noChangeArrowheads="1"/>
          </p:cNvSpPr>
          <p:nvPr/>
        </p:nvSpPr>
        <p:spPr bwMode="auto">
          <a:xfrm>
            <a:off x="228600" y="5562600"/>
            <a:ext cx="95091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800"/>
              <a:t>When observed from Satellites or Lidar the are sometimes called Polar Mesospheric Clouds (PMC)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0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4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 descr="middle_atmosphe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0"/>
            <a:ext cx="8928100" cy="689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09600"/>
            <a:ext cx="9677400" cy="1143000"/>
          </a:xfrm>
        </p:spPr>
        <p:txBody>
          <a:bodyPr/>
          <a:lstStyle/>
          <a:p>
            <a:pPr eaLnBrk="1" hangingPunct="1"/>
            <a:r>
              <a:rPr lang="en-GB" altLang="en-US" b="1" smtClean="0">
                <a:solidFill>
                  <a:srgbClr val="FFFF00"/>
                </a:solidFill>
                <a:latin typeface="Arial" panose="020B0604020202020204" pitchFamily="34" charset="0"/>
              </a:rPr>
              <a:t>LARGE SCALE CIRCULATION AND TEMPERATURE EFFECTS</a:t>
            </a:r>
          </a:p>
        </p:txBody>
      </p:sp>
      <p:pic>
        <p:nvPicPr>
          <p:cNvPr id="8195" name="Picture 3" descr="forc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05000"/>
            <a:ext cx="6248400" cy="464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04800" y="2514600"/>
            <a:ext cx="12192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/>
              <a:t>Warm Mesosphere for Winter Circulation 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8382000" y="2514600"/>
            <a:ext cx="12192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/>
              <a:t>Cold Mesosphere for Summer Circulation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966325" cy="1143000"/>
          </a:xfrm>
        </p:spPr>
        <p:txBody>
          <a:bodyPr/>
          <a:lstStyle/>
          <a:p>
            <a:pPr eaLnBrk="1" hangingPunct="1"/>
            <a:r>
              <a:rPr lang="en-GB" altLang="en-US" b="1" smtClean="0">
                <a:solidFill>
                  <a:srgbClr val="FFFF00"/>
                </a:solidFill>
                <a:latin typeface="Arial" panose="020B0604020202020204" pitchFamily="34" charset="0"/>
              </a:rPr>
              <a:t>SUMMER UPLIFT CREATES COLD MESOPAUSE TEMPERATURES</a:t>
            </a:r>
          </a:p>
        </p:txBody>
      </p:sp>
      <p:pic>
        <p:nvPicPr>
          <p:cNvPr id="9219" name="Picture 34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600200"/>
            <a:ext cx="4306888" cy="52578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966325" cy="1143000"/>
          </a:xfrm>
        </p:spPr>
        <p:txBody>
          <a:bodyPr/>
          <a:lstStyle/>
          <a:p>
            <a:pPr eaLnBrk="1" hangingPunct="1"/>
            <a:r>
              <a:rPr lang="en-GB" altLang="en-US" sz="4000" b="1" smtClean="0">
                <a:solidFill>
                  <a:srgbClr val="FFFF00"/>
                </a:solidFill>
                <a:latin typeface="Arial" panose="020B0604020202020204" pitchFamily="34" charset="0"/>
              </a:rPr>
              <a:t>HAVE THE TEMPERATURES,</a:t>
            </a:r>
            <a:br>
              <a:rPr lang="en-GB" altLang="en-US" sz="4000" b="1" smtClean="0">
                <a:solidFill>
                  <a:srgbClr val="FFFF00"/>
                </a:solidFill>
                <a:latin typeface="Arial" panose="020B0604020202020204" pitchFamily="34" charset="0"/>
              </a:rPr>
            </a:br>
            <a:r>
              <a:rPr lang="en-GB" altLang="en-US" sz="4000" b="1" smtClean="0">
                <a:solidFill>
                  <a:srgbClr val="FFFF00"/>
                </a:solidFill>
                <a:latin typeface="Arial" panose="020B0604020202020204" pitchFamily="34" charset="0"/>
              </a:rPr>
              <a:t>WHAT ABOUT THE WATER?</a:t>
            </a:r>
            <a:endParaRPr lang="en-GB" altLang="en-US" sz="2800" b="1" smtClean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pic>
        <p:nvPicPr>
          <p:cNvPr id="1024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71600"/>
            <a:ext cx="7229475" cy="470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1143000" y="6172200"/>
            <a:ext cx="7772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800"/>
              <a:t>Water Vapour at 69N Showing Uplift</a:t>
            </a:r>
          </a:p>
        </p:txBody>
      </p:sp>
      <p:sp>
        <p:nvSpPr>
          <p:cNvPr id="10245" name="TextBox 6"/>
          <p:cNvSpPr txBox="1">
            <a:spLocks noChangeArrowheads="1"/>
          </p:cNvSpPr>
          <p:nvPr/>
        </p:nvSpPr>
        <p:spPr bwMode="auto">
          <a:xfrm>
            <a:off x="8943975" y="6453188"/>
            <a:ext cx="93503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en-US" sz="1000"/>
              <a:t>P. Hartogh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0000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AAA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4400" b="1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4400" b="1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6622</TotalTime>
  <Words>454</Words>
  <Application>Microsoft Office PowerPoint</Application>
  <PresentationFormat>Custom</PresentationFormat>
  <Paragraphs>87</Paragraphs>
  <Slides>23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Times New Roman</vt:lpstr>
      <vt:lpstr>Symbol</vt:lpstr>
      <vt:lpstr>Comic Sans MS</vt:lpstr>
      <vt:lpstr>Default Design</vt:lpstr>
      <vt:lpstr>SigmaPlot 6.0 Graph</vt:lpstr>
      <vt:lpstr>Microsoft Clip Gallery</vt:lpstr>
      <vt:lpstr>SigmaPlot 8.0 Graph</vt:lpstr>
      <vt:lpstr>NOCTILUCENT CLOUDS</vt:lpstr>
      <vt:lpstr>OUTLINE</vt:lpstr>
      <vt:lpstr>WHAT ARE THEY?</vt:lpstr>
      <vt:lpstr>HOW HIGH ARE THEY?</vt:lpstr>
      <vt:lpstr>WHY NOCTILUCENT?</vt:lpstr>
      <vt:lpstr>PowerPoint Presentation</vt:lpstr>
      <vt:lpstr>LARGE SCALE CIRCULATION AND TEMPERATURE EFFECTS</vt:lpstr>
      <vt:lpstr>SUMMER UPLIFT CREATES COLD MESOPAUSE TEMPERATURES</vt:lpstr>
      <vt:lpstr>HAVE THE TEMPERATURES, WHAT ABOUT THE WATER?</vt:lpstr>
      <vt:lpstr>WATER VAPOUR IS SATURATED BETWEEN 81-90 KM</vt:lpstr>
      <vt:lpstr>PowerPoint Presentation</vt:lpstr>
      <vt:lpstr>HOW TO OBSERVE THEM</vt:lpstr>
      <vt:lpstr>WHAT CAN THEY TELL US?</vt:lpstr>
      <vt:lpstr>NLC MAY SHOW CHANGES IN FREQUENCY OR EXTENT</vt:lpstr>
      <vt:lpstr>GROUND-BASED OBSERVATIONS ARE “OBSERVER DEPENDENT”</vt:lpstr>
      <vt:lpstr>SATELLITE RECORD NOW LONG ENOUGH TO SHOW CHANGE</vt:lpstr>
      <vt:lpstr>INTER-HEMISPHERIC DYNAMICS</vt:lpstr>
      <vt:lpstr>SATELLITE PMC SHOW DIFFERENCES</vt:lpstr>
      <vt:lpstr>AND HEIGHT</vt:lpstr>
      <vt:lpstr>CAN AFFECT CHEMISTRY</vt:lpstr>
      <vt:lpstr>WHERE DO WE GO FROM HERE?</vt:lpstr>
      <vt:lpstr>Can they be used as the “miner’s canary” for global change?</vt:lpstr>
      <vt:lpstr>GRAVITY WAVES AND TIDES IN NLC</vt:lpstr>
    </vt:vector>
  </TitlesOfParts>
  <Company>Natural Environment Research Council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MIDDLE ATMOSPHERE: A Source and Detector  of Secular Change</dc:title>
  <dc:creator>Patrick Espy</dc:creator>
  <cp:lastModifiedBy>Patrick Joseph Espy</cp:lastModifiedBy>
  <cp:revision>104</cp:revision>
  <dcterms:created xsi:type="dcterms:W3CDTF">2002-02-16T15:53:49Z</dcterms:created>
  <dcterms:modified xsi:type="dcterms:W3CDTF">2021-06-13T21:45:55Z</dcterms:modified>
</cp:coreProperties>
</file>