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 id="2147483710" r:id="rId6"/>
    <p:sldMasterId id="2147483723" r:id="rId7"/>
    <p:sldMasterId id="2147483735" r:id="rId8"/>
    <p:sldMasterId id="2147483748" r:id="rId9"/>
  </p:sldMasterIdLst>
  <p:notesMasterIdLst>
    <p:notesMasterId r:id="rId48"/>
  </p:notesMasterIdLst>
  <p:sldIdLst>
    <p:sldId id="257" r:id="rId10"/>
    <p:sldId id="259" r:id="rId11"/>
    <p:sldId id="260" r:id="rId12"/>
    <p:sldId id="261" r:id="rId13"/>
    <p:sldId id="258" r:id="rId14"/>
    <p:sldId id="263" r:id="rId15"/>
    <p:sldId id="265" r:id="rId16"/>
    <p:sldId id="321" r:id="rId17"/>
    <p:sldId id="264" r:id="rId18"/>
    <p:sldId id="266" r:id="rId19"/>
    <p:sldId id="267" r:id="rId20"/>
    <p:sldId id="271" r:id="rId21"/>
    <p:sldId id="269" r:id="rId22"/>
    <p:sldId id="270" r:id="rId23"/>
    <p:sldId id="273" r:id="rId24"/>
    <p:sldId id="328" r:id="rId25"/>
    <p:sldId id="329" r:id="rId26"/>
    <p:sldId id="272" r:id="rId27"/>
    <p:sldId id="274" r:id="rId28"/>
    <p:sldId id="275" r:id="rId29"/>
    <p:sldId id="288" r:id="rId30"/>
    <p:sldId id="322" r:id="rId31"/>
    <p:sldId id="327" r:id="rId32"/>
    <p:sldId id="276" r:id="rId33"/>
    <p:sldId id="277" r:id="rId34"/>
    <p:sldId id="279" r:id="rId35"/>
    <p:sldId id="280" r:id="rId36"/>
    <p:sldId id="281" r:id="rId37"/>
    <p:sldId id="282" r:id="rId38"/>
    <p:sldId id="283" r:id="rId39"/>
    <p:sldId id="284" r:id="rId40"/>
    <p:sldId id="285" r:id="rId41"/>
    <p:sldId id="286" r:id="rId42"/>
    <p:sldId id="289" r:id="rId43"/>
    <p:sldId id="330" r:id="rId44"/>
    <p:sldId id="290" r:id="rId45"/>
    <p:sldId id="323" r:id="rId46"/>
    <p:sldId id="33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90EC"/>
    <a:srgbClr val="22A7EA"/>
    <a:srgbClr val="328ED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7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image" Target="../media/image3.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image" Target="../media/image3.wmf"/><Relationship Id="rId4"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8EA496-6D25-4C37-9234-BF54C22DE6C8}" type="datetimeFigureOut">
              <a:rPr lang="en-CA" smtClean="0"/>
              <a:t>16/03/2021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25689D-6E0B-40F3-9E7F-C690FB833263}" type="slidenum">
              <a:rPr lang="en-CA" smtClean="0"/>
              <a:t>‹#›</a:t>
            </a:fld>
            <a:endParaRPr lang="en-CA"/>
          </a:p>
        </p:txBody>
      </p:sp>
    </p:spTree>
    <p:extLst>
      <p:ext uri="{BB962C8B-B14F-4D97-AF65-F5344CB8AC3E}">
        <p14:creationId xmlns:p14="http://schemas.microsoft.com/office/powerpoint/2010/main" val="417182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024B3-75CC-401A-80E6-81FFE395888A}" type="slidenum">
              <a:rPr lang="en-GB" altLang="en-US">
                <a:solidFill>
                  <a:prstClr val="black"/>
                </a:solidFill>
              </a:rPr>
              <a:pPr/>
              <a:t>2</a:t>
            </a:fld>
            <a:endParaRPr lang="en-GB" altLang="en-US" dirty="0">
              <a:solidFill>
                <a:prstClr val="black"/>
              </a:solidFill>
            </a:endParaRPr>
          </a:p>
        </p:txBody>
      </p:sp>
      <p:sp>
        <p:nvSpPr>
          <p:cNvPr id="6146" name="Rectangle 2"/>
          <p:cNvSpPr>
            <a:spLocks noGrp="1" noRot="1" noChangeAspect="1" noChangeArrowheads="1" noTextEdit="1"/>
          </p:cNvSpPr>
          <p:nvPr>
            <p:ph type="sldImg"/>
          </p:nvPr>
        </p:nvSpPr>
        <p:spPr>
          <a:xfrm>
            <a:off x="1143000" y="685800"/>
            <a:ext cx="4572000" cy="3429000"/>
          </a:xfrm>
          <a:ln/>
        </p:spPr>
      </p:sp>
      <p:sp>
        <p:nvSpPr>
          <p:cNvPr id="6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9889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fld id="{D779D174-1C50-49D2-89CA-FA3AF8714892}" type="slidenum">
              <a:rPr lang="en-GB" altLang="en-US" sz="1200" b="0"/>
              <a:pPr eaLnBrk="1" hangingPunct="1"/>
              <a:t>21</a:t>
            </a:fld>
            <a:endParaRPr lang="en-GB" altLang="en-US" sz="1200" b="0"/>
          </a:p>
        </p:txBody>
      </p:sp>
      <p:sp>
        <p:nvSpPr>
          <p:cNvPr id="61443" name="Rectangle 2"/>
          <p:cNvSpPr>
            <a:spLocks noGrp="1" noRot="1" noChangeAspect="1" noChangeArrowheads="1" noTextEdit="1"/>
          </p:cNvSpPr>
          <p:nvPr>
            <p:ph type="sldImg"/>
          </p:nvPr>
        </p:nvSpPr>
        <p:spPr>
          <a:xfrm>
            <a:off x="1143000" y="685800"/>
            <a:ext cx="4572000" cy="3429000"/>
          </a:xfrm>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1338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E25689D-6E0B-40F3-9E7F-C690FB833263}" type="slidenum">
              <a:rPr lang="en-CA" smtClean="0"/>
              <a:t>23</a:t>
            </a:fld>
            <a:endParaRPr lang="en-CA"/>
          </a:p>
        </p:txBody>
      </p:sp>
    </p:spTree>
    <p:extLst>
      <p:ext uri="{BB962C8B-B14F-4D97-AF65-F5344CB8AC3E}">
        <p14:creationId xmlns:p14="http://schemas.microsoft.com/office/powerpoint/2010/main" val="209487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024B3-75CC-401A-80E6-81FFE395888A}" type="slidenum">
              <a:rPr lang="en-GB" altLang="en-US">
                <a:solidFill>
                  <a:prstClr val="black"/>
                </a:solidFill>
              </a:rPr>
              <a:pPr/>
              <a:t>3</a:t>
            </a:fld>
            <a:endParaRPr lang="en-GB" altLang="en-US">
              <a:solidFill>
                <a:prstClr val="black"/>
              </a:solidFill>
            </a:endParaRPr>
          </a:p>
        </p:txBody>
      </p:sp>
      <p:sp>
        <p:nvSpPr>
          <p:cNvPr id="6146" name="Rectangle 2"/>
          <p:cNvSpPr>
            <a:spLocks noGrp="1" noRot="1" noChangeAspect="1" noChangeArrowheads="1" noTextEdit="1"/>
          </p:cNvSpPr>
          <p:nvPr>
            <p:ph type="sldImg"/>
          </p:nvPr>
        </p:nvSpPr>
        <p:spPr>
          <a:xfrm>
            <a:off x="1143000" y="685800"/>
            <a:ext cx="4572000" cy="3429000"/>
          </a:xfrm>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627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024B3-75CC-401A-80E6-81FFE395888A}" type="slidenum">
              <a:rPr lang="en-GB" altLang="en-US">
                <a:solidFill>
                  <a:prstClr val="black"/>
                </a:solidFill>
              </a:rPr>
              <a:pPr/>
              <a:t>4</a:t>
            </a:fld>
            <a:endParaRPr lang="en-GB" altLang="en-US">
              <a:solidFill>
                <a:prstClr val="black"/>
              </a:solidFill>
            </a:endParaRPr>
          </a:p>
        </p:txBody>
      </p:sp>
      <p:sp>
        <p:nvSpPr>
          <p:cNvPr id="6146" name="Rectangle 2"/>
          <p:cNvSpPr>
            <a:spLocks noGrp="1" noRot="1" noChangeAspect="1" noChangeArrowheads="1" noTextEdit="1"/>
          </p:cNvSpPr>
          <p:nvPr>
            <p:ph type="sldImg"/>
          </p:nvPr>
        </p:nvSpPr>
        <p:spPr>
          <a:xfrm>
            <a:off x="1143000" y="685800"/>
            <a:ext cx="4572000" cy="3429000"/>
          </a:xfrm>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14004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fld id="{D863F918-FA94-4246-8DF7-A3F121CAB258}" type="slidenum">
              <a:rPr lang="en-GB" altLang="en-US" sz="1200" b="0"/>
              <a:pPr eaLnBrk="1" hangingPunct="1"/>
              <a:t>11</a:t>
            </a:fld>
            <a:endParaRPr lang="en-GB" altLang="en-US" sz="1200" b="0"/>
          </a:p>
        </p:txBody>
      </p:sp>
      <p:sp>
        <p:nvSpPr>
          <p:cNvPr id="54275" name="Rectangle 2"/>
          <p:cNvSpPr>
            <a:spLocks noGrp="1" noRot="1"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94884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fld id="{A1CEA694-7A29-4E84-9BCF-786FD6608EDD}" type="slidenum">
              <a:rPr lang="en-GB" altLang="en-US" sz="1200" b="0"/>
              <a:pPr eaLnBrk="1" hangingPunct="1"/>
              <a:t>13</a:t>
            </a:fld>
            <a:endParaRPr lang="en-GB" altLang="en-US" sz="1200" b="0"/>
          </a:p>
        </p:txBody>
      </p:sp>
      <p:sp>
        <p:nvSpPr>
          <p:cNvPr id="57347" name="Rectangle 2"/>
          <p:cNvSpPr>
            <a:spLocks noGrp="1" noRot="1" noChangeAspec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6617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fld id="{50A1324B-E557-4026-B8A5-E1D6BEE69B62}" type="slidenum">
              <a:rPr lang="en-GB" altLang="en-US" sz="1200" b="0">
                <a:solidFill>
                  <a:srgbClr val="000000"/>
                </a:solidFill>
              </a:rPr>
              <a:pPr eaLnBrk="1" hangingPunct="1"/>
              <a:t>14</a:t>
            </a:fld>
            <a:endParaRPr lang="en-GB" altLang="en-US" sz="1200" b="0">
              <a:solidFill>
                <a:srgbClr val="000000"/>
              </a:solidFill>
            </a:endParaRPr>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0372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fld id="{3492563D-174B-40FE-A213-F65736A8EA1F}" type="slidenum">
              <a:rPr lang="en-GB" altLang="en-US" sz="1200" b="0">
                <a:solidFill>
                  <a:srgbClr val="000000"/>
                </a:solidFill>
              </a:rPr>
              <a:pPr eaLnBrk="1" hangingPunct="1"/>
              <a:t>15</a:t>
            </a:fld>
            <a:endParaRPr lang="en-GB" altLang="en-US" sz="1200" b="0">
              <a:solidFill>
                <a:srgbClr val="000000"/>
              </a:solidFill>
            </a:endParaRPr>
          </a:p>
        </p:txBody>
      </p:sp>
      <p:sp>
        <p:nvSpPr>
          <p:cNvPr id="59395" name="Rectangle 2"/>
          <p:cNvSpPr>
            <a:spLocks noGrp="1" noRot="1" noChangeAspect="1" noChangeArrowheads="1" noTextEdit="1"/>
          </p:cNvSpPr>
          <p:nvPr>
            <p:ph type="sldImg"/>
          </p:nvPr>
        </p:nvSpPr>
        <p:spPr>
          <a:xfrm>
            <a:off x="1143000" y="685800"/>
            <a:ext cx="4572000" cy="3429000"/>
          </a:xfrm>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8816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fld id="{25DD6E82-4715-4790-82D6-1E5010C8C5FD}" type="slidenum">
              <a:rPr lang="en-GB" altLang="en-US" sz="1200" b="0"/>
              <a:pPr eaLnBrk="1" hangingPunct="1"/>
              <a:t>19</a:t>
            </a:fld>
            <a:endParaRPr lang="en-GB" altLang="en-US" sz="1200" b="0"/>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2259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fld id="{45935EA9-E50D-460F-AA7E-30C36FFAA44E}" type="slidenum">
              <a:rPr lang="en-GB" altLang="en-US" sz="1200" b="0"/>
              <a:pPr eaLnBrk="1" hangingPunct="1"/>
              <a:t>20</a:t>
            </a:fld>
            <a:endParaRPr lang="en-GB" altLang="en-US" sz="1200" b="0"/>
          </a:p>
        </p:txBody>
      </p:sp>
      <p:sp>
        <p:nvSpPr>
          <p:cNvPr id="60419" name="Rectangle 2"/>
          <p:cNvSpPr>
            <a:spLocks noGrp="1" noRot="1" noChangeAspect="1" noChangeArrowheads="1" noTextEdit="1"/>
          </p:cNvSpPr>
          <p:nvPr>
            <p:ph type="sldImg"/>
          </p:nvPr>
        </p:nvSpPr>
        <p:spPr>
          <a:xfrm>
            <a:off x="1143000" y="685800"/>
            <a:ext cx="4572000" cy="3429000"/>
          </a:xfrm>
          <a:ln/>
        </p:spPr>
      </p:sp>
      <p:sp>
        <p:nvSpPr>
          <p:cNvPr id="60420" name="Rectangle 3"/>
          <p:cNvSpPr>
            <a:spLocks noGrp="1" noChangeArrowheads="1"/>
          </p:cNvSpPr>
          <p:nvPr>
            <p:ph type="body" idx="1"/>
          </p:nvPr>
        </p:nvSpPr>
        <p:spPr>
          <a:xfrm>
            <a:off x="924674" y="4356728"/>
            <a:ext cx="5008652" cy="4078481"/>
          </a:xfrm>
          <a:noFill/>
        </p:spPr>
        <p:txBody>
          <a:bodyPr/>
          <a:lstStyle/>
          <a:p>
            <a:pPr eaLnBrk="1" hangingPunct="1"/>
            <a:endParaRPr lang="en-US" altLang="en-US" smtClean="0"/>
          </a:p>
        </p:txBody>
      </p:sp>
    </p:spTree>
    <p:extLst>
      <p:ext uri="{BB962C8B-B14F-4D97-AF65-F5344CB8AC3E}">
        <p14:creationId xmlns:p14="http://schemas.microsoft.com/office/powerpoint/2010/main" val="10658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1"/>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4FFE2CD-C543-473D-8ADD-9ADB6E6A84B6}" type="datetimeFigureOut">
              <a:rPr lang="en-CA" smtClean="0"/>
              <a:t>16/03/2021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902BAB-7FAE-4F7E-A32E-BA97455D804C}" type="slidenum">
              <a:rPr lang="en-CA" smtClean="0"/>
              <a:t>‹#›</a:t>
            </a:fld>
            <a:endParaRPr lang="en-CA"/>
          </a:p>
        </p:txBody>
      </p:sp>
    </p:spTree>
    <p:extLst>
      <p:ext uri="{BB962C8B-B14F-4D97-AF65-F5344CB8AC3E}">
        <p14:creationId xmlns:p14="http://schemas.microsoft.com/office/powerpoint/2010/main" val="265306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4FFE2CD-C543-473D-8ADD-9ADB6E6A84B6}" type="datetimeFigureOut">
              <a:rPr lang="en-CA" smtClean="0"/>
              <a:t>16/03/2021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902BAB-7FAE-4F7E-A32E-BA97455D804C}" type="slidenum">
              <a:rPr lang="en-CA" smtClean="0"/>
              <a:t>‹#›</a:t>
            </a:fld>
            <a:endParaRPr lang="en-CA"/>
          </a:p>
        </p:txBody>
      </p:sp>
    </p:spTree>
    <p:extLst>
      <p:ext uri="{BB962C8B-B14F-4D97-AF65-F5344CB8AC3E}">
        <p14:creationId xmlns:p14="http://schemas.microsoft.com/office/powerpoint/2010/main" val="26046504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56EA2-E648-49D3-B983-BF5B33CFCA25}" type="datetimeFigureOut">
              <a:rPr lang="en-CA" smtClean="0">
                <a:solidFill>
                  <a:prstClr val="black">
                    <a:tint val="75000"/>
                  </a:prstClr>
                </a:solidFill>
              </a:rPr>
              <a:pPr/>
              <a:t>16/03/2021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0EC98C19-C79B-4F1A-95FE-0DB31A038A2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85977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56EA2-E648-49D3-B983-BF5B33CFCA25}" type="datetimeFigureOut">
              <a:rPr lang="en-CA" smtClean="0">
                <a:solidFill>
                  <a:prstClr val="black">
                    <a:tint val="75000"/>
                  </a:prstClr>
                </a:solidFill>
              </a:rPr>
              <a:pPr/>
              <a:t>16/03/2021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0EC98C19-C79B-4F1A-95FE-0DB31A038A2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707969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AA56EA2-E648-49D3-B983-BF5B33CFCA25}"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EC98C19-C79B-4F1A-95FE-0DB31A038A2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681700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AA56EA2-E648-49D3-B983-BF5B33CFCA25}"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EC98C19-C79B-4F1A-95FE-0DB31A038A2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8603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274674"/>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7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4FFE2CD-C543-473D-8ADD-9ADB6E6A84B6}" type="datetimeFigureOut">
              <a:rPr lang="en-CA" smtClean="0"/>
              <a:t>16/03/2021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902BAB-7FAE-4F7E-A32E-BA97455D804C}" type="slidenum">
              <a:rPr lang="en-CA" smtClean="0"/>
              <a:t>‹#›</a:t>
            </a:fld>
            <a:endParaRPr lang="en-CA"/>
          </a:p>
        </p:txBody>
      </p:sp>
    </p:spTree>
    <p:extLst>
      <p:ext uri="{BB962C8B-B14F-4D97-AF65-F5344CB8AC3E}">
        <p14:creationId xmlns:p14="http://schemas.microsoft.com/office/powerpoint/2010/main" val="4160101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1"/>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BEEB32-DC6F-437A-BF16-28AC6D97085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35056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B1B16F-28BD-45C9-8A11-289942E4010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58814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149ACB-7B29-48C9-9616-7F03953BB6D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93424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5D445D-F43E-4F55-9666-5BC4E9911E8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90091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29A2C29-117A-4D62-AF89-B969F57B4FB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55909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31E19EF-62FA-491A-8138-5617124E4A2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300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DA29963-8714-4BB2-8125-87F89B60269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70827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1"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EB04C5-A775-463F-804E-8D1FEDB83F7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9694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4FFE2CD-C543-473D-8ADD-9ADB6E6A84B6}" type="datetimeFigureOut">
              <a:rPr lang="en-CA" smtClean="0"/>
              <a:t>16/03/2021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902BAB-7FAE-4F7E-A32E-BA97455D804C}" type="slidenum">
              <a:rPr lang="en-CA" smtClean="0"/>
              <a:t>‹#›</a:t>
            </a:fld>
            <a:endParaRPr lang="en-CA"/>
          </a:p>
        </p:txBody>
      </p:sp>
    </p:spTree>
    <p:extLst>
      <p:ext uri="{BB962C8B-B14F-4D97-AF65-F5344CB8AC3E}">
        <p14:creationId xmlns:p14="http://schemas.microsoft.com/office/powerpoint/2010/main" val="453162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195C93-3F9D-4BAE-BEB1-3A4B8A34F56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42529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B0BCD7-3102-449D-BE04-D0F65B66349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45795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274674"/>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7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B21FB4-A040-4F4A-BBF9-36E4B125AC1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4736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25" y="2130466"/>
            <a:ext cx="7771963"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2038" y="3886200"/>
            <a:ext cx="639992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1F69BE-DCB8-4CCB-A293-8D6B04676BE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6621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2CE351-DB3F-4630-B447-80853165AC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63465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2" y="4406941"/>
            <a:ext cx="7771963"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432" y="2906713"/>
            <a:ext cx="77719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BD21D5-E4CE-432E-8B12-EBA1188E360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59563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6024" y="1981200"/>
            <a:ext cx="381606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1919" y="1981200"/>
            <a:ext cx="381606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EE6F71-A5D8-474C-A35E-745393149E0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07509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66" y="274638"/>
            <a:ext cx="8229309"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346" y="1535113"/>
            <a:ext cx="40403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346" y="2174875"/>
            <a:ext cx="40403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4827" y="1535113"/>
            <a:ext cx="4041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827" y="2174875"/>
            <a:ext cx="40418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EF6B71-F16E-4D45-B13A-EE27E70C035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6124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4115F3-C708-4122-B680-9F210953B25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91349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5DBCA0-AF7B-44AF-A0B4-A075279B5A1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5709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FE2CD-C543-473D-8ADD-9ADB6E6A84B6}" type="datetimeFigureOut">
              <a:rPr lang="en-CA" smtClean="0"/>
              <a:t>16/03/2021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902BAB-7FAE-4F7E-A32E-BA97455D804C}" type="slidenum">
              <a:rPr lang="en-CA" smtClean="0"/>
              <a:t>‹#›</a:t>
            </a:fld>
            <a:endParaRPr lang="en-CA"/>
          </a:p>
        </p:txBody>
      </p:sp>
    </p:spTree>
    <p:extLst>
      <p:ext uri="{BB962C8B-B14F-4D97-AF65-F5344CB8AC3E}">
        <p14:creationId xmlns:p14="http://schemas.microsoft.com/office/powerpoint/2010/main" val="309620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5" y="273050"/>
            <a:ext cx="300770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748" y="273091"/>
            <a:ext cx="511091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345" y="1435103"/>
            <a:ext cx="300770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6ED8E3-CF4C-47D3-8C79-D581931B067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6172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991" y="4800600"/>
            <a:ext cx="5485235"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991" y="612775"/>
            <a:ext cx="54852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991" y="5367338"/>
            <a:ext cx="54852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5DF907-27BF-43A6-B20D-36FA9DF41DB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94080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84E464-0378-4EAA-83E8-54763352A19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40726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012" y="609600"/>
            <a:ext cx="1942991"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6039" y="609600"/>
            <a:ext cx="568914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CABC81-ADF8-41D7-A538-3D66B32E30B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9444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6025" y="609600"/>
            <a:ext cx="7771963"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6024" y="1981200"/>
            <a:ext cx="3816069"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1919" y="1981200"/>
            <a:ext cx="3816069"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1919" y="4114800"/>
            <a:ext cx="3816069"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7630D55-6978-462A-9924-669AEC4A54F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04802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25" y="2130458"/>
            <a:ext cx="7771963"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2038" y="3886200"/>
            <a:ext cx="639992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1F69BE-DCB8-4CCB-A293-8D6B04676BE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74200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2CE351-DB3F-4630-B447-80853165AC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03371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2" y="4406933"/>
            <a:ext cx="7771963"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432" y="2906713"/>
            <a:ext cx="77719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BD21D5-E4CE-432E-8B12-EBA1188E360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472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6024" y="1981200"/>
            <a:ext cx="381606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1919" y="1981200"/>
            <a:ext cx="381606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EE6F71-A5D8-474C-A35E-745393149E0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95102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62" y="274638"/>
            <a:ext cx="8229309"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346" y="1535113"/>
            <a:ext cx="40403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346" y="2174875"/>
            <a:ext cx="40403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4827" y="1535113"/>
            <a:ext cx="4041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827" y="2174875"/>
            <a:ext cx="40418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EF6B71-F16E-4D45-B13A-EE27E70C035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5272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4FFE2CD-C543-473D-8ADD-9ADB6E6A84B6}" type="datetimeFigureOut">
              <a:rPr lang="en-CA" smtClean="0"/>
              <a:t>16/03/2021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902BAB-7FAE-4F7E-A32E-BA97455D804C}" type="slidenum">
              <a:rPr lang="en-CA" smtClean="0"/>
              <a:t>‹#›</a:t>
            </a:fld>
            <a:endParaRPr lang="en-CA"/>
          </a:p>
        </p:txBody>
      </p:sp>
    </p:spTree>
    <p:extLst>
      <p:ext uri="{BB962C8B-B14F-4D97-AF65-F5344CB8AC3E}">
        <p14:creationId xmlns:p14="http://schemas.microsoft.com/office/powerpoint/2010/main" val="3372313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4115F3-C708-4122-B680-9F210953B25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79137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5DBCA0-AF7B-44AF-A0B4-A075279B5A1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79579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5" y="273050"/>
            <a:ext cx="300770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748" y="273083"/>
            <a:ext cx="511091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345" y="1435103"/>
            <a:ext cx="300770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6ED8E3-CF4C-47D3-8C79-D581931B067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67750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986" y="4800600"/>
            <a:ext cx="5485235"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986" y="612775"/>
            <a:ext cx="54852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986" y="5367338"/>
            <a:ext cx="54852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5DF907-27BF-43A6-B20D-36FA9DF41DB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81762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84E464-0378-4EAA-83E8-54763352A19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41558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008" y="609600"/>
            <a:ext cx="1942991"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6035" y="609600"/>
            <a:ext cx="568914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CABC81-ADF8-41D7-A538-3D66B32E30B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483192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6025" y="609600"/>
            <a:ext cx="7771963"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6024" y="1981200"/>
            <a:ext cx="3816069"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1919" y="1981200"/>
            <a:ext cx="3816069"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1919" y="4114800"/>
            <a:ext cx="3816069"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7630D55-6978-462A-9924-669AEC4A54F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1886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1"/>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455374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68555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2633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4FFE2CD-C543-473D-8ADD-9ADB6E6A84B6}" type="datetimeFigureOut">
              <a:rPr lang="en-CA" smtClean="0"/>
              <a:t>16/03/2021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9902BAB-7FAE-4F7E-A32E-BA97455D804C}" type="slidenum">
              <a:rPr lang="en-CA" smtClean="0"/>
              <a:t>‹#›</a:t>
            </a:fld>
            <a:endParaRPr lang="en-CA"/>
          </a:p>
        </p:txBody>
      </p:sp>
    </p:spTree>
    <p:extLst>
      <p:ext uri="{BB962C8B-B14F-4D97-AF65-F5344CB8AC3E}">
        <p14:creationId xmlns:p14="http://schemas.microsoft.com/office/powerpoint/2010/main" val="246548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47599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40595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74909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501918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1"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090676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45489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63013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274674"/>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7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65875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24" y="2130442"/>
            <a:ext cx="7771963"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2037" y="3886200"/>
            <a:ext cx="639992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236C9B-204F-4B04-9B54-46116A830F4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186423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BD25D-747E-4E55-80EE-9A3612D381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4891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4FFE2CD-C543-473D-8ADD-9ADB6E6A84B6}" type="datetimeFigureOut">
              <a:rPr lang="en-CA" smtClean="0"/>
              <a:t>16/03/2021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9902BAB-7FAE-4F7E-A32E-BA97455D804C}" type="slidenum">
              <a:rPr lang="en-CA" smtClean="0"/>
              <a:t>‹#›</a:t>
            </a:fld>
            <a:endParaRPr lang="en-CA"/>
          </a:p>
        </p:txBody>
      </p:sp>
    </p:spTree>
    <p:extLst>
      <p:ext uri="{BB962C8B-B14F-4D97-AF65-F5344CB8AC3E}">
        <p14:creationId xmlns:p14="http://schemas.microsoft.com/office/powerpoint/2010/main" val="2217737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1" y="4406917"/>
            <a:ext cx="7771963"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431" y="2906713"/>
            <a:ext cx="77719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C260A-E915-4634-B12A-BC70AD191C3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06453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6023" y="1981200"/>
            <a:ext cx="381606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1913" y="1981200"/>
            <a:ext cx="381606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30DE3C-7A58-4F95-AF0B-A3F11979421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19715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54" y="274638"/>
            <a:ext cx="8229309"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346" y="1535113"/>
            <a:ext cx="40403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346" y="2174875"/>
            <a:ext cx="40403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4826" y="1535113"/>
            <a:ext cx="4041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826" y="2174875"/>
            <a:ext cx="40418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4643C0-FDAC-4DF7-A9DA-162ADD8EF7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59158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248A37-02A8-405C-B941-FC2D0EB8EA9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591092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530209-552B-4FFC-826A-216546F7254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55272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5" y="273050"/>
            <a:ext cx="300770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748" y="273067"/>
            <a:ext cx="511091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345" y="1435103"/>
            <a:ext cx="300770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F64B88-89C0-41DB-B174-75E5C1D62BB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994264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979" y="4800600"/>
            <a:ext cx="5485235"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979" y="612775"/>
            <a:ext cx="54852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979" y="5367338"/>
            <a:ext cx="54852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750F50-A276-45B6-A34B-1F303BDEFC1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250209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03F226-00A5-48AC-960A-C9A9E74217A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08371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000" y="609600"/>
            <a:ext cx="1942991"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6027" y="609600"/>
            <a:ext cx="568914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41C391-375D-43AF-8917-293FC1092EE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40534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6024" y="609600"/>
            <a:ext cx="7771963"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6023" y="1981200"/>
            <a:ext cx="3816069"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1913" y="1981200"/>
            <a:ext cx="3816069"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1913" y="4114800"/>
            <a:ext cx="3816069"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3AA4EEB-1819-4A6A-B84D-B5C7EB6021B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6563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FE2CD-C543-473D-8ADD-9ADB6E6A84B6}" type="datetimeFigureOut">
              <a:rPr lang="en-CA" smtClean="0"/>
              <a:t>16/03/2021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9902BAB-7FAE-4F7E-A32E-BA97455D804C}" type="slidenum">
              <a:rPr lang="en-CA" smtClean="0"/>
              <a:t>‹#›</a:t>
            </a:fld>
            <a:endParaRPr lang="en-CA"/>
          </a:p>
        </p:txBody>
      </p:sp>
    </p:spTree>
    <p:extLst>
      <p:ext uri="{BB962C8B-B14F-4D97-AF65-F5344CB8AC3E}">
        <p14:creationId xmlns:p14="http://schemas.microsoft.com/office/powerpoint/2010/main" val="33550633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1"/>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50201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871858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745624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231283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774896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602344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468628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1"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296342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161791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0248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1"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FE2CD-C543-473D-8ADD-9ADB6E6A84B6}" type="datetimeFigureOut">
              <a:rPr lang="en-CA" smtClean="0"/>
              <a:t>16/03/2021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902BAB-7FAE-4F7E-A32E-BA97455D804C}" type="slidenum">
              <a:rPr lang="en-CA" smtClean="0"/>
              <a:t>‹#›</a:t>
            </a:fld>
            <a:endParaRPr lang="en-CA"/>
          </a:p>
        </p:txBody>
      </p:sp>
    </p:spTree>
    <p:extLst>
      <p:ext uri="{BB962C8B-B14F-4D97-AF65-F5344CB8AC3E}">
        <p14:creationId xmlns:p14="http://schemas.microsoft.com/office/powerpoint/2010/main" val="40412350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274674"/>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7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786509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22" y="2130432"/>
            <a:ext cx="7771963"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2037" y="3886200"/>
            <a:ext cx="639992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236C9B-204F-4B04-9B54-46116A830F4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276943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BD25D-747E-4E55-80EE-9A3612D381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457599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1" y="4406907"/>
            <a:ext cx="7771963"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431" y="2906713"/>
            <a:ext cx="77719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C260A-E915-4634-B12A-BC70AD191C3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53221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6022" y="1981200"/>
            <a:ext cx="381606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1913" y="1981200"/>
            <a:ext cx="381606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30DE3C-7A58-4F95-AF0B-A3F11979421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73817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49" y="274638"/>
            <a:ext cx="8229309"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346" y="1535113"/>
            <a:ext cx="40403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346" y="2174875"/>
            <a:ext cx="40403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4826" y="1535113"/>
            <a:ext cx="4041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826" y="2174875"/>
            <a:ext cx="40418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4643C0-FDAC-4DF7-A9DA-162ADD8EF7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796240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248A37-02A8-405C-B941-FC2D0EB8EA9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00828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530209-552B-4FFC-826A-216546F7254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647468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5" y="273050"/>
            <a:ext cx="300770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748" y="273057"/>
            <a:ext cx="511091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345" y="1435103"/>
            <a:ext cx="300770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F64B88-89C0-41DB-B174-75E5C1D62BB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633372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974" y="4800600"/>
            <a:ext cx="5485235"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974" y="612775"/>
            <a:ext cx="54852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974" y="5367338"/>
            <a:ext cx="54852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750F50-A276-45B6-A34B-1F303BDEFC1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5076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FE2CD-C543-473D-8ADD-9ADB6E6A84B6}" type="datetimeFigureOut">
              <a:rPr lang="en-CA" smtClean="0"/>
              <a:t>16/03/2021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902BAB-7FAE-4F7E-A32E-BA97455D804C}" type="slidenum">
              <a:rPr lang="en-CA" smtClean="0"/>
              <a:t>‹#›</a:t>
            </a:fld>
            <a:endParaRPr lang="en-CA"/>
          </a:p>
        </p:txBody>
      </p:sp>
    </p:spTree>
    <p:extLst>
      <p:ext uri="{BB962C8B-B14F-4D97-AF65-F5344CB8AC3E}">
        <p14:creationId xmlns:p14="http://schemas.microsoft.com/office/powerpoint/2010/main" val="22734472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03F226-00A5-48AC-960A-C9A9E74217A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86675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995" y="609600"/>
            <a:ext cx="1942991"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6022" y="609600"/>
            <a:ext cx="568914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41C391-375D-43AF-8917-293FC1092EE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590336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6022" y="609600"/>
            <a:ext cx="7771963"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6022" y="1981200"/>
            <a:ext cx="3816069"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1913" y="1981200"/>
            <a:ext cx="3816069"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1913" y="4114800"/>
            <a:ext cx="3816069"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3AA4EEB-1819-4A6A-B84D-B5C7EB6021B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225068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AA56EA2-E648-49D3-B983-BF5B33CFCA25}"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EC98C19-C79B-4F1A-95FE-0DB31A038A2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52750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AA56EA2-E648-49D3-B983-BF5B33CFCA25}"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EC98C19-C79B-4F1A-95FE-0DB31A038A2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728182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56EA2-E648-49D3-B983-BF5B33CFCA25}"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EC98C19-C79B-4F1A-95FE-0DB31A038A2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534199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AA56EA2-E648-49D3-B983-BF5B33CFCA25}" type="datetimeFigureOut">
              <a:rPr lang="en-CA" smtClean="0">
                <a:solidFill>
                  <a:prstClr val="black">
                    <a:tint val="75000"/>
                  </a:prstClr>
                </a:solidFill>
              </a:rPr>
              <a:pPr/>
              <a:t>16/03/2021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0EC98C19-C79B-4F1A-95FE-0DB31A038A2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914103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AA56EA2-E648-49D3-B983-BF5B33CFCA25}" type="datetimeFigureOut">
              <a:rPr lang="en-CA" smtClean="0">
                <a:solidFill>
                  <a:prstClr val="black">
                    <a:tint val="75000"/>
                  </a:prstClr>
                </a:solidFill>
              </a:rPr>
              <a:pPr/>
              <a:t>16/03/2021</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0EC98C19-C79B-4F1A-95FE-0DB31A038A2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919535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AA56EA2-E648-49D3-B983-BF5B33CFCA25}" type="datetimeFigureOut">
              <a:rPr lang="en-CA" smtClean="0">
                <a:solidFill>
                  <a:prstClr val="black">
                    <a:tint val="75000"/>
                  </a:prstClr>
                </a:solidFill>
              </a:rPr>
              <a:pPr/>
              <a:t>16/03/2021</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0EC98C19-C79B-4F1A-95FE-0DB31A038A2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35226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56EA2-E648-49D3-B983-BF5B33CFCA25}" type="datetimeFigureOut">
              <a:rPr lang="en-CA" smtClean="0">
                <a:solidFill>
                  <a:prstClr val="black">
                    <a:tint val="75000"/>
                  </a:prstClr>
                </a:solidFill>
              </a:rPr>
              <a:pPr/>
              <a:t>16/03/2021</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0EC98C19-C79B-4F1A-95FE-0DB31A038A2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7552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8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FE2CD-C543-473D-8ADD-9ADB6E6A84B6}" type="datetimeFigureOut">
              <a:rPr lang="en-CA" smtClean="0"/>
              <a:t>16/03/2021</a:t>
            </a:fld>
            <a:endParaRPr lang="en-CA"/>
          </a:p>
        </p:txBody>
      </p:sp>
      <p:sp>
        <p:nvSpPr>
          <p:cNvPr id="5" name="Footer Placeholder 4"/>
          <p:cNvSpPr>
            <a:spLocks noGrp="1"/>
          </p:cNvSpPr>
          <p:nvPr>
            <p:ph type="ftr" sz="quarter" idx="3"/>
          </p:nvPr>
        </p:nvSpPr>
        <p:spPr>
          <a:xfrm>
            <a:off x="3124200" y="635638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02BAB-7FAE-4F7E-A32E-BA97455D804C}" type="slidenum">
              <a:rPr lang="en-CA" smtClean="0"/>
              <a:t>‹#›</a:t>
            </a:fld>
            <a:endParaRPr lang="en-CA"/>
          </a:p>
        </p:txBody>
      </p:sp>
    </p:spTree>
    <p:extLst>
      <p:ext uri="{BB962C8B-B14F-4D97-AF65-F5344CB8AC3E}">
        <p14:creationId xmlns:p14="http://schemas.microsoft.com/office/powerpoint/2010/main" val="2151702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852D304-97CA-4140-870F-FEB50606DCEB}"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Tree>
    <p:extLst>
      <p:ext uri="{BB962C8B-B14F-4D97-AF65-F5344CB8AC3E}">
        <p14:creationId xmlns:p14="http://schemas.microsoft.com/office/powerpoint/2010/main" val="2277781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025" y="609600"/>
            <a:ext cx="77719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6025" y="1981200"/>
            <a:ext cx="77719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6020" y="6248400"/>
            <a:ext cx="19051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31" y="6248400"/>
            <a:ext cx="28955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tx1"/>
                </a:solidFill>
                <a:latin typeface="+mn-lt"/>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2865" y="6248400"/>
            <a:ext cx="19051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fontAlgn="base">
              <a:spcBef>
                <a:spcPct val="0"/>
              </a:spcBef>
              <a:spcAft>
                <a:spcPct val="0"/>
              </a:spcAft>
              <a:defRPr/>
            </a:pPr>
            <a:fld id="{FFB338D6-F0CA-4807-8E3D-75E464F2425C}"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16605852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024" y="609600"/>
            <a:ext cx="77719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6024" y="1981200"/>
            <a:ext cx="77719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6020" y="6248400"/>
            <a:ext cx="19051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30" y="6248400"/>
            <a:ext cx="28955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tx1"/>
                </a:solidFill>
                <a:latin typeface="+mn-lt"/>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2865" y="6248400"/>
            <a:ext cx="19051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fontAlgn="base">
              <a:spcBef>
                <a:spcPct val="0"/>
              </a:spcBef>
              <a:spcAft>
                <a:spcPct val="0"/>
              </a:spcAft>
              <a:defRPr/>
            </a:pPr>
            <a:fld id="{FFB338D6-F0CA-4807-8E3D-75E464F2425C}"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2360146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8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8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003453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024" y="609600"/>
            <a:ext cx="77719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6024" y="1981200"/>
            <a:ext cx="77719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6019" y="6248400"/>
            <a:ext cx="19051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30" y="6248400"/>
            <a:ext cx="28955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tx1"/>
                </a:solidFill>
                <a:latin typeface="+mn-lt"/>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2864" y="6248400"/>
            <a:ext cx="19051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fontAlgn="base">
              <a:spcBef>
                <a:spcPct val="0"/>
              </a:spcBef>
              <a:spcAft>
                <a:spcPct val="0"/>
              </a:spcAft>
              <a:defRPr/>
            </a:pPr>
            <a:fld id="{6505A79A-6D1E-48BB-AE5A-B9BEE44012A8}"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178886253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8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FE2CD-C543-473D-8ADD-9ADB6E6A84B6}"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8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02BAB-7FAE-4F7E-A32E-BA97455D804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6859605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019" y="609600"/>
            <a:ext cx="77719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6019" y="1981200"/>
            <a:ext cx="77719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6019" y="6248400"/>
            <a:ext cx="19051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25" y="6248400"/>
            <a:ext cx="28955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tx1"/>
                </a:solidFill>
                <a:latin typeface="+mn-lt"/>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2861" y="6248400"/>
            <a:ext cx="19051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fontAlgn="base">
              <a:spcBef>
                <a:spcPct val="0"/>
              </a:spcBef>
              <a:spcAft>
                <a:spcPct val="0"/>
              </a:spcAft>
              <a:defRPr/>
            </a:pPr>
            <a:fld id="{6505A79A-6D1E-48BB-AE5A-B9BEE44012A8}"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426061406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A56EA2-E648-49D3-B983-BF5B33CFCA25}" type="datetimeFigureOut">
              <a:rPr lang="en-CA" smtClean="0">
                <a:solidFill>
                  <a:prstClr val="black">
                    <a:tint val="75000"/>
                  </a:prstClr>
                </a:solidFill>
              </a:rPr>
              <a:pPr/>
              <a:t>16/03/2021</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C98C19-C79B-4F1A-95FE-0DB31A038A2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016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1.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1.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7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7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7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11.bin"/><Relationship Id="rId3" Type="http://schemas.openxmlformats.org/officeDocument/2006/relationships/notesSlide" Target="../notesSlides/notesSlide3.xml"/><Relationship Id="rId7" Type="http://schemas.openxmlformats.org/officeDocument/2006/relationships/oleObject" Target="../embeddings/oleObject8.bin"/><Relationship Id="rId12" Type="http://schemas.openxmlformats.org/officeDocument/2006/relationships/image" Target="../media/image5.w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10.bin"/><Relationship Id="rId5" Type="http://schemas.openxmlformats.org/officeDocument/2006/relationships/image" Target="../media/image3.wmf"/><Relationship Id="rId10" Type="http://schemas.openxmlformats.org/officeDocument/2006/relationships/image" Target="../media/image4.wmf"/><Relationship Id="rId4" Type="http://schemas.openxmlformats.org/officeDocument/2006/relationships/oleObject" Target="../embeddings/oleObject6.bin"/><Relationship Id="rId9" Type="http://schemas.openxmlformats.org/officeDocument/2006/relationships/oleObject" Target="../embeddings/oleObject9.bin"/><Relationship Id="rId1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14.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is circulation created?</a:t>
            </a:r>
            <a:endParaRPr lang="en-CA" dirty="0"/>
          </a:p>
        </p:txBody>
      </p:sp>
      <p:sp>
        <p:nvSpPr>
          <p:cNvPr id="3" name="Content Placeholder 2"/>
          <p:cNvSpPr>
            <a:spLocks noGrp="1"/>
          </p:cNvSpPr>
          <p:nvPr>
            <p:ph idx="1"/>
          </p:nvPr>
        </p:nvSpPr>
        <p:spPr/>
        <p:txBody>
          <a:bodyPr/>
          <a:lstStyle/>
          <a:p>
            <a:r>
              <a:rPr lang="en-CA" dirty="0" smtClean="0"/>
              <a:t>Temperature gradients </a:t>
            </a:r>
            <a:r>
              <a:rPr lang="en-CA" dirty="0" smtClean="0">
                <a:sym typeface="Symbol"/>
              </a:rPr>
              <a:t> Pressure gradients</a:t>
            </a:r>
          </a:p>
          <a:p>
            <a:endParaRPr lang="en-CA" dirty="0">
              <a:sym typeface="Symbol"/>
            </a:endParaRPr>
          </a:p>
          <a:p>
            <a:r>
              <a:rPr lang="en-CA" dirty="0" smtClean="0">
                <a:sym typeface="Symbol"/>
              </a:rPr>
              <a:t>Wave momentum deposited in atmosphere</a:t>
            </a:r>
          </a:p>
          <a:p>
            <a:pPr lvl="1"/>
            <a:r>
              <a:rPr lang="en-CA" dirty="0" smtClean="0">
                <a:sym typeface="Symbol"/>
              </a:rPr>
              <a:t>Gravity wave processes</a:t>
            </a:r>
          </a:p>
          <a:p>
            <a:pPr lvl="1"/>
            <a:r>
              <a:rPr lang="en-CA" dirty="0" smtClean="0">
                <a:sym typeface="Symbol"/>
              </a:rPr>
              <a:t>Planetary wave processes</a:t>
            </a:r>
          </a:p>
          <a:p>
            <a:pPr lvl="1"/>
            <a:endParaRPr lang="en-CA" dirty="0" smtClean="0">
              <a:sym typeface="Symbol"/>
            </a:endParaRPr>
          </a:p>
          <a:p>
            <a:pPr lvl="2"/>
            <a:r>
              <a:rPr lang="en-CA" dirty="0" smtClean="0">
                <a:sym typeface="Symbol"/>
              </a:rPr>
              <a:t>Critical level</a:t>
            </a:r>
          </a:p>
          <a:p>
            <a:pPr lvl="2"/>
            <a:r>
              <a:rPr lang="en-CA" dirty="0" smtClean="0">
                <a:sym typeface="Symbol"/>
              </a:rPr>
              <a:t>Wave breaking</a:t>
            </a:r>
          </a:p>
          <a:p>
            <a:pPr lvl="1"/>
            <a:endParaRPr lang="en-CA" dirty="0"/>
          </a:p>
        </p:txBody>
      </p:sp>
    </p:spTree>
    <p:extLst>
      <p:ext uri="{BB962C8B-B14F-4D97-AF65-F5344CB8AC3E}">
        <p14:creationId xmlns:p14="http://schemas.microsoft.com/office/powerpoint/2010/main" val="128389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0114" y="609600"/>
            <a:ext cx="9063891" cy="1143000"/>
          </a:xfrm>
        </p:spPr>
        <p:txBody>
          <a:bodyPr/>
          <a:lstStyle/>
          <a:p>
            <a:pPr eaLnBrk="1" hangingPunct="1"/>
            <a:r>
              <a:rPr lang="en-CA" altLang="en-US" sz="4000" smtClean="0">
                <a:solidFill>
                  <a:srgbClr val="FFFF00"/>
                </a:solidFill>
              </a:rPr>
              <a:t>Gravity or Buoyancy waves in an atmosphere</a:t>
            </a:r>
          </a:p>
        </p:txBody>
      </p:sp>
      <p:sp>
        <p:nvSpPr>
          <p:cNvPr id="7171" name="Content Placeholder 2"/>
          <p:cNvSpPr>
            <a:spLocks noGrp="1"/>
          </p:cNvSpPr>
          <p:nvPr>
            <p:ph idx="1"/>
          </p:nvPr>
        </p:nvSpPr>
        <p:spPr>
          <a:xfrm>
            <a:off x="409281" y="1981200"/>
            <a:ext cx="3105290" cy="4114800"/>
          </a:xfrm>
        </p:spPr>
        <p:txBody>
          <a:bodyPr/>
          <a:lstStyle/>
          <a:p>
            <a:pPr marL="0" indent="0" eaLnBrk="1" hangingPunct="1">
              <a:buFontTx/>
              <a:buNone/>
            </a:pPr>
            <a:r>
              <a:rPr lang="en-US" altLang="en-US" sz="1400" smtClean="0">
                <a:solidFill>
                  <a:srgbClr val="FFFF00"/>
                </a:solidFill>
                <a:latin typeface="Arial" charset="0"/>
                <a:cs typeface="Arial" charset="0"/>
              </a:rPr>
              <a:t>A corrugated sheet pushed to the right against the air will be the same air blowing to the left over the sheet</a:t>
            </a:r>
          </a:p>
          <a:p>
            <a:pPr marL="0" indent="0" eaLnBrk="1" hangingPunct="1">
              <a:buFontTx/>
              <a:buNone/>
            </a:pPr>
            <a:endParaRPr lang="en-US" altLang="en-US" sz="1400" smtClean="0">
              <a:solidFill>
                <a:srgbClr val="FFFF00"/>
              </a:solidFill>
              <a:latin typeface="Arial" charset="0"/>
              <a:cs typeface="Arial" charset="0"/>
            </a:endParaRPr>
          </a:p>
          <a:p>
            <a:pPr marL="0" indent="0" eaLnBrk="1" hangingPunct="1">
              <a:buFontTx/>
              <a:buNone/>
            </a:pPr>
            <a:r>
              <a:rPr lang="en-US" altLang="en-US" sz="1400" smtClean="0">
                <a:solidFill>
                  <a:srgbClr val="FFFF00"/>
                </a:solidFill>
                <a:latin typeface="Arial" charset="0"/>
                <a:cs typeface="Arial" charset="0"/>
              </a:rPr>
              <a:t>At "A", the corrugations move upward and to the right with increasing time, forcing the air in this region up and forward.  This will "push" the air along the line of the purple arrow shown.</a:t>
            </a:r>
          </a:p>
          <a:p>
            <a:pPr marL="0" indent="0" eaLnBrk="1" hangingPunct="1">
              <a:buFontTx/>
              <a:buNone/>
            </a:pPr>
            <a:endParaRPr lang="en-US" altLang="en-US" sz="1400" smtClean="0">
              <a:solidFill>
                <a:srgbClr val="FFFF00"/>
              </a:solidFill>
              <a:latin typeface="Arial" charset="0"/>
              <a:cs typeface="Arial" charset="0"/>
            </a:endParaRPr>
          </a:p>
          <a:p>
            <a:pPr marL="0" indent="0" eaLnBrk="1" hangingPunct="1">
              <a:buFontTx/>
              <a:buNone/>
            </a:pPr>
            <a:r>
              <a:rPr lang="en-US" altLang="en-US" sz="1400" smtClean="0">
                <a:solidFill>
                  <a:srgbClr val="FFFF00"/>
                </a:solidFill>
                <a:latin typeface="Arial" charset="0"/>
                <a:cs typeface="Arial" charset="0"/>
              </a:rPr>
              <a:t>Conversely, at the "B’s", the corrugations will appear to be "falling away“ to the left, letting the air fall away to the left</a:t>
            </a:r>
          </a:p>
          <a:p>
            <a:pPr marL="0" indent="0" eaLnBrk="1" hangingPunct="1">
              <a:buFontTx/>
              <a:buNone/>
            </a:pPr>
            <a:endParaRPr lang="en-US" altLang="en-US" sz="1400" smtClean="0">
              <a:solidFill>
                <a:srgbClr val="FFFF00"/>
              </a:solidFill>
              <a:latin typeface="Arial" charset="0"/>
              <a:cs typeface="Arial" charset="0"/>
            </a:endParaRPr>
          </a:p>
          <a:p>
            <a:pPr marL="0" indent="0" eaLnBrk="1" hangingPunct="1">
              <a:buFontTx/>
              <a:buNone/>
            </a:pPr>
            <a:r>
              <a:rPr lang="en-US" altLang="en-US" sz="1400" smtClean="0">
                <a:solidFill>
                  <a:srgbClr val="FFFF00"/>
                </a:solidFill>
                <a:latin typeface="Arial" charset="0"/>
                <a:cs typeface="Arial" charset="0"/>
              </a:rPr>
              <a:t>The air at H will rise, expand and cool while the air at L will sink, compress and heat.</a:t>
            </a:r>
            <a:endParaRPr lang="en-CA" altLang="en-US" sz="1400" smtClean="0">
              <a:solidFill>
                <a:srgbClr val="FFFF00"/>
              </a:solidFill>
              <a:latin typeface="Arial" charset="0"/>
              <a:cs typeface="Arial" charset="0"/>
            </a:endParaRPr>
          </a:p>
        </p:txBody>
      </p:sp>
      <p:pic>
        <p:nvPicPr>
          <p:cNvPr id="7172" name="Picture 2" descr="C:\Users\espy\Documents\Papers_and_Books_II\Gravity_Wave_primers\Buoyancy (gravity) waves in the atmosphere_files\grav_c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046" y="2432053"/>
            <a:ext cx="57066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3"/>
          <p:cNvSpPr txBox="1">
            <a:spLocks noChangeArrowheads="1"/>
          </p:cNvSpPr>
          <p:nvPr/>
        </p:nvSpPr>
        <p:spPr bwMode="auto">
          <a:xfrm>
            <a:off x="7412208" y="5019712"/>
            <a:ext cx="1651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0"/>
              </a:spcBef>
              <a:spcAft>
                <a:spcPct val="0"/>
              </a:spcAft>
            </a:pPr>
            <a:r>
              <a:rPr lang="en-CA" altLang="en-US" sz="900" smtClean="0">
                <a:solidFill>
                  <a:srgbClr val="000000"/>
                </a:solidFill>
              </a:rPr>
              <a:t>From Wayne Hocking</a:t>
            </a:r>
          </a:p>
        </p:txBody>
      </p:sp>
    </p:spTree>
    <p:extLst>
      <p:ext uri="{BB962C8B-B14F-4D97-AF65-F5344CB8AC3E}">
        <p14:creationId xmlns:p14="http://schemas.microsoft.com/office/powerpoint/2010/main" val="3329607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72"/>
          <p:cNvGrpSpPr>
            <a:grpSpLocks/>
          </p:cNvGrpSpPr>
          <p:nvPr/>
        </p:nvGrpSpPr>
        <p:grpSpPr bwMode="auto">
          <a:xfrm>
            <a:off x="607370" y="1882775"/>
            <a:ext cx="2378488" cy="3600450"/>
            <a:chOff x="3792" y="1488"/>
            <a:chExt cx="240" cy="2016"/>
          </a:xfrm>
        </p:grpSpPr>
        <p:grpSp>
          <p:nvGrpSpPr>
            <p:cNvPr id="8238" name="Group 73"/>
            <p:cNvGrpSpPr>
              <a:grpSpLocks/>
            </p:cNvGrpSpPr>
            <p:nvPr/>
          </p:nvGrpSpPr>
          <p:grpSpPr bwMode="auto">
            <a:xfrm>
              <a:off x="3792" y="1488"/>
              <a:ext cx="240" cy="2016"/>
              <a:chOff x="4224" y="1440"/>
              <a:chExt cx="240" cy="2016"/>
            </a:xfrm>
          </p:grpSpPr>
          <p:pic>
            <p:nvPicPr>
              <p:cNvPr id="8240" name="Picture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 y="1440"/>
                <a:ext cx="240"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241" name="Group 75"/>
              <p:cNvGrpSpPr>
                <a:grpSpLocks/>
              </p:cNvGrpSpPr>
              <p:nvPr/>
            </p:nvGrpSpPr>
            <p:grpSpPr bwMode="auto">
              <a:xfrm>
                <a:off x="4224" y="3312"/>
                <a:ext cx="240" cy="144"/>
                <a:chOff x="2448" y="2592"/>
                <a:chExt cx="240" cy="144"/>
              </a:xfrm>
            </p:grpSpPr>
            <p:sp>
              <p:nvSpPr>
                <p:cNvPr id="8242" name="Rectangle 76"/>
                <p:cNvSpPr>
                  <a:spLocks noChangeArrowheads="1"/>
                </p:cNvSpPr>
                <p:nvPr/>
              </p:nvSpPr>
              <p:spPr bwMode="auto">
                <a:xfrm>
                  <a:off x="2448" y="2592"/>
                  <a:ext cx="240" cy="144"/>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0"/>
                    </a:spcBef>
                    <a:spcAft>
                      <a:spcPct val="0"/>
                    </a:spcAft>
                  </a:pPr>
                  <a:endParaRPr lang="en-CA" altLang="en-US" smtClean="0"/>
                </a:p>
              </p:txBody>
            </p:sp>
            <p:sp>
              <p:nvSpPr>
                <p:cNvPr id="8243" name="Text Box 77"/>
                <p:cNvSpPr txBox="1">
                  <a:spLocks noChangeArrowheads="1"/>
                </p:cNvSpPr>
                <p:nvPr/>
              </p:nvSpPr>
              <p:spPr bwMode="auto">
                <a:xfrm>
                  <a:off x="2448" y="2592"/>
                  <a:ext cx="240"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smtClean="0">
                      <a:solidFill>
                        <a:srgbClr val="FFFFFF"/>
                      </a:solidFill>
                    </a:rPr>
                    <a:t>p</a:t>
                  </a:r>
                  <a:r>
                    <a:rPr lang="en-GB" altLang="en-US" sz="1000" baseline="-25000" smtClean="0">
                      <a:solidFill>
                        <a:srgbClr val="FFFFFF"/>
                      </a:solidFill>
                    </a:rPr>
                    <a:t>o</a:t>
                  </a:r>
                </a:p>
              </p:txBody>
            </p:sp>
          </p:grpSp>
        </p:grpSp>
        <p:sp>
          <p:nvSpPr>
            <p:cNvPr id="8239" name="Line 78"/>
            <p:cNvSpPr>
              <a:spLocks noChangeShapeType="1"/>
            </p:cNvSpPr>
            <p:nvPr/>
          </p:nvSpPr>
          <p:spPr bwMode="auto">
            <a:xfrm>
              <a:off x="3792" y="3384"/>
              <a:ext cx="24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grpSp>
      <p:grpSp>
        <p:nvGrpSpPr>
          <p:cNvPr id="65588" name="Group 52"/>
          <p:cNvGrpSpPr>
            <a:grpSpLocks/>
          </p:cNvGrpSpPr>
          <p:nvPr/>
        </p:nvGrpSpPr>
        <p:grpSpPr bwMode="auto">
          <a:xfrm>
            <a:off x="5173541" y="2362205"/>
            <a:ext cx="2377032" cy="3203575"/>
            <a:chOff x="3792" y="1488"/>
            <a:chExt cx="240" cy="2028"/>
          </a:xfrm>
        </p:grpSpPr>
        <p:grpSp>
          <p:nvGrpSpPr>
            <p:cNvPr id="8232" name="Group 38"/>
            <p:cNvGrpSpPr>
              <a:grpSpLocks/>
            </p:cNvGrpSpPr>
            <p:nvPr/>
          </p:nvGrpSpPr>
          <p:grpSpPr bwMode="auto">
            <a:xfrm>
              <a:off x="3792" y="1488"/>
              <a:ext cx="240" cy="2028"/>
              <a:chOff x="4224" y="1440"/>
              <a:chExt cx="240" cy="2028"/>
            </a:xfrm>
          </p:grpSpPr>
          <p:pic>
            <p:nvPicPr>
              <p:cNvPr id="823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 y="1440"/>
                <a:ext cx="240"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235" name="Group 32"/>
              <p:cNvGrpSpPr>
                <a:grpSpLocks/>
              </p:cNvGrpSpPr>
              <p:nvPr/>
            </p:nvGrpSpPr>
            <p:grpSpPr bwMode="auto">
              <a:xfrm>
                <a:off x="4224" y="3312"/>
                <a:ext cx="240" cy="156"/>
                <a:chOff x="2448" y="2592"/>
                <a:chExt cx="240" cy="156"/>
              </a:xfrm>
            </p:grpSpPr>
            <p:sp>
              <p:nvSpPr>
                <p:cNvPr id="8236" name="Rectangle 33"/>
                <p:cNvSpPr>
                  <a:spLocks noChangeArrowheads="1"/>
                </p:cNvSpPr>
                <p:nvPr/>
              </p:nvSpPr>
              <p:spPr bwMode="auto">
                <a:xfrm>
                  <a:off x="2448" y="2592"/>
                  <a:ext cx="240" cy="144"/>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0"/>
                    </a:spcBef>
                    <a:spcAft>
                      <a:spcPct val="0"/>
                    </a:spcAft>
                  </a:pPr>
                  <a:endParaRPr lang="en-CA" altLang="en-US" smtClean="0"/>
                </a:p>
              </p:txBody>
            </p:sp>
            <p:sp>
              <p:nvSpPr>
                <p:cNvPr id="8237" name="Text Box 34"/>
                <p:cNvSpPr txBox="1">
                  <a:spLocks noChangeArrowheads="1"/>
                </p:cNvSpPr>
                <p:nvPr/>
              </p:nvSpPr>
              <p:spPr bwMode="auto">
                <a:xfrm>
                  <a:off x="2448" y="2592"/>
                  <a:ext cx="240"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smtClean="0">
                      <a:solidFill>
                        <a:srgbClr val="FFFFFF"/>
                      </a:solidFill>
                    </a:rPr>
                    <a:t>p</a:t>
                  </a:r>
                  <a:r>
                    <a:rPr lang="en-GB" altLang="en-US" sz="1000" baseline="-25000" smtClean="0">
                      <a:solidFill>
                        <a:srgbClr val="FFFFFF"/>
                      </a:solidFill>
                    </a:rPr>
                    <a:t>o</a:t>
                  </a:r>
                </a:p>
              </p:txBody>
            </p:sp>
          </p:grpSp>
        </p:grpSp>
        <p:sp>
          <p:nvSpPr>
            <p:cNvPr id="8233" name="Line 51"/>
            <p:cNvSpPr>
              <a:spLocks noChangeShapeType="1"/>
            </p:cNvSpPr>
            <p:nvPr/>
          </p:nvSpPr>
          <p:spPr bwMode="auto">
            <a:xfrm>
              <a:off x="3792" y="3384"/>
              <a:ext cx="24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grpSp>
      <p:grpSp>
        <p:nvGrpSpPr>
          <p:cNvPr id="65586" name="Group 50"/>
          <p:cNvGrpSpPr>
            <a:grpSpLocks/>
          </p:cNvGrpSpPr>
          <p:nvPr/>
        </p:nvGrpSpPr>
        <p:grpSpPr bwMode="auto">
          <a:xfrm>
            <a:off x="5100721" y="2205038"/>
            <a:ext cx="2372663" cy="3352800"/>
            <a:chOff x="3504" y="1392"/>
            <a:chExt cx="1629" cy="2112"/>
          </a:xfrm>
        </p:grpSpPr>
        <p:grpSp>
          <p:nvGrpSpPr>
            <p:cNvPr id="8227" name="Group 44"/>
            <p:cNvGrpSpPr>
              <a:grpSpLocks/>
            </p:cNvGrpSpPr>
            <p:nvPr/>
          </p:nvGrpSpPr>
          <p:grpSpPr bwMode="auto">
            <a:xfrm>
              <a:off x="3504" y="1392"/>
              <a:ext cx="1629" cy="2112"/>
              <a:chOff x="3504" y="1392"/>
              <a:chExt cx="1629" cy="2112"/>
            </a:xfrm>
          </p:grpSpPr>
          <p:pic>
            <p:nvPicPr>
              <p:cNvPr id="8229" name="Picture 30" descr="slide0043_image0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1392"/>
                <a:ext cx="1629"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0" name="Text Box 41"/>
              <p:cNvSpPr txBox="1">
                <a:spLocks noChangeArrowheads="1"/>
              </p:cNvSpPr>
              <p:nvPr/>
            </p:nvSpPr>
            <p:spPr bwMode="auto">
              <a:xfrm>
                <a:off x="3552" y="3264"/>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smtClean="0">
                    <a:solidFill>
                      <a:srgbClr val="FFFFFF"/>
                    </a:solidFill>
                  </a:rPr>
                  <a:t>p</a:t>
                </a:r>
                <a:r>
                  <a:rPr lang="en-GB" altLang="en-US" sz="1000" baseline="-25000" smtClean="0">
                    <a:solidFill>
                      <a:srgbClr val="FFFFFF"/>
                    </a:solidFill>
                  </a:rPr>
                  <a:t>o</a:t>
                </a:r>
              </a:p>
            </p:txBody>
          </p:sp>
          <p:sp>
            <p:nvSpPr>
              <p:cNvPr id="8231" name="Line 42"/>
              <p:cNvSpPr>
                <a:spLocks noChangeShapeType="1"/>
              </p:cNvSpPr>
              <p:nvPr/>
            </p:nvSpPr>
            <p:spPr bwMode="auto">
              <a:xfrm>
                <a:off x="3600" y="3241"/>
                <a:ext cx="192" cy="144"/>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grpSp>
        <p:sp>
          <p:nvSpPr>
            <p:cNvPr id="8228" name="Line 49"/>
            <p:cNvSpPr>
              <a:spLocks noChangeShapeType="1"/>
            </p:cNvSpPr>
            <p:nvPr/>
          </p:nvSpPr>
          <p:spPr bwMode="auto">
            <a:xfrm flipV="1">
              <a:off x="3696" y="3072"/>
              <a:ext cx="192" cy="24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grpSp>
      <p:sp>
        <p:nvSpPr>
          <p:cNvPr id="8197" name="Rectangle 2"/>
          <p:cNvSpPr>
            <a:spLocks noGrp="1" noChangeArrowheads="1"/>
          </p:cNvSpPr>
          <p:nvPr>
            <p:ph type="title"/>
          </p:nvPr>
        </p:nvSpPr>
        <p:spPr>
          <a:xfrm>
            <a:off x="0" y="0"/>
            <a:ext cx="9144000" cy="1143000"/>
          </a:xfrm>
        </p:spPr>
        <p:txBody>
          <a:bodyPr/>
          <a:lstStyle/>
          <a:p>
            <a:pPr eaLnBrk="1" hangingPunct="1"/>
            <a:r>
              <a:rPr lang="en-GB" altLang="en-US" sz="3000" smtClean="0">
                <a:solidFill>
                  <a:srgbClr val="FFFF00"/>
                </a:solidFill>
                <a:latin typeface="Arial" charset="0"/>
              </a:rPr>
              <a:t>How to Propagate the Pressure Perturbation</a:t>
            </a:r>
          </a:p>
        </p:txBody>
      </p:sp>
      <p:sp>
        <p:nvSpPr>
          <p:cNvPr id="8198" name="Text Box 3"/>
          <p:cNvSpPr txBox="1">
            <a:spLocks noChangeArrowheads="1"/>
          </p:cNvSpPr>
          <p:nvPr/>
        </p:nvSpPr>
        <p:spPr bwMode="auto">
          <a:xfrm>
            <a:off x="139826" y="5562600"/>
            <a:ext cx="3215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800" dirty="0" smtClean="0"/>
              <a:t>Just move parcel vertically</a:t>
            </a:r>
          </a:p>
        </p:txBody>
      </p:sp>
      <p:sp>
        <p:nvSpPr>
          <p:cNvPr id="65540" name="Text Box 4"/>
          <p:cNvSpPr txBox="1">
            <a:spLocks noChangeArrowheads="1"/>
          </p:cNvSpPr>
          <p:nvPr/>
        </p:nvSpPr>
        <p:spPr bwMode="auto">
          <a:xfrm>
            <a:off x="6" y="908085"/>
            <a:ext cx="40432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fontAlgn="base" hangingPunct="1">
              <a:spcBef>
                <a:spcPct val="50000"/>
              </a:spcBef>
              <a:spcAft>
                <a:spcPct val="0"/>
              </a:spcAft>
            </a:pPr>
            <a:r>
              <a:rPr lang="en-GB" altLang="en-US" sz="1800" dirty="0" smtClean="0"/>
              <a:t>No pressure change in any column</a:t>
            </a:r>
            <a:br>
              <a:rPr lang="en-GB" altLang="en-US" sz="1800" dirty="0" smtClean="0"/>
            </a:br>
            <a:r>
              <a:rPr lang="en-GB" altLang="en-US" sz="1800" dirty="0" smtClean="0"/>
              <a:t>(weight of air above is the same)</a:t>
            </a:r>
          </a:p>
        </p:txBody>
      </p:sp>
      <p:grpSp>
        <p:nvGrpSpPr>
          <p:cNvPr id="65541" name="Group 5"/>
          <p:cNvGrpSpPr>
            <a:grpSpLocks/>
          </p:cNvGrpSpPr>
          <p:nvPr/>
        </p:nvGrpSpPr>
        <p:grpSpPr bwMode="auto">
          <a:xfrm>
            <a:off x="1599253" y="2293945"/>
            <a:ext cx="349564" cy="3216275"/>
            <a:chOff x="912" y="1440"/>
            <a:chExt cx="240" cy="2026"/>
          </a:xfrm>
        </p:grpSpPr>
        <p:grpSp>
          <p:nvGrpSpPr>
            <p:cNvPr id="8222" name="Group 6"/>
            <p:cNvGrpSpPr>
              <a:grpSpLocks/>
            </p:cNvGrpSpPr>
            <p:nvPr/>
          </p:nvGrpSpPr>
          <p:grpSpPr bwMode="auto">
            <a:xfrm>
              <a:off x="912" y="1440"/>
              <a:ext cx="240" cy="2016"/>
              <a:chOff x="1296" y="960"/>
              <a:chExt cx="240" cy="2016"/>
            </a:xfrm>
          </p:grpSpPr>
          <p:pic>
            <p:nvPicPr>
              <p:cNvPr id="82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960"/>
                <a:ext cx="240"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25" name="Line 8"/>
              <p:cNvSpPr>
                <a:spLocks noChangeShapeType="1"/>
              </p:cNvSpPr>
              <p:nvPr/>
            </p:nvSpPr>
            <p:spPr bwMode="auto">
              <a:xfrm>
                <a:off x="1296" y="2832"/>
                <a:ext cx="24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8226" name="Line 9"/>
              <p:cNvSpPr>
                <a:spLocks noChangeShapeType="1"/>
              </p:cNvSpPr>
              <p:nvPr/>
            </p:nvSpPr>
            <p:spPr bwMode="auto">
              <a:xfrm flipV="1">
                <a:off x="1405" y="2544"/>
                <a:ext cx="0" cy="288"/>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grpSp>
        <p:sp>
          <p:nvSpPr>
            <p:cNvPr id="8223" name="Text Box 10"/>
            <p:cNvSpPr txBox="1">
              <a:spLocks noChangeArrowheads="1"/>
            </p:cNvSpPr>
            <p:nvPr/>
          </p:nvSpPr>
          <p:spPr bwMode="auto">
            <a:xfrm>
              <a:off x="912" y="3312"/>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smtClean="0">
                  <a:solidFill>
                    <a:srgbClr val="FFFFFF"/>
                  </a:solidFill>
                </a:rPr>
                <a:t>p</a:t>
              </a:r>
              <a:r>
                <a:rPr lang="en-GB" altLang="en-US" sz="1000" baseline="-25000" smtClean="0">
                  <a:solidFill>
                    <a:srgbClr val="FFFFFF"/>
                  </a:solidFill>
                </a:rPr>
                <a:t>o</a:t>
              </a:r>
            </a:p>
          </p:txBody>
        </p:sp>
      </p:grpSp>
      <p:grpSp>
        <p:nvGrpSpPr>
          <p:cNvPr id="65547" name="Group 11"/>
          <p:cNvGrpSpPr>
            <a:grpSpLocks/>
          </p:cNvGrpSpPr>
          <p:nvPr/>
        </p:nvGrpSpPr>
        <p:grpSpPr bwMode="auto">
          <a:xfrm>
            <a:off x="1599253" y="1628812"/>
            <a:ext cx="349564" cy="3216275"/>
            <a:chOff x="1248" y="1152"/>
            <a:chExt cx="240" cy="2026"/>
          </a:xfrm>
        </p:grpSpPr>
        <p:grpSp>
          <p:nvGrpSpPr>
            <p:cNvPr id="8218" name="Group 12"/>
            <p:cNvGrpSpPr>
              <a:grpSpLocks/>
            </p:cNvGrpSpPr>
            <p:nvPr/>
          </p:nvGrpSpPr>
          <p:grpSpPr bwMode="auto">
            <a:xfrm>
              <a:off x="1248" y="1152"/>
              <a:ext cx="240" cy="2016"/>
              <a:chOff x="1248" y="1056"/>
              <a:chExt cx="240" cy="2016"/>
            </a:xfrm>
          </p:grpSpPr>
          <p:pic>
            <p:nvPicPr>
              <p:cNvPr id="822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056"/>
                <a:ext cx="240"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21" name="Line 14"/>
              <p:cNvSpPr>
                <a:spLocks noChangeShapeType="1"/>
              </p:cNvSpPr>
              <p:nvPr/>
            </p:nvSpPr>
            <p:spPr bwMode="auto">
              <a:xfrm>
                <a:off x="1248" y="2928"/>
                <a:ext cx="24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grpSp>
        <p:sp>
          <p:nvSpPr>
            <p:cNvPr id="8219" name="Text Box 15"/>
            <p:cNvSpPr txBox="1">
              <a:spLocks noChangeArrowheads="1"/>
            </p:cNvSpPr>
            <p:nvPr/>
          </p:nvSpPr>
          <p:spPr bwMode="auto">
            <a:xfrm>
              <a:off x="1248" y="3024"/>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smtClean="0">
                  <a:solidFill>
                    <a:srgbClr val="FFFFFF"/>
                  </a:solidFill>
                </a:rPr>
                <a:t>p</a:t>
              </a:r>
              <a:r>
                <a:rPr lang="en-GB" altLang="en-US" sz="1000" baseline="-25000" smtClean="0">
                  <a:solidFill>
                    <a:srgbClr val="FFFFFF"/>
                  </a:solidFill>
                </a:rPr>
                <a:t>o</a:t>
              </a:r>
            </a:p>
          </p:txBody>
        </p:sp>
      </p:grpSp>
      <p:sp>
        <p:nvSpPr>
          <p:cNvPr id="65557" name="Text Box 21"/>
          <p:cNvSpPr txBox="1">
            <a:spLocks noChangeArrowheads="1"/>
          </p:cNvSpPr>
          <p:nvPr/>
        </p:nvSpPr>
        <p:spPr bwMode="auto">
          <a:xfrm>
            <a:off x="4194765" y="1066800"/>
            <a:ext cx="4614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fontAlgn="base" hangingPunct="1">
              <a:spcBef>
                <a:spcPct val="50000"/>
              </a:spcBef>
              <a:spcAft>
                <a:spcPct val="0"/>
              </a:spcAft>
            </a:pPr>
            <a:r>
              <a:rPr lang="en-GB" altLang="en-US" sz="1800" dirty="0" smtClean="0"/>
              <a:t>Move parcel vertically AND horizontally </a:t>
            </a:r>
          </a:p>
        </p:txBody>
      </p:sp>
      <p:grpSp>
        <p:nvGrpSpPr>
          <p:cNvPr id="65565" name="Group 29"/>
          <p:cNvGrpSpPr>
            <a:grpSpLocks/>
          </p:cNvGrpSpPr>
          <p:nvPr/>
        </p:nvGrpSpPr>
        <p:grpSpPr bwMode="auto">
          <a:xfrm>
            <a:off x="5523104" y="4648237"/>
            <a:ext cx="349564" cy="244475"/>
            <a:chOff x="2448" y="2592"/>
            <a:chExt cx="240" cy="154"/>
          </a:xfrm>
        </p:grpSpPr>
        <p:sp>
          <p:nvSpPr>
            <p:cNvPr id="8216" name="Rectangle 25"/>
            <p:cNvSpPr>
              <a:spLocks noChangeArrowheads="1"/>
            </p:cNvSpPr>
            <p:nvPr/>
          </p:nvSpPr>
          <p:spPr bwMode="auto">
            <a:xfrm>
              <a:off x="2448" y="2592"/>
              <a:ext cx="240" cy="144"/>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0"/>
                </a:spcBef>
                <a:spcAft>
                  <a:spcPct val="0"/>
                </a:spcAft>
              </a:pPr>
              <a:endParaRPr lang="en-CA" altLang="en-US" smtClean="0"/>
            </a:p>
          </p:txBody>
        </p:sp>
        <p:sp>
          <p:nvSpPr>
            <p:cNvPr id="8217" name="Text Box 26"/>
            <p:cNvSpPr txBox="1">
              <a:spLocks noChangeArrowheads="1"/>
            </p:cNvSpPr>
            <p:nvPr/>
          </p:nvSpPr>
          <p:spPr bwMode="auto">
            <a:xfrm>
              <a:off x="2448" y="2592"/>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smtClean="0">
                  <a:solidFill>
                    <a:srgbClr val="FFFFFF"/>
                  </a:solidFill>
                </a:rPr>
                <a:t>p</a:t>
              </a:r>
              <a:r>
                <a:rPr lang="en-GB" altLang="en-US" sz="1000" baseline="-25000" smtClean="0">
                  <a:solidFill>
                    <a:srgbClr val="FFFFFF"/>
                  </a:solidFill>
                </a:rPr>
                <a:t>o</a:t>
              </a:r>
            </a:p>
          </p:txBody>
        </p:sp>
      </p:grpSp>
      <p:grpSp>
        <p:nvGrpSpPr>
          <p:cNvPr id="65589" name="Group 53"/>
          <p:cNvGrpSpPr>
            <a:grpSpLocks/>
          </p:cNvGrpSpPr>
          <p:nvPr/>
        </p:nvGrpSpPr>
        <p:grpSpPr bwMode="auto">
          <a:xfrm>
            <a:off x="5662931" y="4876803"/>
            <a:ext cx="3481070" cy="1593850"/>
            <a:chOff x="3888" y="3072"/>
            <a:chExt cx="2390" cy="1004"/>
          </a:xfrm>
        </p:grpSpPr>
        <p:sp>
          <p:nvSpPr>
            <p:cNvPr id="8214" name="Line 27"/>
            <p:cNvSpPr>
              <a:spLocks noChangeShapeType="1"/>
            </p:cNvSpPr>
            <p:nvPr/>
          </p:nvSpPr>
          <p:spPr bwMode="auto">
            <a:xfrm flipH="1" flipV="1">
              <a:off x="3888" y="3072"/>
              <a:ext cx="1056" cy="48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8215" name="Text Box 28"/>
            <p:cNvSpPr txBox="1">
              <a:spLocks noChangeArrowheads="1"/>
            </p:cNvSpPr>
            <p:nvPr/>
          </p:nvSpPr>
          <p:spPr bwMode="auto">
            <a:xfrm>
              <a:off x="4176" y="3494"/>
              <a:ext cx="2102"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fontAlgn="base" hangingPunct="1">
                <a:spcBef>
                  <a:spcPct val="50000"/>
                </a:spcBef>
                <a:spcAft>
                  <a:spcPct val="0"/>
                </a:spcAft>
              </a:pPr>
              <a:r>
                <a:rPr lang="en-GB" altLang="en-US" sz="1800" dirty="0" smtClean="0"/>
                <a:t>Pressure here increases as weight of column above increases</a:t>
              </a:r>
            </a:p>
          </p:txBody>
        </p:sp>
      </p:grpSp>
      <p:grpSp>
        <p:nvGrpSpPr>
          <p:cNvPr id="65595" name="Group 59"/>
          <p:cNvGrpSpPr>
            <a:grpSpLocks/>
          </p:cNvGrpSpPr>
          <p:nvPr/>
        </p:nvGrpSpPr>
        <p:grpSpPr bwMode="auto">
          <a:xfrm>
            <a:off x="5802772" y="3352800"/>
            <a:ext cx="3341245" cy="1447800"/>
            <a:chOff x="3984" y="2112"/>
            <a:chExt cx="2294" cy="912"/>
          </a:xfrm>
        </p:grpSpPr>
        <p:sp>
          <p:nvSpPr>
            <p:cNvPr id="8212" name="Line 55"/>
            <p:cNvSpPr>
              <a:spLocks noChangeShapeType="1"/>
            </p:cNvSpPr>
            <p:nvPr/>
          </p:nvSpPr>
          <p:spPr bwMode="auto">
            <a:xfrm flipH="1">
              <a:off x="3984" y="2688"/>
              <a:ext cx="1056" cy="336"/>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8213" name="Text Box 56"/>
            <p:cNvSpPr txBox="1">
              <a:spLocks noChangeArrowheads="1"/>
            </p:cNvSpPr>
            <p:nvPr/>
          </p:nvSpPr>
          <p:spPr bwMode="auto">
            <a:xfrm>
              <a:off x="4176" y="2112"/>
              <a:ext cx="2102"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fontAlgn="base" hangingPunct="1">
                <a:spcBef>
                  <a:spcPct val="50000"/>
                </a:spcBef>
                <a:spcAft>
                  <a:spcPct val="0"/>
                </a:spcAft>
              </a:pPr>
              <a:r>
                <a:rPr lang="en-GB" altLang="en-US" sz="1800" dirty="0" smtClean="0"/>
                <a:t>Pressure on parcel decreases as weight of column above decreases</a:t>
              </a:r>
            </a:p>
          </p:txBody>
        </p:sp>
      </p:grpSp>
      <p:sp>
        <p:nvSpPr>
          <p:cNvPr id="65594" name="Text Box 58"/>
          <p:cNvSpPr txBox="1">
            <a:spLocks noChangeArrowheads="1"/>
          </p:cNvSpPr>
          <p:nvPr/>
        </p:nvSpPr>
        <p:spPr bwMode="auto">
          <a:xfrm>
            <a:off x="0" y="6237325"/>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fontAlgn="base" hangingPunct="1">
              <a:spcBef>
                <a:spcPct val="50000"/>
              </a:spcBef>
              <a:spcAft>
                <a:spcPct val="0"/>
              </a:spcAft>
            </a:pPr>
            <a:r>
              <a:rPr lang="en-GB" altLang="en-US" sz="1800" dirty="0" smtClean="0">
                <a:solidFill>
                  <a:srgbClr val="FF0000"/>
                </a:solidFill>
              </a:rPr>
              <a:t>True for every displaced parcel,</a:t>
            </a:r>
            <a:br>
              <a:rPr lang="en-GB" altLang="en-US" sz="1800" dirty="0" smtClean="0">
                <a:solidFill>
                  <a:srgbClr val="FF0000"/>
                </a:solidFill>
              </a:rPr>
            </a:br>
            <a:r>
              <a:rPr lang="en-GB" altLang="en-US" sz="1800" dirty="0" smtClean="0">
                <a:solidFill>
                  <a:srgbClr val="FF0000"/>
                </a:solidFill>
              </a:rPr>
              <a:t>So initial pressure disturbance propagates to adjacent columns</a:t>
            </a:r>
          </a:p>
        </p:txBody>
      </p:sp>
      <p:grpSp>
        <p:nvGrpSpPr>
          <p:cNvPr id="65581" name="Group 45"/>
          <p:cNvGrpSpPr>
            <a:grpSpLocks/>
          </p:cNvGrpSpPr>
          <p:nvPr/>
        </p:nvGrpSpPr>
        <p:grpSpPr bwMode="auto">
          <a:xfrm>
            <a:off x="5523105" y="1600200"/>
            <a:ext cx="2372663" cy="3352800"/>
            <a:chOff x="3504" y="1392"/>
            <a:chExt cx="1629" cy="2112"/>
          </a:xfrm>
        </p:grpSpPr>
        <p:pic>
          <p:nvPicPr>
            <p:cNvPr id="8209" name="Picture 46" descr="slide0043_image0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1392"/>
              <a:ext cx="1629"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Text Box 47"/>
            <p:cNvSpPr txBox="1">
              <a:spLocks noChangeArrowheads="1"/>
            </p:cNvSpPr>
            <p:nvPr/>
          </p:nvSpPr>
          <p:spPr bwMode="auto">
            <a:xfrm>
              <a:off x="3552" y="3264"/>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smtClean="0">
                  <a:solidFill>
                    <a:srgbClr val="FFFFFF"/>
                  </a:solidFill>
                </a:rPr>
                <a:t>p</a:t>
              </a:r>
              <a:r>
                <a:rPr lang="en-GB" altLang="en-US" sz="1000" baseline="-25000" smtClean="0">
                  <a:solidFill>
                    <a:srgbClr val="FFFFFF"/>
                  </a:solidFill>
                </a:rPr>
                <a:t>o</a:t>
              </a:r>
            </a:p>
          </p:txBody>
        </p:sp>
        <p:sp>
          <p:nvSpPr>
            <p:cNvPr id="8211" name="Line 48"/>
            <p:cNvSpPr>
              <a:spLocks noChangeShapeType="1"/>
            </p:cNvSpPr>
            <p:nvPr/>
          </p:nvSpPr>
          <p:spPr bwMode="auto">
            <a:xfrm>
              <a:off x="3600" y="3241"/>
              <a:ext cx="192" cy="144"/>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grpSp>
      <p:sp>
        <p:nvSpPr>
          <p:cNvPr id="65615" name="Rectangle 79"/>
          <p:cNvSpPr>
            <a:spLocks noChangeArrowheads="1"/>
          </p:cNvSpPr>
          <p:nvPr/>
        </p:nvSpPr>
        <p:spPr bwMode="auto">
          <a:xfrm>
            <a:off x="1607994" y="4826037"/>
            <a:ext cx="346651" cy="68421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0"/>
              </a:spcBef>
              <a:spcAft>
                <a:spcPct val="0"/>
              </a:spcAft>
            </a:pPr>
            <a:endParaRPr lang="en-CA" altLang="en-US" smtClean="0"/>
          </a:p>
        </p:txBody>
      </p:sp>
    </p:spTree>
    <p:extLst>
      <p:ext uri="{BB962C8B-B14F-4D97-AF65-F5344CB8AC3E}">
        <p14:creationId xmlns:p14="http://schemas.microsoft.com/office/powerpoint/2010/main" val="3978626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65541"/>
                                        </p:tgtEl>
                                        <p:attrNameLst>
                                          <p:attrName>style.visibility</p:attrName>
                                        </p:attrNameLst>
                                      </p:cBhvr>
                                      <p:to>
                                        <p:strVal val="visible"/>
                                      </p:to>
                                    </p:set>
                                  </p:childTnLst>
                                  <p:subTnLst>
                                    <p:set>
                                      <p:cBhvr override="childStyle">
                                        <p:cTn dur="1" fill="hold" display="0" masterRel="nextClick" afterEffect="1"/>
                                        <p:tgtEl>
                                          <p:spTgt spid="6554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55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615"/>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6554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65588"/>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65557"/>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499"/>
                                          </p:stCondLst>
                                        </p:cTn>
                                        <p:tgtEl>
                                          <p:spTgt spid="65586"/>
                                        </p:tgtEl>
                                        <p:attrNameLst>
                                          <p:attrName>style.visibility</p:attrName>
                                        </p:attrNameLst>
                                      </p:cBhvr>
                                      <p:to>
                                        <p:strVal val="visible"/>
                                      </p:to>
                                    </p:set>
                                  </p:childTnLst>
                                  <p:subTnLst>
                                    <p:set>
                                      <p:cBhvr override="childStyle">
                                        <p:cTn dur="1" fill="hold" display="0" masterRel="nextClick" afterEffect="1"/>
                                        <p:tgtEl>
                                          <p:spTgt spid="65586"/>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65581"/>
                                        </p:tgtEl>
                                        <p:attrNameLst>
                                          <p:attrName>style.visibility</p:attrName>
                                        </p:attrNameLst>
                                      </p:cBhvr>
                                      <p:to>
                                        <p:strVal val="visible"/>
                                      </p:to>
                                    </p:set>
                                  </p:childTnLst>
                                  <p:subTnLst>
                                    <p:set>
                                      <p:cBhvr override="childStyle">
                                        <p:cTn dur="1" fill="hold" display="0" masterRel="nextClick" afterEffect="1"/>
                                        <p:tgtEl>
                                          <p:spTgt spid="65581"/>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65565"/>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ntr" presetSubtype="0" fill="hold" nodeType="afterEffect">
                                  <p:stCondLst>
                                    <p:cond delay="0"/>
                                  </p:stCondLst>
                                  <p:childTnLst>
                                    <p:set>
                                      <p:cBhvr>
                                        <p:cTn id="36" dur="1" fill="hold">
                                          <p:stCondLst>
                                            <p:cond delay="499"/>
                                          </p:stCondLst>
                                        </p:cTn>
                                        <p:tgtEl>
                                          <p:spTgt spid="65589"/>
                                        </p:tgtEl>
                                        <p:attrNameLst>
                                          <p:attrName>style.visibility</p:attrName>
                                        </p:attrNameLst>
                                      </p:cBhvr>
                                      <p:to>
                                        <p:strVal val="visible"/>
                                      </p:to>
                                    </p:set>
                                  </p:childTnLst>
                                </p:cTn>
                              </p:par>
                            </p:childTnLst>
                          </p:cTn>
                        </p:par>
                        <p:par>
                          <p:cTn id="37" fill="hold" nodeType="afterGroup">
                            <p:stCondLst>
                              <p:cond delay="1000"/>
                            </p:stCondLst>
                            <p:childTnLst>
                              <p:par>
                                <p:cTn id="38" presetID="1" presetClass="entr" presetSubtype="0" fill="hold" nodeType="afterEffect">
                                  <p:stCondLst>
                                    <p:cond delay="0"/>
                                  </p:stCondLst>
                                  <p:childTnLst>
                                    <p:set>
                                      <p:cBhvr>
                                        <p:cTn id="39" dur="1" fill="hold">
                                          <p:stCondLst>
                                            <p:cond delay="499"/>
                                          </p:stCondLst>
                                        </p:cTn>
                                        <p:tgtEl>
                                          <p:spTgt spid="65595"/>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65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utoUpdateAnimBg="0"/>
      <p:bldP spid="65557" grpId="0" autoUpdateAnimBg="0"/>
      <p:bldP spid="65594" grpId="0" autoUpdateAnimBg="0"/>
      <p:bldP spid="656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Gravity Wave</a:t>
            </a:r>
            <a:endParaRPr lang="en-CA"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CA" dirty="0" smtClean="0"/>
              <a:t>What is a gravity wave?</a:t>
            </a:r>
          </a:p>
          <a:p>
            <a:endParaRPr lang="en-CA" dirty="0"/>
          </a:p>
          <a:p>
            <a:endParaRPr lang="en-CA" dirty="0" smtClean="0"/>
          </a:p>
          <a:p>
            <a:r>
              <a:rPr lang="en-CA" dirty="0" smtClean="0"/>
              <a:t>What happens at a critical level?</a:t>
            </a:r>
          </a:p>
          <a:p>
            <a:endParaRPr lang="en-CA" dirty="0"/>
          </a:p>
          <a:p>
            <a:endParaRPr lang="en-CA" dirty="0"/>
          </a:p>
          <a:p>
            <a:r>
              <a:rPr lang="en-CA" dirty="0" smtClean="0"/>
              <a:t>What causes it to break?</a:t>
            </a:r>
            <a:endParaRPr lang="en-CA" dirty="0"/>
          </a:p>
        </p:txBody>
      </p:sp>
    </p:spTree>
    <p:extLst>
      <p:ext uri="{BB962C8B-B14F-4D97-AF65-F5344CB8AC3E}">
        <p14:creationId xmlns:p14="http://schemas.microsoft.com/office/powerpoint/2010/main" val="525476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674372" y="188913"/>
            <a:ext cx="7771963" cy="1143000"/>
          </a:xfrm>
        </p:spPr>
        <p:txBody>
          <a:bodyPr/>
          <a:lstStyle/>
          <a:p>
            <a:pPr eaLnBrk="1" hangingPunct="1"/>
            <a:r>
              <a:rPr lang="en-US" altLang="en-US" b="1" smtClean="0">
                <a:solidFill>
                  <a:srgbClr val="FFFF00"/>
                </a:solidFill>
                <a:latin typeface="Arial" charset="0"/>
              </a:rPr>
              <a:t>Intrinsic vs Observed</a:t>
            </a:r>
            <a:endParaRPr lang="en-GB" altLang="en-US" b="1" smtClean="0">
              <a:solidFill>
                <a:srgbClr val="FFFF00"/>
              </a:solidFill>
              <a:latin typeface="Arial" charset="0"/>
            </a:endParaRPr>
          </a:p>
        </p:txBody>
      </p:sp>
      <p:sp>
        <p:nvSpPr>
          <p:cNvPr id="64515" name="Rectangle 1027"/>
          <p:cNvSpPr>
            <a:spLocks noGrp="1" noChangeArrowheads="1"/>
          </p:cNvSpPr>
          <p:nvPr>
            <p:ph type="body" idx="1"/>
          </p:nvPr>
        </p:nvSpPr>
        <p:spPr>
          <a:xfrm>
            <a:off x="0" y="1600200"/>
            <a:ext cx="9144000" cy="5105400"/>
          </a:xfrm>
        </p:spPr>
        <p:txBody>
          <a:bodyPr/>
          <a:lstStyle/>
          <a:p>
            <a:pPr eaLnBrk="1" hangingPunct="1"/>
            <a:r>
              <a:rPr lang="en-US" altLang="en-US" sz="2400" dirty="0" smtClean="0">
                <a:solidFill>
                  <a:srgbClr val="FFFF00"/>
                </a:solidFill>
                <a:latin typeface="Arial" charset="0"/>
              </a:rPr>
              <a:t>Observed wave properties represent </a:t>
            </a:r>
            <a:r>
              <a:rPr lang="en-US" altLang="en-US" sz="2400" dirty="0">
                <a:solidFill>
                  <a:srgbClr val="FFFF00"/>
                </a:solidFill>
                <a:latin typeface="Arial" charset="0"/>
              </a:rPr>
              <a:t/>
            </a:r>
            <a:br>
              <a:rPr lang="en-US" altLang="en-US" sz="2400" dirty="0">
                <a:solidFill>
                  <a:srgbClr val="FFFF00"/>
                </a:solidFill>
                <a:latin typeface="Arial" charset="0"/>
              </a:rPr>
            </a:br>
            <a:r>
              <a:rPr lang="en-US" altLang="en-US" sz="2400" dirty="0" smtClean="0">
                <a:solidFill>
                  <a:srgbClr val="FFFF00"/>
                </a:solidFill>
                <a:latin typeface="Arial" charset="0"/>
              </a:rPr>
              <a:t>Source-Observer conditions</a:t>
            </a:r>
          </a:p>
          <a:p>
            <a:pPr lvl="1" eaLnBrk="1" hangingPunct="1"/>
            <a:r>
              <a:rPr lang="en-US" altLang="en-US" sz="2000" dirty="0" smtClean="0">
                <a:solidFill>
                  <a:srgbClr val="FFFF00"/>
                </a:solidFill>
                <a:latin typeface="Arial" charset="0"/>
              </a:rPr>
              <a:t>The horn pitch that a pedestrian hears determined only by car-pedestrian relative velocity (wind doesn’t change sound’s pitch)</a:t>
            </a:r>
          </a:p>
          <a:p>
            <a:pPr eaLnBrk="1" hangingPunct="1"/>
            <a:r>
              <a:rPr lang="en-US" altLang="en-US" sz="2400" dirty="0" smtClean="0">
                <a:solidFill>
                  <a:srgbClr val="FFFF00"/>
                </a:solidFill>
                <a:latin typeface="Arial" charset="0"/>
              </a:rPr>
              <a:t>Intrinsic properties represent wave characteristics in frame of moving medium</a:t>
            </a:r>
          </a:p>
          <a:p>
            <a:pPr lvl="1" eaLnBrk="1" hangingPunct="1"/>
            <a:r>
              <a:rPr lang="en-US" altLang="en-US" sz="2000" dirty="0" smtClean="0">
                <a:solidFill>
                  <a:srgbClr val="FFFF00"/>
                </a:solidFill>
                <a:latin typeface="Arial" charset="0"/>
              </a:rPr>
              <a:t>Wind towards car, the bug on leaf blowing in the wind hears higher pitch determined by wind speed when transported towards car</a:t>
            </a:r>
          </a:p>
          <a:p>
            <a:pPr eaLnBrk="1" hangingPunct="1"/>
            <a:r>
              <a:rPr lang="en-US" altLang="en-US" sz="2400" dirty="0" smtClean="0">
                <a:solidFill>
                  <a:srgbClr val="FFFF00"/>
                </a:solidFill>
                <a:latin typeface="Arial" charset="0"/>
              </a:rPr>
              <a:t>Intrinsic properties </a:t>
            </a:r>
          </a:p>
          <a:p>
            <a:pPr lvl="1" eaLnBrk="1" hangingPunct="1"/>
            <a:r>
              <a:rPr lang="en-US" altLang="en-US" sz="2000" dirty="0" smtClean="0">
                <a:solidFill>
                  <a:srgbClr val="FFFF00"/>
                </a:solidFill>
                <a:latin typeface="Arial" charset="0"/>
              </a:rPr>
              <a:t>Determine if wave will propagate in medium</a:t>
            </a:r>
          </a:p>
          <a:p>
            <a:pPr lvl="1" eaLnBrk="1" hangingPunct="1"/>
            <a:r>
              <a:rPr lang="en-US" altLang="en-US" sz="2000" dirty="0" smtClean="0">
                <a:solidFill>
                  <a:srgbClr val="FFFF00"/>
                </a:solidFill>
                <a:latin typeface="Arial" charset="0"/>
              </a:rPr>
              <a:t>Are related through the dispersion equation</a:t>
            </a:r>
          </a:p>
        </p:txBody>
      </p:sp>
    </p:spTree>
    <p:extLst>
      <p:ext uri="{BB962C8B-B14F-4D97-AF65-F5344CB8AC3E}">
        <p14:creationId xmlns:p14="http://schemas.microsoft.com/office/powerpoint/2010/main" val="779757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504" y="0"/>
            <a:ext cx="8784976" cy="1143000"/>
          </a:xfrm>
        </p:spPr>
        <p:txBody>
          <a:bodyPr/>
          <a:lstStyle/>
          <a:p>
            <a:pPr eaLnBrk="1" hangingPunct="1"/>
            <a:r>
              <a:rPr lang="en-US" altLang="en-US" sz="4000" b="1" dirty="0" smtClean="0">
                <a:solidFill>
                  <a:srgbClr val="FFFF00"/>
                </a:solidFill>
                <a:latin typeface="Arial" charset="0"/>
              </a:rPr>
              <a:t>Propagation In Background Winds</a:t>
            </a:r>
            <a:endParaRPr lang="en-GB" altLang="en-US" sz="4000" b="1" dirty="0" smtClean="0">
              <a:solidFill>
                <a:srgbClr val="FFFF00"/>
              </a:solidFill>
              <a:latin typeface="Arial" charset="0"/>
            </a:endParaRPr>
          </a:p>
        </p:txBody>
      </p:sp>
      <p:sp>
        <p:nvSpPr>
          <p:cNvPr id="12291" name="Line 4"/>
          <p:cNvSpPr>
            <a:spLocks noChangeShapeType="1"/>
          </p:cNvSpPr>
          <p:nvPr/>
        </p:nvSpPr>
        <p:spPr bwMode="auto">
          <a:xfrm flipH="1">
            <a:off x="1332712" y="3860800"/>
            <a:ext cx="1586144" cy="208915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292" name="Line 18"/>
          <p:cNvSpPr>
            <a:spLocks noChangeShapeType="1"/>
          </p:cNvSpPr>
          <p:nvPr/>
        </p:nvSpPr>
        <p:spPr bwMode="auto">
          <a:xfrm>
            <a:off x="0" y="3860800"/>
            <a:ext cx="9144000" cy="0"/>
          </a:xfrm>
          <a:prstGeom prst="line">
            <a:avLst/>
          </a:prstGeom>
          <a:noFill/>
          <a:ln w="9525">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293" name="Text Box 21"/>
          <p:cNvSpPr txBox="1">
            <a:spLocks noChangeArrowheads="1"/>
          </p:cNvSpPr>
          <p:nvPr/>
        </p:nvSpPr>
        <p:spPr bwMode="auto">
          <a:xfrm>
            <a:off x="342285" y="4437063"/>
            <a:ext cx="10574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US" altLang="en-US" sz="2400" smtClean="0">
                <a:solidFill>
                  <a:srgbClr val="FFFFFF"/>
                </a:solidFill>
              </a:rPr>
              <a:t>U </a:t>
            </a:r>
            <a:r>
              <a:rPr lang="en-US" altLang="en-US" sz="2400" smtClean="0">
                <a:solidFill>
                  <a:srgbClr val="FFFFFF"/>
                </a:solidFill>
                <a:sym typeface="Symbol" pitchFamily="18" charset="2"/>
              </a:rPr>
              <a:t>= 0</a:t>
            </a:r>
          </a:p>
        </p:txBody>
      </p:sp>
      <p:sp>
        <p:nvSpPr>
          <p:cNvPr id="12294" name="Text Box 27"/>
          <p:cNvSpPr txBox="1">
            <a:spLocks noChangeArrowheads="1"/>
          </p:cNvSpPr>
          <p:nvPr/>
        </p:nvSpPr>
        <p:spPr bwMode="auto">
          <a:xfrm>
            <a:off x="5464844" y="5021286"/>
            <a:ext cx="2275076"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US" altLang="en-US" sz="1800" smtClean="0"/>
              <a:t>C</a:t>
            </a:r>
            <a:r>
              <a:rPr lang="en-US" altLang="en-US" sz="1800" baseline="-25000" smtClean="0"/>
              <a:t>in</a:t>
            </a:r>
            <a:r>
              <a:rPr lang="en-US" altLang="en-US" sz="1800" smtClean="0"/>
              <a:t> = C</a:t>
            </a:r>
            <a:r>
              <a:rPr lang="en-US" altLang="en-US" sz="1800" baseline="-25000" smtClean="0"/>
              <a:t>obs </a:t>
            </a:r>
            <a:r>
              <a:rPr lang="en-US" altLang="en-US" sz="1800" smtClean="0"/>
              <a:t>= </a:t>
            </a:r>
            <a:r>
              <a:rPr lang="en-US" altLang="en-US" sz="1800" smtClean="0">
                <a:sym typeface="Symbol" pitchFamily="18" charset="2"/>
              </a:rPr>
              <a:t></a:t>
            </a:r>
            <a:r>
              <a:rPr lang="en-US" altLang="en-US" sz="1800" baseline="-25000" smtClean="0">
                <a:sym typeface="Symbol" pitchFamily="18" charset="2"/>
              </a:rPr>
              <a:t>obs </a:t>
            </a:r>
            <a:r>
              <a:rPr lang="en-US" altLang="en-US" sz="1800" smtClean="0">
                <a:sym typeface="Symbol" pitchFamily="18" charset="2"/>
              </a:rPr>
              <a:t>/ k</a:t>
            </a:r>
          </a:p>
        </p:txBody>
      </p:sp>
      <p:grpSp>
        <p:nvGrpSpPr>
          <p:cNvPr id="12295" name="Group 44"/>
          <p:cNvGrpSpPr>
            <a:grpSpLocks/>
          </p:cNvGrpSpPr>
          <p:nvPr/>
        </p:nvGrpSpPr>
        <p:grpSpPr bwMode="auto">
          <a:xfrm>
            <a:off x="2589683" y="4292600"/>
            <a:ext cx="1549732" cy="1296988"/>
            <a:chOff x="1778" y="2704"/>
            <a:chExt cx="1064" cy="817"/>
          </a:xfrm>
        </p:grpSpPr>
        <p:sp>
          <p:nvSpPr>
            <p:cNvPr id="12357" name="Text Box 33"/>
            <p:cNvSpPr txBox="1">
              <a:spLocks noChangeArrowheads="1"/>
            </p:cNvSpPr>
            <p:nvPr/>
          </p:nvSpPr>
          <p:spPr bwMode="auto">
            <a:xfrm>
              <a:off x="2034" y="3271"/>
              <a:ext cx="3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2000" smtClean="0">
                  <a:solidFill>
                    <a:srgbClr val="FFFFFF"/>
                  </a:solidFill>
                  <a:sym typeface="Symbol" pitchFamily="18" charset="2"/>
                </a:rPr>
                <a:t></a:t>
              </a:r>
              <a:r>
                <a:rPr lang="en-GB" altLang="en-US" sz="2000" baseline="-25000" smtClean="0">
                  <a:solidFill>
                    <a:srgbClr val="FFFFFF"/>
                  </a:solidFill>
                  <a:sym typeface="Symbol" pitchFamily="18" charset="2"/>
                </a:rPr>
                <a:t>x</a:t>
              </a:r>
            </a:p>
          </p:txBody>
        </p:sp>
        <p:sp>
          <p:nvSpPr>
            <p:cNvPr id="12358" name="Line 29"/>
            <p:cNvSpPr>
              <a:spLocks noChangeShapeType="1"/>
            </p:cNvSpPr>
            <p:nvPr/>
          </p:nvSpPr>
          <p:spPr bwMode="auto">
            <a:xfrm>
              <a:off x="1778" y="3521"/>
              <a:ext cx="681" cy="0"/>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59" name="Line 30"/>
            <p:cNvSpPr>
              <a:spLocks noChangeShapeType="1"/>
            </p:cNvSpPr>
            <p:nvPr/>
          </p:nvSpPr>
          <p:spPr bwMode="auto">
            <a:xfrm flipV="1">
              <a:off x="2459" y="2704"/>
              <a:ext cx="0" cy="817"/>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60" name="Text Box 34"/>
            <p:cNvSpPr txBox="1">
              <a:spLocks noChangeArrowheads="1"/>
            </p:cNvSpPr>
            <p:nvPr/>
          </p:nvSpPr>
          <p:spPr bwMode="auto">
            <a:xfrm>
              <a:off x="2434" y="2931"/>
              <a:ext cx="4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2000" smtClean="0">
                  <a:solidFill>
                    <a:srgbClr val="FFFFFF"/>
                  </a:solidFill>
                  <a:sym typeface="Symbol" pitchFamily="18" charset="2"/>
                </a:rPr>
                <a:t></a:t>
              </a:r>
              <a:r>
                <a:rPr lang="en-GB" altLang="en-US" sz="2000" baseline="-25000" smtClean="0">
                  <a:solidFill>
                    <a:srgbClr val="FFFFFF"/>
                  </a:solidFill>
                  <a:sym typeface="Symbol" pitchFamily="18" charset="2"/>
                </a:rPr>
                <a:t>z</a:t>
              </a:r>
              <a:endParaRPr lang="en-GB" altLang="en-US" sz="2000" smtClean="0">
                <a:solidFill>
                  <a:srgbClr val="FFFFFF"/>
                </a:solidFill>
                <a:sym typeface="Symbol" pitchFamily="18" charset="2"/>
              </a:endParaRPr>
            </a:p>
          </p:txBody>
        </p:sp>
      </p:grpSp>
      <p:sp>
        <p:nvSpPr>
          <p:cNvPr id="12296" name="Text Box 43"/>
          <p:cNvSpPr txBox="1">
            <a:spLocks noChangeArrowheads="1"/>
          </p:cNvSpPr>
          <p:nvPr/>
        </p:nvSpPr>
        <p:spPr bwMode="auto">
          <a:xfrm>
            <a:off x="0" y="6308748"/>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fontAlgn="base" hangingPunct="1">
              <a:spcBef>
                <a:spcPct val="50000"/>
              </a:spcBef>
              <a:spcAft>
                <a:spcPct val="0"/>
              </a:spcAft>
            </a:pPr>
            <a:r>
              <a:rPr lang="en-US" altLang="en-US" sz="2000" smtClean="0"/>
              <a:t>No wind, all is well</a:t>
            </a:r>
            <a:endParaRPr lang="en-GB" altLang="en-US" sz="2000" smtClean="0"/>
          </a:p>
        </p:txBody>
      </p:sp>
      <p:grpSp>
        <p:nvGrpSpPr>
          <p:cNvPr id="12297" name="Group 63"/>
          <p:cNvGrpSpPr>
            <a:grpSpLocks/>
          </p:cNvGrpSpPr>
          <p:nvPr/>
        </p:nvGrpSpPr>
        <p:grpSpPr bwMode="auto">
          <a:xfrm>
            <a:off x="419479" y="990623"/>
            <a:ext cx="767584" cy="854075"/>
            <a:chOff x="144" y="3312"/>
            <a:chExt cx="527" cy="538"/>
          </a:xfrm>
        </p:grpSpPr>
        <p:grpSp>
          <p:nvGrpSpPr>
            <p:cNvPr id="12351" name="Group 52"/>
            <p:cNvGrpSpPr>
              <a:grpSpLocks/>
            </p:cNvGrpSpPr>
            <p:nvPr/>
          </p:nvGrpSpPr>
          <p:grpSpPr bwMode="auto">
            <a:xfrm>
              <a:off x="144" y="3312"/>
              <a:ext cx="384" cy="538"/>
              <a:chOff x="144" y="3456"/>
              <a:chExt cx="384" cy="538"/>
            </a:xfrm>
          </p:grpSpPr>
          <p:sp>
            <p:nvSpPr>
              <p:cNvPr id="12353" name="Line 47"/>
              <p:cNvSpPr>
                <a:spLocks noChangeShapeType="1"/>
              </p:cNvSpPr>
              <p:nvPr/>
            </p:nvSpPr>
            <p:spPr bwMode="auto">
              <a:xfrm flipV="1">
                <a:off x="144" y="3504"/>
                <a:ext cx="0" cy="336"/>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54" name="Line 49"/>
              <p:cNvSpPr>
                <a:spLocks noChangeShapeType="1"/>
              </p:cNvSpPr>
              <p:nvPr/>
            </p:nvSpPr>
            <p:spPr bwMode="auto">
              <a:xfrm>
                <a:off x="144" y="3840"/>
                <a:ext cx="336"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55" name="Text Box 50"/>
              <p:cNvSpPr txBox="1">
                <a:spLocks noChangeArrowheads="1"/>
              </p:cNvSpPr>
              <p:nvPr/>
            </p:nvSpPr>
            <p:spPr bwMode="auto">
              <a:xfrm>
                <a:off x="144" y="3456"/>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b="0" smtClean="0">
                    <a:solidFill>
                      <a:srgbClr val="FFFFFF"/>
                    </a:solidFill>
                  </a:rPr>
                  <a:t>Z</a:t>
                </a:r>
              </a:p>
            </p:txBody>
          </p:sp>
          <p:sp>
            <p:nvSpPr>
              <p:cNvPr id="12356" name="Text Box 51"/>
              <p:cNvSpPr txBox="1">
                <a:spLocks noChangeArrowheads="1"/>
              </p:cNvSpPr>
              <p:nvPr/>
            </p:nvSpPr>
            <p:spPr bwMode="auto">
              <a:xfrm>
                <a:off x="288" y="3840"/>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b="0" smtClean="0">
                    <a:solidFill>
                      <a:srgbClr val="FFFFFF"/>
                    </a:solidFill>
                  </a:rPr>
                  <a:t>X</a:t>
                </a:r>
              </a:p>
            </p:txBody>
          </p:sp>
        </p:grpSp>
        <p:sp>
          <p:nvSpPr>
            <p:cNvPr id="12352" name="Text Box 53"/>
            <p:cNvSpPr txBox="1">
              <a:spLocks noChangeArrowheads="1"/>
            </p:cNvSpPr>
            <p:nvPr/>
          </p:nvSpPr>
          <p:spPr bwMode="auto">
            <a:xfrm>
              <a:off x="192" y="3456"/>
              <a:ext cx="47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b="0" smtClean="0">
                  <a:solidFill>
                    <a:srgbClr val="FFFFFF"/>
                  </a:solidFill>
                </a:rPr>
                <a:t>@ t = t</a:t>
              </a:r>
              <a:r>
                <a:rPr lang="en-GB" altLang="en-US" sz="1000" b="0" baseline="-25000" smtClean="0">
                  <a:solidFill>
                    <a:srgbClr val="FFFFFF"/>
                  </a:solidFill>
                </a:rPr>
                <a:t>0</a:t>
              </a:r>
            </a:p>
          </p:txBody>
        </p:sp>
      </p:grpSp>
      <p:sp>
        <p:nvSpPr>
          <p:cNvPr id="12298" name="Text Box 62"/>
          <p:cNvSpPr txBox="1">
            <a:spLocks noChangeArrowheads="1"/>
          </p:cNvSpPr>
          <p:nvPr/>
        </p:nvSpPr>
        <p:spPr bwMode="auto">
          <a:xfrm>
            <a:off x="1957556" y="3962402"/>
            <a:ext cx="55930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2000" smtClean="0"/>
              <a:t>C</a:t>
            </a:r>
            <a:r>
              <a:rPr lang="en-GB" altLang="en-US" sz="2000" baseline="-25000" smtClean="0"/>
              <a:t>g</a:t>
            </a:r>
          </a:p>
        </p:txBody>
      </p:sp>
      <p:grpSp>
        <p:nvGrpSpPr>
          <p:cNvPr id="12299" name="Group 64"/>
          <p:cNvGrpSpPr>
            <a:grpSpLocks/>
          </p:cNvGrpSpPr>
          <p:nvPr/>
        </p:nvGrpSpPr>
        <p:grpSpPr bwMode="auto">
          <a:xfrm>
            <a:off x="349575" y="5410223"/>
            <a:ext cx="766127" cy="854075"/>
            <a:chOff x="144" y="3312"/>
            <a:chExt cx="526" cy="538"/>
          </a:xfrm>
        </p:grpSpPr>
        <p:grpSp>
          <p:nvGrpSpPr>
            <p:cNvPr id="12345" name="Group 65"/>
            <p:cNvGrpSpPr>
              <a:grpSpLocks/>
            </p:cNvGrpSpPr>
            <p:nvPr/>
          </p:nvGrpSpPr>
          <p:grpSpPr bwMode="auto">
            <a:xfrm>
              <a:off x="144" y="3312"/>
              <a:ext cx="384" cy="538"/>
              <a:chOff x="144" y="3456"/>
              <a:chExt cx="384" cy="538"/>
            </a:xfrm>
          </p:grpSpPr>
          <p:sp>
            <p:nvSpPr>
              <p:cNvPr id="12347" name="Line 66"/>
              <p:cNvSpPr>
                <a:spLocks noChangeShapeType="1"/>
              </p:cNvSpPr>
              <p:nvPr/>
            </p:nvSpPr>
            <p:spPr bwMode="auto">
              <a:xfrm flipV="1">
                <a:off x="144" y="3504"/>
                <a:ext cx="0" cy="336"/>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48" name="Line 67"/>
              <p:cNvSpPr>
                <a:spLocks noChangeShapeType="1"/>
              </p:cNvSpPr>
              <p:nvPr/>
            </p:nvSpPr>
            <p:spPr bwMode="auto">
              <a:xfrm>
                <a:off x="144" y="3840"/>
                <a:ext cx="336"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49" name="Text Box 68"/>
              <p:cNvSpPr txBox="1">
                <a:spLocks noChangeArrowheads="1"/>
              </p:cNvSpPr>
              <p:nvPr/>
            </p:nvSpPr>
            <p:spPr bwMode="auto">
              <a:xfrm>
                <a:off x="144" y="3456"/>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b="0" smtClean="0">
                    <a:solidFill>
                      <a:srgbClr val="FFFFFF"/>
                    </a:solidFill>
                  </a:rPr>
                  <a:t>Z</a:t>
                </a:r>
              </a:p>
            </p:txBody>
          </p:sp>
          <p:sp>
            <p:nvSpPr>
              <p:cNvPr id="12350" name="Text Box 69"/>
              <p:cNvSpPr txBox="1">
                <a:spLocks noChangeArrowheads="1"/>
              </p:cNvSpPr>
              <p:nvPr/>
            </p:nvSpPr>
            <p:spPr bwMode="auto">
              <a:xfrm>
                <a:off x="288" y="3840"/>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b="0" smtClean="0">
                    <a:solidFill>
                      <a:srgbClr val="FFFFFF"/>
                    </a:solidFill>
                  </a:rPr>
                  <a:t>X</a:t>
                </a:r>
              </a:p>
            </p:txBody>
          </p:sp>
        </p:grpSp>
        <p:sp>
          <p:nvSpPr>
            <p:cNvPr id="12346" name="Text Box 70"/>
            <p:cNvSpPr txBox="1">
              <a:spLocks noChangeArrowheads="1"/>
            </p:cNvSpPr>
            <p:nvPr/>
          </p:nvSpPr>
          <p:spPr bwMode="auto">
            <a:xfrm>
              <a:off x="192" y="3456"/>
              <a:ext cx="47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b="0" smtClean="0">
                  <a:solidFill>
                    <a:srgbClr val="FFFFFF"/>
                  </a:solidFill>
                </a:rPr>
                <a:t>@ t = t</a:t>
              </a:r>
              <a:r>
                <a:rPr lang="en-GB" altLang="en-US" sz="1000" b="0" baseline="-25000" smtClean="0">
                  <a:solidFill>
                    <a:srgbClr val="FFFFFF"/>
                  </a:solidFill>
                </a:rPr>
                <a:t>0</a:t>
              </a:r>
            </a:p>
          </p:txBody>
        </p:sp>
      </p:grpSp>
      <p:sp>
        <p:nvSpPr>
          <p:cNvPr id="12300" name="Text Box 82"/>
          <p:cNvSpPr txBox="1">
            <a:spLocks noChangeArrowheads="1"/>
          </p:cNvSpPr>
          <p:nvPr/>
        </p:nvSpPr>
        <p:spPr bwMode="auto">
          <a:xfrm>
            <a:off x="275282" y="2276475"/>
            <a:ext cx="10574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US" altLang="en-US" sz="2400" smtClean="0">
                <a:solidFill>
                  <a:srgbClr val="FFFFFF"/>
                </a:solidFill>
              </a:rPr>
              <a:t>U </a:t>
            </a:r>
            <a:r>
              <a:rPr lang="en-US" altLang="en-US" sz="2400" smtClean="0">
                <a:solidFill>
                  <a:srgbClr val="FFFFFF"/>
                </a:solidFill>
                <a:sym typeface="Symbol" pitchFamily="18" charset="2"/>
              </a:rPr>
              <a:t>= 0</a:t>
            </a:r>
          </a:p>
        </p:txBody>
      </p:sp>
      <p:sp>
        <p:nvSpPr>
          <p:cNvPr id="12304" name="Line 4"/>
          <p:cNvSpPr>
            <a:spLocks noChangeShapeType="1"/>
          </p:cNvSpPr>
          <p:nvPr/>
        </p:nvSpPr>
        <p:spPr bwMode="auto">
          <a:xfrm flipH="1">
            <a:off x="2337708" y="3860800"/>
            <a:ext cx="1586144" cy="208915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05" name="Line 4"/>
          <p:cNvSpPr>
            <a:spLocks noChangeShapeType="1"/>
          </p:cNvSpPr>
          <p:nvPr/>
        </p:nvSpPr>
        <p:spPr bwMode="auto">
          <a:xfrm flipH="1">
            <a:off x="3345616" y="3860800"/>
            <a:ext cx="1586144" cy="208915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06" name="Line 4"/>
          <p:cNvSpPr>
            <a:spLocks noChangeShapeType="1"/>
          </p:cNvSpPr>
          <p:nvPr/>
        </p:nvSpPr>
        <p:spPr bwMode="auto">
          <a:xfrm flipH="1">
            <a:off x="4353527" y="3862388"/>
            <a:ext cx="1586144" cy="208915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07" name="Line 4"/>
          <p:cNvSpPr>
            <a:spLocks noChangeShapeType="1"/>
          </p:cNvSpPr>
          <p:nvPr/>
        </p:nvSpPr>
        <p:spPr bwMode="auto">
          <a:xfrm flipH="1">
            <a:off x="2915945" y="1771650"/>
            <a:ext cx="1586145" cy="208915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08" name="Line 4"/>
          <p:cNvSpPr>
            <a:spLocks noChangeShapeType="1"/>
          </p:cNvSpPr>
          <p:nvPr/>
        </p:nvSpPr>
        <p:spPr bwMode="auto">
          <a:xfrm flipH="1">
            <a:off x="3922395" y="1773238"/>
            <a:ext cx="1586144" cy="208915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09" name="Line 4"/>
          <p:cNvSpPr>
            <a:spLocks noChangeShapeType="1"/>
          </p:cNvSpPr>
          <p:nvPr/>
        </p:nvSpPr>
        <p:spPr bwMode="auto">
          <a:xfrm flipH="1">
            <a:off x="4930306" y="1773238"/>
            <a:ext cx="1586144" cy="208915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10" name="Line 4"/>
          <p:cNvSpPr>
            <a:spLocks noChangeShapeType="1"/>
          </p:cNvSpPr>
          <p:nvPr/>
        </p:nvSpPr>
        <p:spPr bwMode="auto">
          <a:xfrm flipH="1">
            <a:off x="5938216" y="1773238"/>
            <a:ext cx="1586144" cy="208915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11" name="Text Box 62"/>
          <p:cNvSpPr txBox="1">
            <a:spLocks noChangeArrowheads="1"/>
          </p:cNvSpPr>
          <p:nvPr/>
        </p:nvSpPr>
        <p:spPr bwMode="auto">
          <a:xfrm>
            <a:off x="3923851" y="1501798"/>
            <a:ext cx="55930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2000" dirty="0" smtClean="0"/>
              <a:t>C</a:t>
            </a:r>
            <a:r>
              <a:rPr lang="en-GB" altLang="en-US" sz="2000" baseline="-25000" dirty="0" smtClean="0"/>
              <a:t>g</a:t>
            </a:r>
          </a:p>
        </p:txBody>
      </p:sp>
      <p:grpSp>
        <p:nvGrpSpPr>
          <p:cNvPr id="12312" name="Group 44"/>
          <p:cNvGrpSpPr>
            <a:grpSpLocks/>
          </p:cNvGrpSpPr>
          <p:nvPr/>
        </p:nvGrpSpPr>
        <p:grpSpPr bwMode="auto">
          <a:xfrm>
            <a:off x="4283610" y="2060575"/>
            <a:ext cx="1549732" cy="1296988"/>
            <a:chOff x="1778" y="2704"/>
            <a:chExt cx="1064" cy="817"/>
          </a:xfrm>
        </p:grpSpPr>
        <p:sp>
          <p:nvSpPr>
            <p:cNvPr id="12314" name="Text Box 33"/>
            <p:cNvSpPr txBox="1">
              <a:spLocks noChangeArrowheads="1"/>
            </p:cNvSpPr>
            <p:nvPr/>
          </p:nvSpPr>
          <p:spPr bwMode="auto">
            <a:xfrm>
              <a:off x="2034" y="3271"/>
              <a:ext cx="3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2000" smtClean="0">
                  <a:solidFill>
                    <a:srgbClr val="FFFFFF"/>
                  </a:solidFill>
                  <a:sym typeface="Symbol" pitchFamily="18" charset="2"/>
                </a:rPr>
                <a:t></a:t>
              </a:r>
              <a:r>
                <a:rPr lang="en-GB" altLang="en-US" sz="2000" baseline="-25000" smtClean="0">
                  <a:solidFill>
                    <a:srgbClr val="FFFFFF"/>
                  </a:solidFill>
                  <a:sym typeface="Symbol" pitchFamily="18" charset="2"/>
                </a:rPr>
                <a:t>x</a:t>
              </a:r>
            </a:p>
          </p:txBody>
        </p:sp>
        <p:sp>
          <p:nvSpPr>
            <p:cNvPr id="12315" name="Line 29"/>
            <p:cNvSpPr>
              <a:spLocks noChangeShapeType="1"/>
            </p:cNvSpPr>
            <p:nvPr/>
          </p:nvSpPr>
          <p:spPr bwMode="auto">
            <a:xfrm>
              <a:off x="1778" y="3521"/>
              <a:ext cx="681" cy="0"/>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16" name="Line 30"/>
            <p:cNvSpPr>
              <a:spLocks noChangeShapeType="1"/>
            </p:cNvSpPr>
            <p:nvPr/>
          </p:nvSpPr>
          <p:spPr bwMode="auto">
            <a:xfrm flipV="1">
              <a:off x="2459" y="2704"/>
              <a:ext cx="0" cy="817"/>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sp>
          <p:nvSpPr>
            <p:cNvPr id="12317" name="Text Box 34"/>
            <p:cNvSpPr txBox="1">
              <a:spLocks noChangeArrowheads="1"/>
            </p:cNvSpPr>
            <p:nvPr/>
          </p:nvSpPr>
          <p:spPr bwMode="auto">
            <a:xfrm>
              <a:off x="2434" y="2931"/>
              <a:ext cx="4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2000" smtClean="0">
                  <a:solidFill>
                    <a:srgbClr val="FFFFFF"/>
                  </a:solidFill>
                  <a:sym typeface="Symbol" pitchFamily="18" charset="2"/>
                </a:rPr>
                <a:t></a:t>
              </a:r>
              <a:r>
                <a:rPr lang="en-GB" altLang="en-US" sz="2000" baseline="-25000" smtClean="0">
                  <a:solidFill>
                    <a:srgbClr val="FFFFFF"/>
                  </a:solidFill>
                  <a:sym typeface="Symbol" pitchFamily="18" charset="2"/>
                </a:rPr>
                <a:t>z</a:t>
              </a:r>
              <a:endParaRPr lang="en-GB" altLang="en-US" sz="2000" smtClean="0">
                <a:solidFill>
                  <a:srgbClr val="FFFFFF"/>
                </a:solidFill>
                <a:sym typeface="Symbol" pitchFamily="18" charset="2"/>
              </a:endParaRPr>
            </a:p>
          </p:txBody>
        </p:sp>
      </p:grpSp>
      <p:cxnSp>
        <p:nvCxnSpPr>
          <p:cNvPr id="7" name="Straight Arrow Connector 6"/>
          <p:cNvCxnSpPr/>
          <p:nvPr/>
        </p:nvCxnSpPr>
        <p:spPr bwMode="auto">
          <a:xfrm>
            <a:off x="5300259" y="4700611"/>
            <a:ext cx="533084" cy="384175"/>
          </a:xfrm>
          <a:prstGeom prst="straightConnector1">
            <a:avLst/>
          </a:prstGeom>
          <a:ln>
            <a:solidFill>
              <a:srgbClr val="FFFF00"/>
            </a:solidFill>
            <a:headEnd type="none" w="med" len="med"/>
            <a:tailEnd type="arrow"/>
          </a:ln>
          <a:extLst/>
        </p:spPr>
        <p:style>
          <a:lnRef idx="2">
            <a:schemeClr val="dk1"/>
          </a:lnRef>
          <a:fillRef idx="0">
            <a:schemeClr val="dk1"/>
          </a:fillRef>
          <a:effectRef idx="1">
            <a:schemeClr val="dk1"/>
          </a:effectRef>
          <a:fontRef idx="minor">
            <a:schemeClr val="tx1"/>
          </a:fontRef>
        </p:style>
      </p:cxnSp>
      <p:sp>
        <p:nvSpPr>
          <p:cNvPr id="44" name="Text Box 62"/>
          <p:cNvSpPr txBox="1">
            <a:spLocks noChangeArrowheads="1"/>
          </p:cNvSpPr>
          <p:nvPr/>
        </p:nvSpPr>
        <p:spPr bwMode="auto">
          <a:xfrm>
            <a:off x="7051784" y="2252802"/>
            <a:ext cx="17212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2000" dirty="0" smtClean="0"/>
              <a:t>Wave crests or troughs</a:t>
            </a:r>
            <a:endParaRPr lang="en-GB" altLang="en-US" sz="2000" baseline="-25000" dirty="0" smtClean="0"/>
          </a:p>
        </p:txBody>
      </p:sp>
    </p:spTree>
    <p:extLst>
      <p:ext uri="{BB962C8B-B14F-4D97-AF65-F5344CB8AC3E}">
        <p14:creationId xmlns:p14="http://schemas.microsoft.com/office/powerpoint/2010/main" val="1058663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4"/>
          <p:cNvSpPr>
            <a:spLocks noChangeShapeType="1"/>
          </p:cNvSpPr>
          <p:nvPr/>
        </p:nvSpPr>
        <p:spPr bwMode="auto">
          <a:xfrm flipH="1">
            <a:off x="3922395" y="1773238"/>
            <a:ext cx="1586144" cy="2089150"/>
          </a:xfrm>
          <a:prstGeom prst="line">
            <a:avLst/>
          </a:prstGeom>
          <a:noFill/>
          <a:ln w="38100">
            <a:solidFill>
              <a:srgbClr val="FFFF00"/>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5" name="Line 4"/>
          <p:cNvSpPr>
            <a:spLocks noChangeShapeType="1"/>
          </p:cNvSpPr>
          <p:nvPr/>
        </p:nvSpPr>
        <p:spPr bwMode="auto">
          <a:xfrm flipH="1">
            <a:off x="2915945" y="1771650"/>
            <a:ext cx="1586145" cy="2089150"/>
          </a:xfrm>
          <a:prstGeom prst="line">
            <a:avLst/>
          </a:prstGeom>
          <a:noFill/>
          <a:ln w="38100">
            <a:solidFill>
              <a:srgbClr val="FFFF00"/>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6" name="Line 4"/>
          <p:cNvSpPr>
            <a:spLocks noChangeShapeType="1"/>
          </p:cNvSpPr>
          <p:nvPr/>
        </p:nvSpPr>
        <p:spPr bwMode="auto">
          <a:xfrm flipH="1">
            <a:off x="5938216" y="1773238"/>
            <a:ext cx="1586144" cy="2089150"/>
          </a:xfrm>
          <a:prstGeom prst="line">
            <a:avLst/>
          </a:prstGeom>
          <a:noFill/>
          <a:ln w="38100">
            <a:solidFill>
              <a:srgbClr val="FFFF00"/>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7" name="Line 4"/>
          <p:cNvSpPr>
            <a:spLocks noChangeShapeType="1"/>
          </p:cNvSpPr>
          <p:nvPr/>
        </p:nvSpPr>
        <p:spPr bwMode="auto">
          <a:xfrm flipH="1">
            <a:off x="4930305" y="1773238"/>
            <a:ext cx="1586144" cy="2089150"/>
          </a:xfrm>
          <a:prstGeom prst="line">
            <a:avLst/>
          </a:prstGeom>
          <a:noFill/>
          <a:ln w="38100">
            <a:solidFill>
              <a:srgbClr val="FFFF00"/>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8" name="Text Box 20"/>
          <p:cNvSpPr txBox="1">
            <a:spLocks noChangeArrowheads="1"/>
          </p:cNvSpPr>
          <p:nvPr/>
        </p:nvSpPr>
        <p:spPr bwMode="auto">
          <a:xfrm>
            <a:off x="281108" y="2276475"/>
            <a:ext cx="10574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US" altLang="en-US" sz="2400">
                <a:solidFill>
                  <a:srgbClr val="FFFFFF"/>
                </a:solidFill>
              </a:rPr>
              <a:t>U </a:t>
            </a:r>
            <a:r>
              <a:rPr lang="en-US" altLang="en-US" sz="2400">
                <a:solidFill>
                  <a:srgbClr val="FFFFFF"/>
                </a:solidFill>
                <a:sym typeface="Symbol" pitchFamily="18" charset="2"/>
              </a:rPr>
              <a:t> 0</a:t>
            </a:r>
          </a:p>
        </p:txBody>
      </p:sp>
      <p:sp>
        <p:nvSpPr>
          <p:cNvPr id="13319" name="AutoShape 19"/>
          <p:cNvSpPr>
            <a:spLocks noChangeArrowheads="1"/>
          </p:cNvSpPr>
          <p:nvPr/>
        </p:nvSpPr>
        <p:spPr bwMode="auto">
          <a:xfrm>
            <a:off x="285477" y="1844677"/>
            <a:ext cx="1057430" cy="288925"/>
          </a:xfrm>
          <a:prstGeom prst="rightArrow">
            <a:avLst>
              <a:gd name="adj1" fmla="val 50000"/>
              <a:gd name="adj2" fmla="val 99725"/>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endParaRPr lang="en-CA" altLang="en-US"/>
          </a:p>
        </p:txBody>
      </p:sp>
      <p:sp>
        <p:nvSpPr>
          <p:cNvPr id="13321" name="Line 4"/>
          <p:cNvSpPr>
            <a:spLocks noChangeShapeType="1"/>
          </p:cNvSpPr>
          <p:nvPr/>
        </p:nvSpPr>
        <p:spPr bwMode="auto">
          <a:xfrm flipH="1">
            <a:off x="1332712" y="3860800"/>
            <a:ext cx="1586144" cy="208915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2" name="Line 18"/>
          <p:cNvSpPr>
            <a:spLocks noChangeShapeType="1"/>
          </p:cNvSpPr>
          <p:nvPr/>
        </p:nvSpPr>
        <p:spPr bwMode="auto">
          <a:xfrm>
            <a:off x="0" y="3860800"/>
            <a:ext cx="9144000" cy="0"/>
          </a:xfrm>
          <a:prstGeom prst="line">
            <a:avLst/>
          </a:prstGeom>
          <a:noFill/>
          <a:ln w="9525">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3" name="Text Box 21"/>
          <p:cNvSpPr txBox="1">
            <a:spLocks noChangeArrowheads="1"/>
          </p:cNvSpPr>
          <p:nvPr/>
        </p:nvSpPr>
        <p:spPr bwMode="auto">
          <a:xfrm>
            <a:off x="342285" y="4437063"/>
            <a:ext cx="10574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US" altLang="en-US" sz="2400">
                <a:solidFill>
                  <a:srgbClr val="FFFFFF"/>
                </a:solidFill>
              </a:rPr>
              <a:t>U </a:t>
            </a:r>
            <a:r>
              <a:rPr lang="en-US" altLang="en-US" sz="2400">
                <a:solidFill>
                  <a:srgbClr val="FFFFFF"/>
                </a:solidFill>
                <a:sym typeface="Symbol" pitchFamily="18" charset="2"/>
              </a:rPr>
              <a:t>= 0</a:t>
            </a:r>
          </a:p>
        </p:txBody>
      </p:sp>
      <p:sp>
        <p:nvSpPr>
          <p:cNvPr id="13324" name="Text Box 27"/>
          <p:cNvSpPr txBox="1">
            <a:spLocks noChangeArrowheads="1"/>
          </p:cNvSpPr>
          <p:nvPr/>
        </p:nvSpPr>
        <p:spPr bwMode="auto">
          <a:xfrm>
            <a:off x="5464853" y="5021282"/>
            <a:ext cx="2457141"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US" altLang="en-US" sz="1800"/>
              <a:t>C</a:t>
            </a:r>
            <a:r>
              <a:rPr lang="en-US" altLang="en-US" sz="1800" baseline="-25000"/>
              <a:t>in</a:t>
            </a:r>
            <a:r>
              <a:rPr lang="en-US" altLang="en-US" sz="1800"/>
              <a:t> = C</a:t>
            </a:r>
            <a:r>
              <a:rPr lang="en-US" altLang="en-US" sz="1800" baseline="-25000"/>
              <a:t>obs </a:t>
            </a:r>
            <a:r>
              <a:rPr lang="en-US" altLang="en-US" sz="1800"/>
              <a:t>= </a:t>
            </a:r>
            <a:r>
              <a:rPr lang="en-US" altLang="en-US" sz="1800">
                <a:sym typeface="Symbol" pitchFamily="18" charset="2"/>
              </a:rPr>
              <a:t></a:t>
            </a:r>
            <a:r>
              <a:rPr lang="en-US" altLang="en-US" sz="1800" baseline="-25000">
                <a:sym typeface="Symbol" pitchFamily="18" charset="2"/>
              </a:rPr>
              <a:t>obs </a:t>
            </a:r>
            <a:r>
              <a:rPr lang="en-US" altLang="en-US" sz="1800">
                <a:sym typeface="Symbol" pitchFamily="18" charset="2"/>
              </a:rPr>
              <a:t>/ k</a:t>
            </a:r>
          </a:p>
        </p:txBody>
      </p:sp>
      <p:grpSp>
        <p:nvGrpSpPr>
          <p:cNvPr id="13325" name="Group 44"/>
          <p:cNvGrpSpPr>
            <a:grpSpLocks/>
          </p:cNvGrpSpPr>
          <p:nvPr/>
        </p:nvGrpSpPr>
        <p:grpSpPr bwMode="auto">
          <a:xfrm>
            <a:off x="2589683" y="4292600"/>
            <a:ext cx="1549732" cy="1296988"/>
            <a:chOff x="1778" y="2704"/>
            <a:chExt cx="1064" cy="817"/>
          </a:xfrm>
        </p:grpSpPr>
        <p:sp>
          <p:nvSpPr>
            <p:cNvPr id="13388" name="Text Box 33"/>
            <p:cNvSpPr txBox="1">
              <a:spLocks noChangeArrowheads="1"/>
            </p:cNvSpPr>
            <p:nvPr/>
          </p:nvSpPr>
          <p:spPr bwMode="auto">
            <a:xfrm>
              <a:off x="2034" y="3271"/>
              <a:ext cx="3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GB" altLang="en-US" sz="2000">
                  <a:solidFill>
                    <a:srgbClr val="FFFFFF"/>
                  </a:solidFill>
                  <a:sym typeface="Symbol" pitchFamily="18" charset="2"/>
                </a:rPr>
                <a:t></a:t>
              </a:r>
              <a:r>
                <a:rPr lang="en-GB" altLang="en-US" sz="2000" baseline="-25000">
                  <a:solidFill>
                    <a:srgbClr val="FFFFFF"/>
                  </a:solidFill>
                  <a:sym typeface="Symbol" pitchFamily="18" charset="2"/>
                </a:rPr>
                <a:t>x</a:t>
              </a:r>
            </a:p>
          </p:txBody>
        </p:sp>
        <p:sp>
          <p:nvSpPr>
            <p:cNvPr id="13389" name="Line 29"/>
            <p:cNvSpPr>
              <a:spLocks noChangeShapeType="1"/>
            </p:cNvSpPr>
            <p:nvPr/>
          </p:nvSpPr>
          <p:spPr bwMode="auto">
            <a:xfrm>
              <a:off x="1778" y="3521"/>
              <a:ext cx="681" cy="0"/>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90" name="Line 30"/>
            <p:cNvSpPr>
              <a:spLocks noChangeShapeType="1"/>
            </p:cNvSpPr>
            <p:nvPr/>
          </p:nvSpPr>
          <p:spPr bwMode="auto">
            <a:xfrm flipV="1">
              <a:off x="2459" y="2704"/>
              <a:ext cx="0" cy="817"/>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91" name="Text Box 34"/>
            <p:cNvSpPr txBox="1">
              <a:spLocks noChangeArrowheads="1"/>
            </p:cNvSpPr>
            <p:nvPr/>
          </p:nvSpPr>
          <p:spPr bwMode="auto">
            <a:xfrm>
              <a:off x="2434" y="2931"/>
              <a:ext cx="4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GB" altLang="en-US" sz="2000">
                  <a:solidFill>
                    <a:srgbClr val="FFFFFF"/>
                  </a:solidFill>
                  <a:sym typeface="Symbol" pitchFamily="18" charset="2"/>
                </a:rPr>
                <a:t></a:t>
              </a:r>
              <a:r>
                <a:rPr lang="en-GB" altLang="en-US" sz="2000" baseline="-25000">
                  <a:solidFill>
                    <a:srgbClr val="FFFFFF"/>
                  </a:solidFill>
                  <a:sym typeface="Symbol" pitchFamily="18" charset="2"/>
                </a:rPr>
                <a:t>z</a:t>
              </a:r>
              <a:endParaRPr lang="en-GB" altLang="en-US" sz="2000">
                <a:solidFill>
                  <a:srgbClr val="FFFFFF"/>
                </a:solidFill>
                <a:sym typeface="Symbol" pitchFamily="18" charset="2"/>
              </a:endParaRPr>
            </a:p>
          </p:txBody>
        </p:sp>
      </p:grpSp>
      <p:grpSp>
        <p:nvGrpSpPr>
          <p:cNvPr id="13326" name="Group 63"/>
          <p:cNvGrpSpPr>
            <a:grpSpLocks/>
          </p:cNvGrpSpPr>
          <p:nvPr/>
        </p:nvGrpSpPr>
        <p:grpSpPr bwMode="auto">
          <a:xfrm>
            <a:off x="419476" y="990619"/>
            <a:ext cx="827300" cy="854075"/>
            <a:chOff x="144" y="3312"/>
            <a:chExt cx="568" cy="538"/>
          </a:xfrm>
        </p:grpSpPr>
        <p:grpSp>
          <p:nvGrpSpPr>
            <p:cNvPr id="13382" name="Group 52"/>
            <p:cNvGrpSpPr>
              <a:grpSpLocks/>
            </p:cNvGrpSpPr>
            <p:nvPr/>
          </p:nvGrpSpPr>
          <p:grpSpPr bwMode="auto">
            <a:xfrm>
              <a:off x="144" y="3312"/>
              <a:ext cx="384" cy="538"/>
              <a:chOff x="144" y="3456"/>
              <a:chExt cx="384" cy="538"/>
            </a:xfrm>
          </p:grpSpPr>
          <p:sp>
            <p:nvSpPr>
              <p:cNvPr id="13384" name="Line 47"/>
              <p:cNvSpPr>
                <a:spLocks noChangeShapeType="1"/>
              </p:cNvSpPr>
              <p:nvPr/>
            </p:nvSpPr>
            <p:spPr bwMode="auto">
              <a:xfrm flipV="1">
                <a:off x="144" y="3504"/>
                <a:ext cx="0" cy="336"/>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85" name="Line 49"/>
              <p:cNvSpPr>
                <a:spLocks noChangeShapeType="1"/>
              </p:cNvSpPr>
              <p:nvPr/>
            </p:nvSpPr>
            <p:spPr bwMode="auto">
              <a:xfrm>
                <a:off x="144" y="3840"/>
                <a:ext cx="336"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86" name="Text Box 50"/>
              <p:cNvSpPr txBox="1">
                <a:spLocks noChangeArrowheads="1"/>
              </p:cNvSpPr>
              <p:nvPr/>
            </p:nvSpPr>
            <p:spPr bwMode="auto">
              <a:xfrm>
                <a:off x="144" y="3456"/>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GB" altLang="en-US" sz="1000" b="0">
                    <a:solidFill>
                      <a:srgbClr val="FFFFFF"/>
                    </a:solidFill>
                  </a:rPr>
                  <a:t>Z</a:t>
                </a:r>
              </a:p>
            </p:txBody>
          </p:sp>
          <p:sp>
            <p:nvSpPr>
              <p:cNvPr id="13387" name="Text Box 51"/>
              <p:cNvSpPr txBox="1">
                <a:spLocks noChangeArrowheads="1"/>
              </p:cNvSpPr>
              <p:nvPr/>
            </p:nvSpPr>
            <p:spPr bwMode="auto">
              <a:xfrm>
                <a:off x="288" y="3840"/>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GB" altLang="en-US" sz="1000" b="0">
                    <a:solidFill>
                      <a:srgbClr val="FFFFFF"/>
                    </a:solidFill>
                  </a:rPr>
                  <a:t>X</a:t>
                </a:r>
              </a:p>
            </p:txBody>
          </p:sp>
        </p:grpSp>
        <p:sp>
          <p:nvSpPr>
            <p:cNvPr id="13383" name="Text Box 53"/>
            <p:cNvSpPr txBox="1">
              <a:spLocks noChangeArrowheads="1"/>
            </p:cNvSpPr>
            <p:nvPr/>
          </p:nvSpPr>
          <p:spPr bwMode="auto">
            <a:xfrm>
              <a:off x="192" y="3456"/>
              <a:ext cx="52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GB" altLang="en-US" sz="1000" b="0">
                  <a:solidFill>
                    <a:srgbClr val="FFFFFF"/>
                  </a:solidFill>
                </a:rPr>
                <a:t>@ t &gt; t</a:t>
              </a:r>
              <a:r>
                <a:rPr lang="en-GB" altLang="en-US" sz="1000" b="0" baseline="-25000">
                  <a:solidFill>
                    <a:srgbClr val="FFFFFF"/>
                  </a:solidFill>
                </a:rPr>
                <a:t>0</a:t>
              </a:r>
            </a:p>
          </p:txBody>
        </p:sp>
      </p:grpSp>
      <p:sp>
        <p:nvSpPr>
          <p:cNvPr id="13327" name="Text Box 62"/>
          <p:cNvSpPr txBox="1">
            <a:spLocks noChangeArrowheads="1"/>
          </p:cNvSpPr>
          <p:nvPr/>
        </p:nvSpPr>
        <p:spPr bwMode="auto">
          <a:xfrm>
            <a:off x="1957556" y="3962402"/>
            <a:ext cx="55930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GB" altLang="en-US" sz="2000"/>
              <a:t>C</a:t>
            </a:r>
            <a:r>
              <a:rPr lang="en-GB" altLang="en-US" sz="2000" baseline="-25000"/>
              <a:t>g</a:t>
            </a:r>
          </a:p>
        </p:txBody>
      </p:sp>
      <p:grpSp>
        <p:nvGrpSpPr>
          <p:cNvPr id="13328" name="Group 64"/>
          <p:cNvGrpSpPr>
            <a:grpSpLocks/>
          </p:cNvGrpSpPr>
          <p:nvPr/>
        </p:nvGrpSpPr>
        <p:grpSpPr bwMode="auto">
          <a:xfrm>
            <a:off x="349573" y="5410219"/>
            <a:ext cx="766127" cy="854075"/>
            <a:chOff x="144" y="3312"/>
            <a:chExt cx="526" cy="538"/>
          </a:xfrm>
        </p:grpSpPr>
        <p:grpSp>
          <p:nvGrpSpPr>
            <p:cNvPr id="13376" name="Group 65"/>
            <p:cNvGrpSpPr>
              <a:grpSpLocks/>
            </p:cNvGrpSpPr>
            <p:nvPr/>
          </p:nvGrpSpPr>
          <p:grpSpPr bwMode="auto">
            <a:xfrm>
              <a:off x="144" y="3312"/>
              <a:ext cx="384" cy="538"/>
              <a:chOff x="144" y="3456"/>
              <a:chExt cx="384" cy="538"/>
            </a:xfrm>
          </p:grpSpPr>
          <p:sp>
            <p:nvSpPr>
              <p:cNvPr id="13378" name="Line 66"/>
              <p:cNvSpPr>
                <a:spLocks noChangeShapeType="1"/>
              </p:cNvSpPr>
              <p:nvPr/>
            </p:nvSpPr>
            <p:spPr bwMode="auto">
              <a:xfrm flipV="1">
                <a:off x="144" y="3504"/>
                <a:ext cx="0" cy="336"/>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79" name="Line 67"/>
              <p:cNvSpPr>
                <a:spLocks noChangeShapeType="1"/>
              </p:cNvSpPr>
              <p:nvPr/>
            </p:nvSpPr>
            <p:spPr bwMode="auto">
              <a:xfrm>
                <a:off x="144" y="3840"/>
                <a:ext cx="336"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80" name="Text Box 68"/>
              <p:cNvSpPr txBox="1">
                <a:spLocks noChangeArrowheads="1"/>
              </p:cNvSpPr>
              <p:nvPr/>
            </p:nvSpPr>
            <p:spPr bwMode="auto">
              <a:xfrm>
                <a:off x="144" y="3456"/>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GB" altLang="en-US" sz="1000" b="0">
                    <a:solidFill>
                      <a:srgbClr val="FFFFFF"/>
                    </a:solidFill>
                  </a:rPr>
                  <a:t>Z</a:t>
                </a:r>
              </a:p>
            </p:txBody>
          </p:sp>
          <p:sp>
            <p:nvSpPr>
              <p:cNvPr id="13381" name="Text Box 69"/>
              <p:cNvSpPr txBox="1">
                <a:spLocks noChangeArrowheads="1"/>
              </p:cNvSpPr>
              <p:nvPr/>
            </p:nvSpPr>
            <p:spPr bwMode="auto">
              <a:xfrm>
                <a:off x="288" y="3840"/>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GB" altLang="en-US" sz="1000" b="0">
                    <a:solidFill>
                      <a:srgbClr val="FFFFFF"/>
                    </a:solidFill>
                  </a:rPr>
                  <a:t>X</a:t>
                </a:r>
              </a:p>
            </p:txBody>
          </p:sp>
        </p:grpSp>
        <p:sp>
          <p:nvSpPr>
            <p:cNvPr id="13377" name="Text Box 70"/>
            <p:cNvSpPr txBox="1">
              <a:spLocks noChangeArrowheads="1"/>
            </p:cNvSpPr>
            <p:nvPr/>
          </p:nvSpPr>
          <p:spPr bwMode="auto">
            <a:xfrm>
              <a:off x="192" y="3456"/>
              <a:ext cx="47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GB" altLang="en-US" sz="1000" b="0">
                  <a:solidFill>
                    <a:srgbClr val="FFFFFF"/>
                  </a:solidFill>
                </a:rPr>
                <a:t>@ t &gt; t</a:t>
              </a:r>
              <a:r>
                <a:rPr lang="en-GB" altLang="en-US" sz="1000" b="0" baseline="-25000">
                  <a:solidFill>
                    <a:srgbClr val="FFFFFF"/>
                  </a:solidFill>
                </a:rPr>
                <a:t>0</a:t>
              </a:r>
            </a:p>
          </p:txBody>
        </p:sp>
      </p:grpSp>
      <p:sp>
        <p:nvSpPr>
          <p:cNvPr id="13332" name="Line 4"/>
          <p:cNvSpPr>
            <a:spLocks noChangeShapeType="1"/>
          </p:cNvSpPr>
          <p:nvPr/>
        </p:nvSpPr>
        <p:spPr bwMode="auto">
          <a:xfrm flipH="1">
            <a:off x="2337707" y="3860800"/>
            <a:ext cx="1586144" cy="208915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3" name="Line 4"/>
          <p:cNvSpPr>
            <a:spLocks noChangeShapeType="1"/>
          </p:cNvSpPr>
          <p:nvPr/>
        </p:nvSpPr>
        <p:spPr bwMode="auto">
          <a:xfrm flipH="1">
            <a:off x="3345616" y="3860800"/>
            <a:ext cx="1586144" cy="208915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4" name="Line 4"/>
          <p:cNvSpPr>
            <a:spLocks noChangeShapeType="1"/>
          </p:cNvSpPr>
          <p:nvPr/>
        </p:nvSpPr>
        <p:spPr bwMode="auto">
          <a:xfrm flipH="1">
            <a:off x="4353527" y="3862388"/>
            <a:ext cx="1586144" cy="208915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5" name="Text Box 62"/>
          <p:cNvSpPr txBox="1">
            <a:spLocks noChangeArrowheads="1"/>
          </p:cNvSpPr>
          <p:nvPr/>
        </p:nvSpPr>
        <p:spPr bwMode="auto">
          <a:xfrm>
            <a:off x="8471090" y="1898650"/>
            <a:ext cx="55930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GB" altLang="en-US" sz="2000"/>
              <a:t>C</a:t>
            </a:r>
            <a:r>
              <a:rPr lang="en-GB" altLang="en-US" sz="2000" baseline="-25000"/>
              <a:t>g</a:t>
            </a:r>
          </a:p>
        </p:txBody>
      </p:sp>
      <p:sp>
        <p:nvSpPr>
          <p:cNvPr id="3" name="Rectangle 2"/>
          <p:cNvSpPr/>
          <p:nvPr/>
        </p:nvSpPr>
        <p:spPr bwMode="auto">
          <a:xfrm>
            <a:off x="4203502" y="2778125"/>
            <a:ext cx="559302" cy="623888"/>
          </a:xfrm>
          <a:prstGeom prst="rect">
            <a:avLst/>
          </a:prstGeom>
          <a:solidFill>
            <a:srgbClr val="0000CC"/>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CA">
              <a:solidFill>
                <a:srgbClr val="FFFF00"/>
              </a:solidFill>
              <a:latin typeface="Arial" charset="0"/>
            </a:endParaRPr>
          </a:p>
        </p:txBody>
      </p:sp>
      <p:sp>
        <p:nvSpPr>
          <p:cNvPr id="13337" name="Line 4"/>
          <p:cNvSpPr>
            <a:spLocks noChangeShapeType="1"/>
          </p:cNvSpPr>
          <p:nvPr/>
        </p:nvSpPr>
        <p:spPr bwMode="auto">
          <a:xfrm rot="1080000" flipH="1">
            <a:off x="4301094" y="1419225"/>
            <a:ext cx="2117773" cy="283210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8" name="Line 4"/>
          <p:cNvSpPr>
            <a:spLocks noChangeShapeType="1"/>
          </p:cNvSpPr>
          <p:nvPr/>
        </p:nvSpPr>
        <p:spPr bwMode="auto">
          <a:xfrm rot="1080000" flipH="1">
            <a:off x="5308997" y="1419225"/>
            <a:ext cx="2117773" cy="283210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9" name="Line 4"/>
          <p:cNvSpPr>
            <a:spLocks noChangeShapeType="1"/>
          </p:cNvSpPr>
          <p:nvPr/>
        </p:nvSpPr>
        <p:spPr bwMode="auto">
          <a:xfrm rot="1080000" flipH="1">
            <a:off x="6316905" y="1419225"/>
            <a:ext cx="2117773" cy="283210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40" name="Text Box 28"/>
          <p:cNvSpPr txBox="1">
            <a:spLocks noChangeArrowheads="1"/>
          </p:cNvSpPr>
          <p:nvPr/>
        </p:nvSpPr>
        <p:spPr bwMode="auto">
          <a:xfrm>
            <a:off x="6836890" y="3089275"/>
            <a:ext cx="2307119"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US" altLang="en-US" sz="1800"/>
              <a:t>C</a:t>
            </a:r>
            <a:r>
              <a:rPr lang="en-US" altLang="en-US" sz="1800" baseline="-25000"/>
              <a:t>in</a:t>
            </a:r>
            <a:r>
              <a:rPr lang="en-US" altLang="en-US" sz="1800"/>
              <a:t> = </a:t>
            </a:r>
            <a:r>
              <a:rPr lang="en-US" altLang="en-US" sz="1800">
                <a:sym typeface="Symbol" pitchFamily="18" charset="2"/>
              </a:rPr>
              <a:t></a:t>
            </a:r>
            <a:r>
              <a:rPr lang="en-US" altLang="en-US" sz="1800" baseline="-25000">
                <a:sym typeface="Symbol" pitchFamily="18" charset="2"/>
              </a:rPr>
              <a:t>in </a:t>
            </a:r>
            <a:r>
              <a:rPr lang="en-US" altLang="en-US" sz="1800">
                <a:sym typeface="Symbol" pitchFamily="18" charset="2"/>
              </a:rPr>
              <a:t>/ k =</a:t>
            </a:r>
            <a:r>
              <a:rPr lang="en-US" altLang="en-US" sz="1800"/>
              <a:t>C</a:t>
            </a:r>
            <a:r>
              <a:rPr lang="en-US" altLang="en-US" sz="1800" baseline="-25000"/>
              <a:t>obs</a:t>
            </a:r>
            <a:r>
              <a:rPr lang="en-US" altLang="en-US" sz="1800"/>
              <a:t>-U</a:t>
            </a:r>
            <a:endParaRPr lang="en-US" altLang="en-US" sz="1800" baseline="-25000"/>
          </a:p>
        </p:txBody>
      </p:sp>
      <p:grpSp>
        <p:nvGrpSpPr>
          <p:cNvPr id="13341" name="Group 44"/>
          <p:cNvGrpSpPr>
            <a:grpSpLocks/>
          </p:cNvGrpSpPr>
          <p:nvPr/>
        </p:nvGrpSpPr>
        <p:grpSpPr bwMode="auto">
          <a:xfrm>
            <a:off x="3635461" y="2619375"/>
            <a:ext cx="1530798" cy="738188"/>
            <a:chOff x="1778" y="3056"/>
            <a:chExt cx="1051" cy="465"/>
          </a:xfrm>
        </p:grpSpPr>
        <p:sp>
          <p:nvSpPr>
            <p:cNvPr id="13346" name="Text Box 33"/>
            <p:cNvSpPr txBox="1">
              <a:spLocks noChangeArrowheads="1"/>
            </p:cNvSpPr>
            <p:nvPr/>
          </p:nvSpPr>
          <p:spPr bwMode="auto">
            <a:xfrm>
              <a:off x="2058" y="3271"/>
              <a:ext cx="3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GB" altLang="en-US" sz="2000">
                  <a:solidFill>
                    <a:srgbClr val="FFFFFF"/>
                  </a:solidFill>
                  <a:sym typeface="Symbol" pitchFamily="18" charset="2"/>
                </a:rPr>
                <a:t></a:t>
              </a:r>
              <a:r>
                <a:rPr lang="en-GB" altLang="en-US" sz="2000" baseline="-25000">
                  <a:solidFill>
                    <a:srgbClr val="FFFFFF"/>
                  </a:solidFill>
                  <a:sym typeface="Symbol" pitchFamily="18" charset="2"/>
                </a:rPr>
                <a:t>x</a:t>
              </a:r>
            </a:p>
          </p:txBody>
        </p:sp>
        <p:sp>
          <p:nvSpPr>
            <p:cNvPr id="13347" name="Line 29"/>
            <p:cNvSpPr>
              <a:spLocks noChangeShapeType="1"/>
            </p:cNvSpPr>
            <p:nvPr/>
          </p:nvSpPr>
          <p:spPr bwMode="auto">
            <a:xfrm>
              <a:off x="1778" y="3521"/>
              <a:ext cx="681" cy="0"/>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48" name="Line 30"/>
            <p:cNvSpPr>
              <a:spLocks noChangeShapeType="1"/>
            </p:cNvSpPr>
            <p:nvPr/>
          </p:nvSpPr>
          <p:spPr bwMode="auto">
            <a:xfrm flipV="1">
              <a:off x="2459" y="3056"/>
              <a:ext cx="0" cy="465"/>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49" name="Text Box 34"/>
            <p:cNvSpPr txBox="1">
              <a:spLocks noChangeArrowheads="1"/>
            </p:cNvSpPr>
            <p:nvPr/>
          </p:nvSpPr>
          <p:spPr bwMode="auto">
            <a:xfrm>
              <a:off x="2421" y="3116"/>
              <a:ext cx="4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hangingPunct="1">
                <a:spcBef>
                  <a:spcPct val="50000"/>
                </a:spcBef>
              </a:pPr>
              <a:r>
                <a:rPr lang="en-GB" altLang="en-US" sz="2000">
                  <a:solidFill>
                    <a:srgbClr val="FFFFFF"/>
                  </a:solidFill>
                  <a:sym typeface="Symbol" pitchFamily="18" charset="2"/>
                </a:rPr>
                <a:t></a:t>
              </a:r>
              <a:r>
                <a:rPr lang="en-GB" altLang="en-US" sz="2000" baseline="-25000">
                  <a:solidFill>
                    <a:srgbClr val="FFFFFF"/>
                  </a:solidFill>
                  <a:sym typeface="Symbol" pitchFamily="18" charset="2"/>
                </a:rPr>
                <a:t>z</a:t>
              </a:r>
              <a:endParaRPr lang="en-GB" altLang="en-US" sz="2000">
                <a:solidFill>
                  <a:srgbClr val="FFFFFF"/>
                </a:solidFill>
                <a:sym typeface="Symbol" pitchFamily="18" charset="2"/>
              </a:endParaRPr>
            </a:p>
          </p:txBody>
        </p:sp>
      </p:grpSp>
      <p:sp>
        <p:nvSpPr>
          <p:cNvPr id="13342" name="Text Box 43"/>
          <p:cNvSpPr txBox="1">
            <a:spLocks noChangeArrowheads="1"/>
          </p:cNvSpPr>
          <p:nvPr/>
        </p:nvSpPr>
        <p:spPr bwMode="auto">
          <a:xfrm>
            <a:off x="-36412" y="6416694"/>
            <a:ext cx="914400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hangingPunct="1">
              <a:spcBef>
                <a:spcPct val="50000"/>
              </a:spcBef>
            </a:pPr>
            <a:r>
              <a:rPr lang="en-US" altLang="en-US" sz="2000" dirty="0"/>
              <a:t>Horizontal Wavelength Unchanged, Reach Critical Layer at U=C</a:t>
            </a:r>
            <a:endParaRPr lang="en-GB" altLang="en-US" sz="2000" dirty="0"/>
          </a:p>
        </p:txBody>
      </p:sp>
      <p:sp>
        <p:nvSpPr>
          <p:cNvPr id="13343" name="Line 4"/>
          <p:cNvSpPr>
            <a:spLocks noChangeShapeType="1"/>
          </p:cNvSpPr>
          <p:nvPr/>
        </p:nvSpPr>
        <p:spPr bwMode="auto">
          <a:xfrm rot="1080000" flipH="1">
            <a:off x="3301923" y="1419225"/>
            <a:ext cx="2116316" cy="2832100"/>
          </a:xfrm>
          <a:prstGeom prst="line">
            <a:avLst/>
          </a:prstGeom>
          <a:noFill/>
          <a:ln w="3810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cxnSp>
        <p:nvCxnSpPr>
          <p:cNvPr id="79" name="Straight Arrow Connector 78"/>
          <p:cNvCxnSpPr/>
          <p:nvPr/>
        </p:nvCxnSpPr>
        <p:spPr bwMode="auto">
          <a:xfrm>
            <a:off x="5300259" y="4700607"/>
            <a:ext cx="533084" cy="384175"/>
          </a:xfrm>
          <a:prstGeom prst="straightConnector1">
            <a:avLst/>
          </a:prstGeom>
          <a:ln>
            <a:solidFill>
              <a:srgbClr val="FFFF00"/>
            </a:solidFill>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101" name="Straight Arrow Connector 100"/>
          <p:cNvCxnSpPr/>
          <p:nvPr/>
        </p:nvCxnSpPr>
        <p:spPr bwMode="auto">
          <a:xfrm>
            <a:off x="7884119" y="2451119"/>
            <a:ext cx="432584" cy="538163"/>
          </a:xfrm>
          <a:prstGeom prst="straightConnector1">
            <a:avLst/>
          </a:prstGeom>
          <a:ln>
            <a:solidFill>
              <a:srgbClr val="FFFF00"/>
            </a:solidFill>
            <a:headEnd type="none" w="med" len="med"/>
            <a:tailEnd type="arrow"/>
          </a:ln>
          <a:extLst/>
        </p:spPr>
        <p:style>
          <a:lnRef idx="2">
            <a:schemeClr val="dk1"/>
          </a:lnRef>
          <a:fillRef idx="0">
            <a:schemeClr val="dk1"/>
          </a:fillRef>
          <a:effectRef idx="1">
            <a:schemeClr val="dk1"/>
          </a:effectRef>
          <a:fontRef idx="minor">
            <a:schemeClr val="tx1"/>
          </a:fontRef>
        </p:style>
      </p:cxnSp>
      <p:sp>
        <p:nvSpPr>
          <p:cNvPr id="81" name="Rectangle 2"/>
          <p:cNvSpPr txBox="1">
            <a:spLocks noChangeArrowheads="1"/>
          </p:cNvSpPr>
          <p:nvPr/>
        </p:nvSpPr>
        <p:spPr bwMode="auto">
          <a:xfrm>
            <a:off x="107504" y="0"/>
            <a:ext cx="87849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4000" b="1" kern="0" smtClean="0">
                <a:solidFill>
                  <a:srgbClr val="FFFF00"/>
                </a:solidFill>
                <a:latin typeface="Arial" charset="0"/>
              </a:rPr>
              <a:t>Propagation In Background Winds</a:t>
            </a:r>
            <a:endParaRPr lang="en-GB" altLang="en-US" sz="4000" b="1" kern="0" dirty="0" smtClean="0">
              <a:solidFill>
                <a:srgbClr val="FFFF00"/>
              </a:solidFill>
              <a:latin typeface="Arial" charset="0"/>
            </a:endParaRPr>
          </a:p>
        </p:txBody>
      </p:sp>
    </p:spTree>
    <p:extLst>
      <p:ext uri="{BB962C8B-B14F-4D97-AF65-F5344CB8AC3E}">
        <p14:creationId xmlns:p14="http://schemas.microsoft.com/office/powerpoint/2010/main" val="1041738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FF00"/>
                </a:solidFill>
              </a:rPr>
              <a:t>At the Critical Level</a:t>
            </a:r>
            <a:endParaRPr lang="en-CA" dirty="0">
              <a:solidFill>
                <a:srgbClr val="FFFF00"/>
              </a:solidFill>
            </a:endParaRPr>
          </a:p>
        </p:txBody>
      </p:sp>
      <p:sp>
        <p:nvSpPr>
          <p:cNvPr id="3" name="Content Placeholder 2"/>
          <p:cNvSpPr>
            <a:spLocks noGrp="1"/>
          </p:cNvSpPr>
          <p:nvPr>
            <p:ph idx="1"/>
          </p:nvPr>
        </p:nvSpPr>
        <p:spPr/>
        <p:txBody>
          <a:bodyPr/>
          <a:lstStyle/>
          <a:p>
            <a:r>
              <a:rPr lang="en-CA" dirty="0" smtClean="0">
                <a:solidFill>
                  <a:srgbClr val="FFFF00"/>
                </a:solidFill>
              </a:rPr>
              <a:t>When U </a:t>
            </a:r>
            <a:r>
              <a:rPr lang="en-CA" dirty="0" smtClean="0">
                <a:solidFill>
                  <a:srgbClr val="FFFF00"/>
                </a:solidFill>
                <a:sym typeface="Symbol" panose="05050102010706020507" pitchFamily="18" charset="2"/>
              </a:rPr>
              <a:t></a:t>
            </a:r>
            <a:r>
              <a:rPr lang="en-CA" dirty="0" smtClean="0">
                <a:solidFill>
                  <a:srgbClr val="FFFF00"/>
                </a:solidFill>
              </a:rPr>
              <a:t> C, the vertical wavelength </a:t>
            </a:r>
            <a:r>
              <a:rPr lang="en-CA" dirty="0" smtClean="0">
                <a:solidFill>
                  <a:srgbClr val="FFFF00"/>
                </a:solidFill>
                <a:sym typeface="Symbol" panose="05050102010706020507" pitchFamily="18" charset="2"/>
              </a:rPr>
              <a:t>0</a:t>
            </a:r>
          </a:p>
          <a:p>
            <a:endParaRPr lang="en-CA" dirty="0">
              <a:solidFill>
                <a:srgbClr val="FFFF00"/>
              </a:solidFill>
              <a:sym typeface="Symbol" panose="05050102010706020507" pitchFamily="18" charset="2"/>
            </a:endParaRPr>
          </a:p>
          <a:p>
            <a:r>
              <a:rPr lang="en-CA" dirty="0" smtClean="0">
                <a:solidFill>
                  <a:srgbClr val="FFFF00"/>
                </a:solidFill>
                <a:sym typeface="Symbol" panose="05050102010706020507" pitchFamily="18" charset="2"/>
              </a:rPr>
              <a:t>The upward energy propagation ceases</a:t>
            </a:r>
          </a:p>
          <a:p>
            <a:endParaRPr lang="en-CA" dirty="0">
              <a:solidFill>
                <a:srgbClr val="FFFF00"/>
              </a:solidFill>
              <a:sym typeface="Symbol" panose="05050102010706020507" pitchFamily="18" charset="2"/>
            </a:endParaRPr>
          </a:p>
          <a:p>
            <a:r>
              <a:rPr lang="en-CA" dirty="0" smtClean="0">
                <a:solidFill>
                  <a:srgbClr val="FFFF00"/>
                </a:solidFill>
                <a:sym typeface="Symbol" panose="05050102010706020507" pitchFamily="18" charset="2"/>
              </a:rPr>
              <a:t>Wave energy and momentum deposited in a narrow layer in a non-linear process</a:t>
            </a:r>
            <a:endParaRPr lang="en-CA" dirty="0">
              <a:solidFill>
                <a:srgbClr val="FFFF00"/>
              </a:solidFill>
            </a:endParaRPr>
          </a:p>
        </p:txBody>
      </p:sp>
    </p:spTree>
    <p:extLst>
      <p:ext uri="{BB962C8B-B14F-4D97-AF65-F5344CB8AC3E}">
        <p14:creationId xmlns:p14="http://schemas.microsoft.com/office/powerpoint/2010/main" val="2764208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FF00"/>
                </a:solidFill>
              </a:rPr>
              <a:t>What if U</a:t>
            </a:r>
            <a:r>
              <a:rPr lang="en-CA" dirty="0" smtClean="0">
                <a:solidFill>
                  <a:srgbClr val="FFFF00"/>
                </a:solidFill>
                <a:sym typeface="Symbol" panose="05050102010706020507" pitchFamily="18" charset="2"/>
              </a:rPr>
              <a:t> -C</a:t>
            </a:r>
            <a:endParaRPr lang="en-CA" dirty="0">
              <a:solidFill>
                <a:srgbClr val="FFFF00"/>
              </a:solidFill>
            </a:endParaRPr>
          </a:p>
        </p:txBody>
      </p:sp>
      <p:sp>
        <p:nvSpPr>
          <p:cNvPr id="3" name="Content Placeholder 2"/>
          <p:cNvSpPr>
            <a:spLocks noGrp="1"/>
          </p:cNvSpPr>
          <p:nvPr>
            <p:ph idx="1"/>
          </p:nvPr>
        </p:nvSpPr>
        <p:spPr>
          <a:xfrm>
            <a:off x="686024" y="1981200"/>
            <a:ext cx="8062440" cy="4114800"/>
          </a:xfrm>
        </p:spPr>
        <p:txBody>
          <a:bodyPr/>
          <a:lstStyle/>
          <a:p>
            <a:r>
              <a:rPr lang="en-CA" dirty="0" smtClean="0">
                <a:solidFill>
                  <a:srgbClr val="FFFF00"/>
                </a:solidFill>
              </a:rPr>
              <a:t>When U </a:t>
            </a:r>
            <a:r>
              <a:rPr lang="en-CA" dirty="0" smtClean="0">
                <a:solidFill>
                  <a:srgbClr val="FFFF00"/>
                </a:solidFill>
                <a:sym typeface="Symbol" panose="05050102010706020507" pitchFamily="18" charset="2"/>
              </a:rPr>
              <a:t></a:t>
            </a:r>
            <a:r>
              <a:rPr lang="en-CA" dirty="0" smtClean="0">
                <a:solidFill>
                  <a:srgbClr val="FFFF00"/>
                </a:solidFill>
              </a:rPr>
              <a:t> -C, the vertical wavelength </a:t>
            </a:r>
            <a:r>
              <a:rPr lang="en-CA" dirty="0" smtClean="0">
                <a:solidFill>
                  <a:srgbClr val="FFFF00"/>
                </a:solidFill>
                <a:sym typeface="Symbol" panose="05050102010706020507" pitchFamily="18" charset="2"/>
              </a:rPr>
              <a:t></a:t>
            </a:r>
          </a:p>
          <a:p>
            <a:endParaRPr lang="en-CA" dirty="0">
              <a:solidFill>
                <a:srgbClr val="FFFF00"/>
              </a:solidFill>
              <a:sym typeface="Symbol" panose="05050102010706020507" pitchFamily="18" charset="2"/>
            </a:endParaRPr>
          </a:p>
          <a:p>
            <a:r>
              <a:rPr lang="en-CA" dirty="0" smtClean="0">
                <a:solidFill>
                  <a:srgbClr val="FFFF00"/>
                </a:solidFill>
                <a:sym typeface="Symbol" panose="05050102010706020507" pitchFamily="18" charset="2"/>
              </a:rPr>
              <a:t>The wave becomes a vertical oscillation</a:t>
            </a:r>
          </a:p>
          <a:p>
            <a:endParaRPr lang="en-CA" dirty="0">
              <a:solidFill>
                <a:srgbClr val="FFFF00"/>
              </a:solidFill>
              <a:sym typeface="Symbol" panose="05050102010706020507" pitchFamily="18" charset="2"/>
            </a:endParaRPr>
          </a:p>
          <a:p>
            <a:r>
              <a:rPr lang="en-CA" dirty="0" smtClean="0">
                <a:solidFill>
                  <a:srgbClr val="FFFF00"/>
                </a:solidFill>
                <a:sym typeface="Symbol" panose="05050102010706020507" pitchFamily="18" charset="2"/>
              </a:rPr>
              <a:t>Wave become evanescent and does not propagate away from the region.</a:t>
            </a:r>
            <a:endParaRPr lang="en-CA" dirty="0">
              <a:solidFill>
                <a:srgbClr val="FFFF00"/>
              </a:solidFill>
            </a:endParaRPr>
          </a:p>
        </p:txBody>
      </p:sp>
    </p:spTree>
    <p:extLst>
      <p:ext uri="{BB962C8B-B14F-4D97-AF65-F5344CB8AC3E}">
        <p14:creationId xmlns:p14="http://schemas.microsoft.com/office/powerpoint/2010/main" val="525535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Gravity Wave</a:t>
            </a:r>
            <a:endParaRPr lang="en-CA"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CA" dirty="0" smtClean="0"/>
              <a:t>What is a gravity wave?</a:t>
            </a:r>
          </a:p>
          <a:p>
            <a:endParaRPr lang="en-CA" dirty="0"/>
          </a:p>
          <a:p>
            <a:endParaRPr lang="en-CA" dirty="0" smtClean="0"/>
          </a:p>
          <a:p>
            <a:pPr>
              <a:buFont typeface="Wingdings" panose="05000000000000000000" pitchFamily="2" charset="2"/>
              <a:buChar char="ü"/>
            </a:pPr>
            <a:r>
              <a:rPr lang="en-CA" dirty="0" smtClean="0"/>
              <a:t>What happens at a critical level?</a:t>
            </a:r>
          </a:p>
          <a:p>
            <a:endParaRPr lang="en-CA" dirty="0"/>
          </a:p>
          <a:p>
            <a:endParaRPr lang="en-CA" dirty="0"/>
          </a:p>
          <a:p>
            <a:r>
              <a:rPr lang="en-CA" dirty="0" smtClean="0"/>
              <a:t>What causes it to break?</a:t>
            </a:r>
            <a:endParaRPr lang="en-CA" dirty="0"/>
          </a:p>
        </p:txBody>
      </p:sp>
    </p:spTree>
    <p:extLst>
      <p:ext uri="{BB962C8B-B14F-4D97-AF65-F5344CB8AC3E}">
        <p14:creationId xmlns:p14="http://schemas.microsoft.com/office/powerpoint/2010/main" val="713443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60648"/>
            <a:ext cx="9144000" cy="1143000"/>
          </a:xfrm>
        </p:spPr>
        <p:txBody>
          <a:bodyPr/>
          <a:lstStyle/>
          <a:p>
            <a:pPr eaLnBrk="1" hangingPunct="1"/>
            <a:r>
              <a:rPr lang="en-GB" altLang="en-US" sz="4000" b="1" dirty="0" smtClean="0">
                <a:solidFill>
                  <a:srgbClr val="FFFF00"/>
                </a:solidFill>
                <a:latin typeface="Arial" charset="0"/>
              </a:rPr>
              <a:t>SMALL-SCALE STRUCTURE:  </a:t>
            </a:r>
            <a:br>
              <a:rPr lang="en-GB" altLang="en-US" sz="4000" b="1" dirty="0" smtClean="0">
                <a:solidFill>
                  <a:srgbClr val="FFFF00"/>
                </a:solidFill>
                <a:latin typeface="Arial" charset="0"/>
              </a:rPr>
            </a:br>
            <a:r>
              <a:rPr lang="en-GB" altLang="en-US" sz="4000" b="1" dirty="0" smtClean="0">
                <a:solidFill>
                  <a:srgbClr val="FFFF00"/>
                </a:solidFill>
                <a:latin typeface="Arial" charset="0"/>
              </a:rPr>
              <a:t>GRAVITY WAVES</a:t>
            </a:r>
          </a:p>
        </p:txBody>
      </p:sp>
      <p:pic>
        <p:nvPicPr>
          <p:cNvPr id="9234" name="Picture 3" descr="Dewan_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393"/>
          <a:stretch/>
        </p:blipFill>
        <p:spPr bwMode="auto">
          <a:xfrm>
            <a:off x="1677905" y="2115985"/>
            <a:ext cx="5802755" cy="455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Text Box 4"/>
          <p:cNvSpPr txBox="1">
            <a:spLocks noChangeArrowheads="1"/>
          </p:cNvSpPr>
          <p:nvPr/>
        </p:nvSpPr>
        <p:spPr bwMode="auto">
          <a:xfrm>
            <a:off x="3565548" y="5867418"/>
            <a:ext cx="405493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100" i="1" u="sng" smtClean="0">
                <a:solidFill>
                  <a:srgbClr val="000000"/>
                </a:solidFill>
                <a:latin typeface="Times New Roman" pitchFamily="18" charset="0"/>
              </a:rPr>
              <a:t>AMPLITUDE</a:t>
            </a:r>
            <a:r>
              <a:rPr lang="en-GB" altLang="en-US" sz="1100" smtClean="0">
                <a:solidFill>
                  <a:srgbClr val="000000"/>
                </a:solidFill>
                <a:latin typeface="Times New Roman" pitchFamily="18" charset="0"/>
              </a:rPr>
              <a:t> WILL </a:t>
            </a:r>
            <a:r>
              <a:rPr lang="en-GB" altLang="en-US" sz="1100" i="1" u="sng" smtClean="0">
                <a:solidFill>
                  <a:srgbClr val="000000"/>
                </a:solidFill>
                <a:latin typeface="Times New Roman" pitchFamily="18" charset="0"/>
              </a:rPr>
              <a:t>INCREASE</a:t>
            </a:r>
            <a:r>
              <a:rPr lang="en-GB" altLang="en-US" sz="1100" smtClean="0">
                <a:solidFill>
                  <a:srgbClr val="000000"/>
                </a:solidFill>
                <a:latin typeface="Times New Roman" pitchFamily="18" charset="0"/>
              </a:rPr>
              <a:t> WITH HEIGHT</a:t>
            </a:r>
          </a:p>
          <a:p>
            <a:pPr eaLnBrk="1" fontAlgn="base" hangingPunct="1">
              <a:spcBef>
                <a:spcPct val="50000"/>
              </a:spcBef>
              <a:spcAft>
                <a:spcPct val="0"/>
              </a:spcAft>
            </a:pPr>
            <a:r>
              <a:rPr lang="en-GB" altLang="en-US" sz="1100" i="1" u="sng" smtClean="0">
                <a:solidFill>
                  <a:srgbClr val="000000"/>
                </a:solidFill>
                <a:latin typeface="Times New Roman" pitchFamily="18" charset="0"/>
              </a:rPr>
              <a:t>BREAKING</a:t>
            </a:r>
            <a:r>
              <a:rPr lang="en-GB" altLang="en-US" sz="1100" smtClean="0">
                <a:solidFill>
                  <a:srgbClr val="000000"/>
                </a:solidFill>
                <a:latin typeface="Times New Roman" pitchFamily="18" charset="0"/>
              </a:rPr>
              <a:t> WILL </a:t>
            </a:r>
            <a:r>
              <a:rPr lang="en-GB" altLang="en-US" sz="1100" i="1" u="sng" smtClean="0">
                <a:solidFill>
                  <a:srgbClr val="000000"/>
                </a:solidFill>
                <a:latin typeface="Times New Roman" pitchFamily="18" charset="0"/>
              </a:rPr>
              <a:t>DRAG</a:t>
            </a:r>
            <a:r>
              <a:rPr lang="en-GB" altLang="en-US" sz="1100" smtClean="0">
                <a:solidFill>
                  <a:srgbClr val="000000"/>
                </a:solidFill>
                <a:latin typeface="Times New Roman" pitchFamily="18" charset="0"/>
              </a:rPr>
              <a:t> OR </a:t>
            </a:r>
            <a:r>
              <a:rPr lang="en-GB" altLang="en-US" sz="1100" i="1" u="sng" smtClean="0">
                <a:solidFill>
                  <a:srgbClr val="000000"/>
                </a:solidFill>
                <a:latin typeface="Times New Roman" pitchFamily="18" charset="0"/>
              </a:rPr>
              <a:t>ACCELERATE</a:t>
            </a:r>
            <a:r>
              <a:rPr lang="en-GB" altLang="en-US" sz="1100" smtClean="0">
                <a:solidFill>
                  <a:srgbClr val="000000"/>
                </a:solidFill>
                <a:latin typeface="Times New Roman" pitchFamily="18" charset="0"/>
              </a:rPr>
              <a:t> ATMOSPHERE</a:t>
            </a:r>
          </a:p>
        </p:txBody>
      </p:sp>
      <p:grpSp>
        <p:nvGrpSpPr>
          <p:cNvPr id="34863" name="Group 47"/>
          <p:cNvGrpSpPr>
            <a:grpSpLocks/>
          </p:cNvGrpSpPr>
          <p:nvPr/>
        </p:nvGrpSpPr>
        <p:grpSpPr bwMode="auto">
          <a:xfrm>
            <a:off x="2586771" y="3140075"/>
            <a:ext cx="1677905" cy="971550"/>
            <a:chOff x="1776" y="1978"/>
            <a:chExt cx="1152" cy="612"/>
          </a:xfrm>
        </p:grpSpPr>
        <p:grpSp>
          <p:nvGrpSpPr>
            <p:cNvPr id="9225" name="Group 44"/>
            <p:cNvGrpSpPr>
              <a:grpSpLocks/>
            </p:cNvGrpSpPr>
            <p:nvPr/>
          </p:nvGrpSpPr>
          <p:grpSpPr bwMode="auto">
            <a:xfrm>
              <a:off x="1920" y="1978"/>
              <a:ext cx="1008" cy="559"/>
              <a:chOff x="1920" y="1978"/>
              <a:chExt cx="1008" cy="559"/>
            </a:xfrm>
          </p:grpSpPr>
          <p:pic>
            <p:nvPicPr>
              <p:cNvPr id="9227" name="Picture 39" descr="tilt"/>
              <p:cNvPicPr>
                <a:picLocks noChangeAspect="1" noChangeArrowheads="1"/>
              </p:cNvPicPr>
              <p:nvPr/>
            </p:nvPicPr>
            <p:blipFill>
              <a:blip r:embed="rId4" cstate="print">
                <a:extLst>
                  <a:ext uri="{28A0092B-C50C-407E-A947-70E740481C1C}">
                    <a14:useLocalDpi xmlns:a14="http://schemas.microsoft.com/office/drawing/2010/main" val="0"/>
                  </a:ext>
                </a:extLst>
              </a:blip>
              <a:srcRect l="7584" t="36552" r="9479" b="29906"/>
              <a:stretch>
                <a:fillRect/>
              </a:stretch>
            </p:blipFill>
            <p:spPr bwMode="auto">
              <a:xfrm>
                <a:off x="2112" y="2016"/>
                <a:ext cx="816"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40" descr="tilt"/>
              <p:cNvPicPr>
                <a:picLocks noChangeAspect="1" noChangeArrowheads="1"/>
              </p:cNvPicPr>
              <p:nvPr/>
            </p:nvPicPr>
            <p:blipFill>
              <a:blip r:embed="rId4" cstate="print">
                <a:extLst>
                  <a:ext uri="{28A0092B-C50C-407E-A947-70E740481C1C}">
                    <a14:useLocalDpi xmlns:a14="http://schemas.microsoft.com/office/drawing/2010/main" val="0"/>
                  </a:ext>
                </a:extLst>
              </a:blip>
              <a:srcRect l="7584" t="36552" r="9479" b="29906"/>
              <a:stretch>
                <a:fillRect/>
              </a:stretch>
            </p:blipFill>
            <p:spPr bwMode="auto">
              <a:xfrm>
                <a:off x="2016" y="2160"/>
                <a:ext cx="816"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41" descr="tilt"/>
              <p:cNvPicPr>
                <a:picLocks noChangeAspect="1" noChangeArrowheads="1"/>
              </p:cNvPicPr>
              <p:nvPr/>
            </p:nvPicPr>
            <p:blipFill>
              <a:blip r:embed="rId4" cstate="print">
                <a:extLst>
                  <a:ext uri="{28A0092B-C50C-407E-A947-70E740481C1C}">
                    <a14:useLocalDpi xmlns:a14="http://schemas.microsoft.com/office/drawing/2010/main" val="0"/>
                  </a:ext>
                </a:extLst>
              </a:blip>
              <a:srcRect l="7584" t="36552" r="9479" b="29906"/>
              <a:stretch>
                <a:fillRect/>
              </a:stretch>
            </p:blipFill>
            <p:spPr bwMode="auto">
              <a:xfrm>
                <a:off x="1920" y="1978"/>
                <a:ext cx="816"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Text Box 46"/>
            <p:cNvSpPr txBox="1">
              <a:spLocks noChangeArrowheads="1"/>
            </p:cNvSpPr>
            <p:nvPr/>
          </p:nvSpPr>
          <p:spPr bwMode="auto">
            <a:xfrm>
              <a:off x="1776" y="2208"/>
              <a:ext cx="528"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lnSpc>
                  <a:spcPct val="70000"/>
                </a:lnSpc>
                <a:spcBef>
                  <a:spcPct val="50000"/>
                </a:spcBef>
                <a:spcAft>
                  <a:spcPct val="0"/>
                </a:spcAft>
              </a:pPr>
              <a:r>
                <a:rPr lang="en-GB" altLang="en-US" sz="1200" smtClean="0">
                  <a:solidFill>
                    <a:srgbClr val="FF0000"/>
                  </a:solidFill>
                </a:rPr>
                <a:t> H</a:t>
              </a:r>
              <a:r>
                <a:rPr lang="en-GB" altLang="en-US" sz="1200" smtClean="0"/>
                <a:t>       </a:t>
              </a:r>
              <a:br>
                <a:rPr lang="en-GB" altLang="en-US" sz="1200" smtClean="0"/>
              </a:br>
              <a:r>
                <a:rPr lang="en-GB" altLang="en-US" sz="1200" smtClean="0"/>
                <a:t>        </a:t>
              </a:r>
              <a:r>
                <a:rPr lang="en-GB" altLang="en-US" sz="1200" smtClean="0">
                  <a:solidFill>
                    <a:srgbClr val="0000FF"/>
                  </a:solidFill>
                </a:rPr>
                <a:t>C</a:t>
              </a:r>
              <a:br>
                <a:rPr lang="en-GB" altLang="en-US" sz="1200" smtClean="0">
                  <a:solidFill>
                    <a:srgbClr val="0000FF"/>
                  </a:solidFill>
                </a:rPr>
              </a:br>
              <a:r>
                <a:rPr lang="en-GB" altLang="en-US" sz="1200" smtClean="0">
                  <a:solidFill>
                    <a:srgbClr val="0000FF"/>
                  </a:solidFill>
                </a:rPr>
                <a:t/>
              </a:r>
              <a:br>
                <a:rPr lang="en-GB" altLang="en-US" sz="1200" smtClean="0">
                  <a:solidFill>
                    <a:srgbClr val="0000FF"/>
                  </a:solidFill>
                </a:rPr>
              </a:br>
              <a:r>
                <a:rPr lang="en-GB" altLang="en-US" sz="1200" smtClean="0"/>
                <a:t>    </a:t>
              </a:r>
              <a:r>
                <a:rPr lang="en-GB" altLang="en-US" sz="1200" smtClean="0">
                  <a:solidFill>
                    <a:srgbClr val="FF0000"/>
                  </a:solidFill>
                </a:rPr>
                <a:t>H</a:t>
              </a:r>
            </a:p>
          </p:txBody>
        </p:sp>
      </p:grpSp>
      <p:cxnSp>
        <p:nvCxnSpPr>
          <p:cNvPr id="5" name="Straight Connector 4"/>
          <p:cNvCxnSpPr/>
          <p:nvPr/>
        </p:nvCxnSpPr>
        <p:spPr bwMode="auto">
          <a:xfrm>
            <a:off x="3670420" y="2564904"/>
            <a:ext cx="37486" cy="252028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11" name="Freeform 10"/>
          <p:cNvSpPr/>
          <p:nvPr/>
        </p:nvSpPr>
        <p:spPr bwMode="auto">
          <a:xfrm>
            <a:off x="3506469" y="3189064"/>
            <a:ext cx="544105" cy="634791"/>
          </a:xfrm>
          <a:custGeom>
            <a:avLst/>
            <a:gdLst>
              <a:gd name="connsiteX0" fmla="*/ 196482 w 544105"/>
              <a:gd name="connsiteY0" fmla="*/ 0 h 634791"/>
              <a:gd name="connsiteX1" fmla="*/ 317395 w 544105"/>
              <a:gd name="connsiteY1" fmla="*/ 7557 h 634791"/>
              <a:gd name="connsiteX2" fmla="*/ 355180 w 544105"/>
              <a:gd name="connsiteY2" fmla="*/ 15115 h 634791"/>
              <a:gd name="connsiteX3" fmla="*/ 408079 w 544105"/>
              <a:gd name="connsiteY3" fmla="*/ 22672 h 634791"/>
              <a:gd name="connsiteX4" fmla="*/ 460978 w 544105"/>
              <a:gd name="connsiteY4" fmla="*/ 37786 h 634791"/>
              <a:gd name="connsiteX5" fmla="*/ 521434 w 544105"/>
              <a:gd name="connsiteY5" fmla="*/ 52900 h 634791"/>
              <a:gd name="connsiteX6" fmla="*/ 544105 w 544105"/>
              <a:gd name="connsiteY6" fmla="*/ 68014 h 634791"/>
              <a:gd name="connsiteX7" fmla="*/ 536548 w 544105"/>
              <a:gd name="connsiteY7" fmla="*/ 113356 h 634791"/>
              <a:gd name="connsiteX8" fmla="*/ 528991 w 544105"/>
              <a:gd name="connsiteY8" fmla="*/ 136027 h 634791"/>
              <a:gd name="connsiteX9" fmla="*/ 438307 w 544105"/>
              <a:gd name="connsiteY9" fmla="*/ 181369 h 634791"/>
              <a:gd name="connsiteX10" fmla="*/ 408079 w 544105"/>
              <a:gd name="connsiteY10" fmla="*/ 188926 h 634791"/>
              <a:gd name="connsiteX11" fmla="*/ 385408 w 544105"/>
              <a:gd name="connsiteY11" fmla="*/ 196483 h 634791"/>
              <a:gd name="connsiteX12" fmla="*/ 324952 w 544105"/>
              <a:gd name="connsiteY12" fmla="*/ 204040 h 634791"/>
              <a:gd name="connsiteX13" fmla="*/ 234267 w 544105"/>
              <a:gd name="connsiteY13" fmla="*/ 226711 h 634791"/>
              <a:gd name="connsiteX14" fmla="*/ 166254 w 544105"/>
              <a:gd name="connsiteY14" fmla="*/ 241825 h 634791"/>
              <a:gd name="connsiteX15" fmla="*/ 83127 w 544105"/>
              <a:gd name="connsiteY15" fmla="*/ 249382 h 634791"/>
              <a:gd name="connsiteX16" fmla="*/ 30228 w 544105"/>
              <a:gd name="connsiteY16" fmla="*/ 264496 h 634791"/>
              <a:gd name="connsiteX17" fmla="*/ 22671 w 544105"/>
              <a:gd name="connsiteY17" fmla="*/ 287167 h 634791"/>
              <a:gd name="connsiteX18" fmla="*/ 7557 w 544105"/>
              <a:gd name="connsiteY18" fmla="*/ 309838 h 634791"/>
              <a:gd name="connsiteX19" fmla="*/ 0 w 544105"/>
              <a:gd name="connsiteY19" fmla="*/ 332510 h 634791"/>
              <a:gd name="connsiteX20" fmla="*/ 7557 w 544105"/>
              <a:gd name="connsiteY20" fmla="*/ 400523 h 634791"/>
              <a:gd name="connsiteX21" fmla="*/ 30228 w 544105"/>
              <a:gd name="connsiteY21" fmla="*/ 415637 h 634791"/>
              <a:gd name="connsiteX22" fmla="*/ 75570 w 544105"/>
              <a:gd name="connsiteY22" fmla="*/ 430751 h 634791"/>
              <a:gd name="connsiteX23" fmla="*/ 98241 w 544105"/>
              <a:gd name="connsiteY23" fmla="*/ 438308 h 634791"/>
              <a:gd name="connsiteX24" fmla="*/ 173811 w 544105"/>
              <a:gd name="connsiteY24" fmla="*/ 445865 h 634791"/>
              <a:gd name="connsiteX25" fmla="*/ 264495 w 544105"/>
              <a:gd name="connsiteY25" fmla="*/ 468536 h 634791"/>
              <a:gd name="connsiteX26" fmla="*/ 287166 w 544105"/>
              <a:gd name="connsiteY26" fmla="*/ 483650 h 634791"/>
              <a:gd name="connsiteX27" fmla="*/ 332509 w 544105"/>
              <a:gd name="connsiteY27" fmla="*/ 498764 h 634791"/>
              <a:gd name="connsiteX28" fmla="*/ 340066 w 544105"/>
              <a:gd name="connsiteY28" fmla="*/ 521435 h 634791"/>
              <a:gd name="connsiteX29" fmla="*/ 347623 w 544105"/>
              <a:gd name="connsiteY29" fmla="*/ 581891 h 634791"/>
              <a:gd name="connsiteX30" fmla="*/ 279609 w 544105"/>
              <a:gd name="connsiteY30" fmla="*/ 612119 h 634791"/>
              <a:gd name="connsiteX31" fmla="*/ 226710 w 544105"/>
              <a:gd name="connsiteY31" fmla="*/ 627234 h 634791"/>
              <a:gd name="connsiteX32" fmla="*/ 98241 w 544105"/>
              <a:gd name="connsiteY32" fmla="*/ 634791 h 63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4105" h="634791">
                <a:moveTo>
                  <a:pt x="196482" y="0"/>
                </a:moveTo>
                <a:cubicBezTo>
                  <a:pt x="236786" y="2519"/>
                  <a:pt x="277194" y="3728"/>
                  <a:pt x="317395" y="7557"/>
                </a:cubicBezTo>
                <a:cubicBezTo>
                  <a:pt x="330182" y="8775"/>
                  <a:pt x="342510" y="13003"/>
                  <a:pt x="355180" y="15115"/>
                </a:cubicBezTo>
                <a:cubicBezTo>
                  <a:pt x="372750" y="18043"/>
                  <a:pt x="390446" y="20153"/>
                  <a:pt x="408079" y="22672"/>
                </a:cubicBezTo>
                <a:cubicBezTo>
                  <a:pt x="433325" y="31087"/>
                  <a:pt x="432511" y="31460"/>
                  <a:pt x="460978" y="37786"/>
                </a:cubicBezTo>
                <a:cubicBezTo>
                  <a:pt x="476499" y="41235"/>
                  <a:pt x="505229" y="44798"/>
                  <a:pt x="521434" y="52900"/>
                </a:cubicBezTo>
                <a:cubicBezTo>
                  <a:pt x="529558" y="56962"/>
                  <a:pt x="536548" y="62976"/>
                  <a:pt x="544105" y="68014"/>
                </a:cubicBezTo>
                <a:cubicBezTo>
                  <a:pt x="541586" y="83128"/>
                  <a:pt x="539872" y="98398"/>
                  <a:pt x="536548" y="113356"/>
                </a:cubicBezTo>
                <a:cubicBezTo>
                  <a:pt x="534820" y="121132"/>
                  <a:pt x="534624" y="130394"/>
                  <a:pt x="528991" y="136027"/>
                </a:cubicBezTo>
                <a:cubicBezTo>
                  <a:pt x="504364" y="160654"/>
                  <a:pt x="471087" y="173174"/>
                  <a:pt x="438307" y="181369"/>
                </a:cubicBezTo>
                <a:cubicBezTo>
                  <a:pt x="428231" y="183888"/>
                  <a:pt x="418065" y="186073"/>
                  <a:pt x="408079" y="188926"/>
                </a:cubicBezTo>
                <a:cubicBezTo>
                  <a:pt x="400420" y="191114"/>
                  <a:pt x="393245" y="195058"/>
                  <a:pt x="385408" y="196483"/>
                </a:cubicBezTo>
                <a:cubicBezTo>
                  <a:pt x="365427" y="200116"/>
                  <a:pt x="345104" y="201521"/>
                  <a:pt x="324952" y="204040"/>
                </a:cubicBezTo>
                <a:cubicBezTo>
                  <a:pt x="233328" y="234581"/>
                  <a:pt x="325855" y="206358"/>
                  <a:pt x="234267" y="226711"/>
                </a:cubicBezTo>
                <a:cubicBezTo>
                  <a:pt x="170491" y="240883"/>
                  <a:pt x="270559" y="229554"/>
                  <a:pt x="166254" y="241825"/>
                </a:cubicBezTo>
                <a:cubicBezTo>
                  <a:pt x="138621" y="245076"/>
                  <a:pt x="110836" y="246863"/>
                  <a:pt x="83127" y="249382"/>
                </a:cubicBezTo>
                <a:cubicBezTo>
                  <a:pt x="82866" y="249447"/>
                  <a:pt x="33842" y="260882"/>
                  <a:pt x="30228" y="264496"/>
                </a:cubicBezTo>
                <a:cubicBezTo>
                  <a:pt x="24595" y="270129"/>
                  <a:pt x="26233" y="280042"/>
                  <a:pt x="22671" y="287167"/>
                </a:cubicBezTo>
                <a:cubicBezTo>
                  <a:pt x="18609" y="295291"/>
                  <a:pt x="12595" y="302281"/>
                  <a:pt x="7557" y="309838"/>
                </a:cubicBezTo>
                <a:cubicBezTo>
                  <a:pt x="5038" y="317395"/>
                  <a:pt x="0" y="324544"/>
                  <a:pt x="0" y="332510"/>
                </a:cubicBezTo>
                <a:cubicBezTo>
                  <a:pt x="0" y="355321"/>
                  <a:pt x="-238" y="379086"/>
                  <a:pt x="7557" y="400523"/>
                </a:cubicBezTo>
                <a:cubicBezTo>
                  <a:pt x="10661" y="409059"/>
                  <a:pt x="21928" y="411948"/>
                  <a:pt x="30228" y="415637"/>
                </a:cubicBezTo>
                <a:cubicBezTo>
                  <a:pt x="44786" y="422107"/>
                  <a:pt x="60456" y="425713"/>
                  <a:pt x="75570" y="430751"/>
                </a:cubicBezTo>
                <a:cubicBezTo>
                  <a:pt x="83127" y="433270"/>
                  <a:pt x="90315" y="437515"/>
                  <a:pt x="98241" y="438308"/>
                </a:cubicBezTo>
                <a:lnTo>
                  <a:pt x="173811" y="445865"/>
                </a:lnTo>
                <a:cubicBezTo>
                  <a:pt x="233689" y="465824"/>
                  <a:pt x="203438" y="458360"/>
                  <a:pt x="264495" y="468536"/>
                </a:cubicBezTo>
                <a:cubicBezTo>
                  <a:pt x="272052" y="473574"/>
                  <a:pt x="278866" y="479961"/>
                  <a:pt x="287166" y="483650"/>
                </a:cubicBezTo>
                <a:cubicBezTo>
                  <a:pt x="301725" y="490120"/>
                  <a:pt x="332509" y="498764"/>
                  <a:pt x="332509" y="498764"/>
                </a:cubicBezTo>
                <a:cubicBezTo>
                  <a:pt x="335028" y="506321"/>
                  <a:pt x="336504" y="514310"/>
                  <a:pt x="340066" y="521435"/>
                </a:cubicBezTo>
                <a:cubicBezTo>
                  <a:pt x="353617" y="548537"/>
                  <a:pt x="369248" y="544048"/>
                  <a:pt x="347623" y="581891"/>
                </a:cubicBezTo>
                <a:cubicBezTo>
                  <a:pt x="339169" y="596685"/>
                  <a:pt x="285376" y="610197"/>
                  <a:pt x="279609" y="612119"/>
                </a:cubicBezTo>
                <a:cubicBezTo>
                  <a:pt x="265802" y="616721"/>
                  <a:pt x="240261" y="625879"/>
                  <a:pt x="226710" y="627234"/>
                </a:cubicBezTo>
                <a:cubicBezTo>
                  <a:pt x="149574" y="634948"/>
                  <a:pt x="143293" y="634791"/>
                  <a:pt x="98241" y="634791"/>
                </a:cubicBezTo>
              </a:path>
            </a:pathLst>
          </a:custGeom>
          <a:ln>
            <a:solidFill>
              <a:srgbClr val="FF0000"/>
            </a:solidFill>
            <a:headEnd type="none" w="med" len="med"/>
            <a:tailEnd type="none" w="med" len="med"/>
          </a:ln>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4400" b="1" i="0" u="none" strike="noStrike" cap="none" normalizeH="0" baseline="0" smtClean="0">
              <a:ln>
                <a:noFill/>
              </a:ln>
              <a:solidFill>
                <a:srgbClr val="FFFF00"/>
              </a:solidFill>
              <a:effectLst/>
              <a:latin typeface="Arial" charset="0"/>
            </a:endParaRPr>
          </a:p>
        </p:txBody>
      </p:sp>
      <p:sp>
        <p:nvSpPr>
          <p:cNvPr id="12" name="TextBox 11"/>
          <p:cNvSpPr txBox="1"/>
          <p:nvPr/>
        </p:nvSpPr>
        <p:spPr>
          <a:xfrm>
            <a:off x="0" y="2370524"/>
            <a:ext cx="2520280" cy="1754326"/>
          </a:xfrm>
          <a:prstGeom prst="rect">
            <a:avLst/>
          </a:prstGeom>
          <a:solidFill>
            <a:srgbClr val="F8F8F8"/>
          </a:solidFill>
        </p:spPr>
        <p:txBody>
          <a:bodyPr wrap="square" rtlCol="0">
            <a:spAutoFit/>
          </a:bodyPr>
          <a:lstStyle/>
          <a:p>
            <a:r>
              <a:rPr lang="en-CA" dirty="0" smtClean="0"/>
              <a:t>The larger the amplitude, the steeper the gradient in temperature</a:t>
            </a:r>
          </a:p>
          <a:p>
            <a:endParaRPr lang="en-CA" dirty="0"/>
          </a:p>
          <a:p>
            <a:r>
              <a:rPr lang="en-CA" dirty="0" smtClean="0"/>
              <a:t>When </a:t>
            </a:r>
            <a:r>
              <a:rPr lang="en-CA" dirty="0" err="1" smtClean="0"/>
              <a:t>dT</a:t>
            </a:r>
            <a:r>
              <a:rPr lang="en-CA" dirty="0" smtClean="0"/>
              <a:t>/</a:t>
            </a:r>
            <a:r>
              <a:rPr lang="en-CA" dirty="0" err="1" smtClean="0"/>
              <a:t>dZ</a:t>
            </a:r>
            <a:r>
              <a:rPr lang="en-CA" dirty="0"/>
              <a:t> </a:t>
            </a:r>
            <a:r>
              <a:rPr lang="en-CA" dirty="0" smtClean="0"/>
              <a:t>&gt; </a:t>
            </a:r>
            <a:r>
              <a:rPr lang="en-CA" dirty="0" smtClean="0">
                <a:sym typeface="Symbol"/>
              </a:rPr>
              <a:t></a:t>
            </a:r>
            <a:r>
              <a:rPr lang="en-CA" baseline="-25000" dirty="0" err="1" smtClean="0">
                <a:sym typeface="Symbol"/>
              </a:rPr>
              <a:t>dalr</a:t>
            </a:r>
            <a:r>
              <a:rPr lang="en-CA" dirty="0" smtClean="0">
                <a:sym typeface="Symbol"/>
              </a:rPr>
              <a:t> </a:t>
            </a:r>
            <a:br>
              <a:rPr lang="en-CA" dirty="0" smtClean="0">
                <a:sym typeface="Symbol"/>
              </a:rPr>
            </a:br>
            <a:r>
              <a:rPr lang="en-CA" dirty="0" smtClean="0">
                <a:sym typeface="Symbol"/>
              </a:rPr>
              <a:t>wave becomes unstable</a:t>
            </a:r>
            <a:endParaRPr lang="en-CA" dirty="0"/>
          </a:p>
        </p:txBody>
      </p:sp>
      <p:pic>
        <p:nvPicPr>
          <p:cNvPr id="34" name="Picture 1028" descr="gw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2974" y="1412776"/>
            <a:ext cx="370883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871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48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p:cNvSpPr txBox="1">
            <a:spLocks/>
          </p:cNvSpPr>
          <p:nvPr/>
        </p:nvSpPr>
        <p:spPr>
          <a:xfrm>
            <a:off x="0" y="-27384"/>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0" i="0" u="none" strike="noStrike" kern="1200" cap="none" spc="0" normalizeH="0" baseline="0" noProof="0" dirty="0" smtClean="0">
                <a:ln>
                  <a:noFill/>
                </a:ln>
                <a:solidFill>
                  <a:sysClr val="windowText" lastClr="000000"/>
                </a:solidFill>
                <a:effectLst/>
                <a:uLnTx/>
                <a:uFillTx/>
                <a:latin typeface="Calibri"/>
                <a:ea typeface="+mj-ea"/>
                <a:cs typeface="+mj-cs"/>
              </a:rPr>
              <a:t>Temperature gradients </a:t>
            </a:r>
            <a:r>
              <a:rPr kumimoji="0" lang="en-CA" sz="3600" b="0" i="0" u="none" strike="noStrike" kern="1200" cap="none" spc="0" normalizeH="0" baseline="0" noProof="0" dirty="0" smtClean="0">
                <a:ln>
                  <a:noFill/>
                </a:ln>
                <a:solidFill>
                  <a:sysClr val="windowText" lastClr="000000"/>
                </a:solidFill>
                <a:effectLst/>
                <a:uLnTx/>
                <a:uFillTx/>
                <a:latin typeface="Calibri"/>
                <a:ea typeface="+mj-ea"/>
                <a:cs typeface="+mj-cs"/>
                <a:sym typeface="Symbol"/>
              </a:rPr>
              <a:t> Pressure gradients</a:t>
            </a:r>
            <a:endParaRPr kumimoji="0" lang="en-CA" sz="3600" b="0" i="0" u="none" strike="noStrike" kern="1200" cap="none" spc="0" normalizeH="0" baseline="0" noProof="0" dirty="0" smtClean="0">
              <a:ln>
                <a:noFill/>
              </a:ln>
              <a:solidFill>
                <a:sysClr val="windowText" lastClr="000000"/>
              </a:solidFill>
              <a:effectLst/>
              <a:uLnTx/>
              <a:uFillTx/>
              <a:latin typeface="Calibri"/>
              <a:ea typeface="+mj-ea"/>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75149405"/>
              </p:ext>
            </p:extLst>
          </p:nvPr>
        </p:nvGraphicFramePr>
        <p:xfrm>
          <a:off x="5799341" y="3325112"/>
          <a:ext cx="2805112" cy="989013"/>
        </p:xfrm>
        <a:graphic>
          <a:graphicData uri="http://schemas.openxmlformats.org/presentationml/2006/ole">
            <mc:AlternateContent xmlns:mc="http://schemas.openxmlformats.org/markup-compatibility/2006">
              <mc:Choice xmlns:v="urn:schemas-microsoft-com:vml" Requires="v">
                <p:oleObj spid="_x0000_s2093" name="Equation" r:id="rId4" imgW="1371600" imgH="482400" progId="Equation.DSMT4">
                  <p:embed/>
                </p:oleObj>
              </mc:Choice>
              <mc:Fallback>
                <p:oleObj name="Equation" r:id="rId4" imgW="1371600" imgH="482400" progId="Equation.DSMT4">
                  <p:embed/>
                  <p:pic>
                    <p:nvPicPr>
                      <p:cNvPr id="0" name="Object 4"/>
                      <p:cNvPicPr>
                        <a:picLocks noChangeAspect="1" noChangeArrowheads="1"/>
                      </p:cNvPicPr>
                      <p:nvPr/>
                    </p:nvPicPr>
                    <p:blipFill>
                      <a:blip r:embed="rId5"/>
                      <a:srcRect/>
                      <a:stretch>
                        <a:fillRect/>
                      </a:stretch>
                    </p:blipFill>
                    <p:spPr bwMode="auto">
                      <a:xfrm>
                        <a:off x="5799341" y="3325112"/>
                        <a:ext cx="2805112"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p:cNvSpPr txBox="1"/>
          <p:nvPr/>
        </p:nvSpPr>
        <p:spPr>
          <a:xfrm>
            <a:off x="5436096" y="2354627"/>
            <a:ext cx="3548968" cy="954107"/>
          </a:xfrm>
          <a:prstGeom prst="rect">
            <a:avLst/>
          </a:prstGeom>
          <a:noFill/>
        </p:spPr>
        <p:txBody>
          <a:bodyPr wrap="square" rtlCol="0">
            <a:spAutoFit/>
          </a:bodyPr>
          <a:lstStyle/>
          <a:p>
            <a:pPr algn="ctr"/>
            <a:r>
              <a:rPr lang="en-CA" sz="2800" dirty="0" smtClean="0"/>
              <a:t>Consequence of</a:t>
            </a:r>
          </a:p>
          <a:p>
            <a:pPr algn="ctr"/>
            <a:r>
              <a:rPr lang="en-CA" sz="2800" dirty="0" smtClean="0"/>
              <a:t>Hydrostatic Equation</a:t>
            </a:r>
            <a:endParaRPr lang="en-CA" sz="2800" dirty="0"/>
          </a:p>
        </p:txBody>
      </p:sp>
    </p:spTree>
    <p:extLst>
      <p:ext uri="{BB962C8B-B14F-4D97-AF65-F5344CB8AC3E}">
        <p14:creationId xmlns:p14="http://schemas.microsoft.com/office/powerpoint/2010/main" val="2558316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2194968" y="1773238"/>
            <a:ext cx="6222231" cy="5014912"/>
            <a:chOff x="1152" y="1113"/>
            <a:chExt cx="4272" cy="3159"/>
          </a:xfrm>
        </p:grpSpPr>
        <p:grpSp>
          <p:nvGrpSpPr>
            <p:cNvPr id="14361" name="Group 3"/>
            <p:cNvGrpSpPr>
              <a:grpSpLocks/>
            </p:cNvGrpSpPr>
            <p:nvPr/>
          </p:nvGrpSpPr>
          <p:grpSpPr bwMode="auto">
            <a:xfrm>
              <a:off x="1152" y="1152"/>
              <a:ext cx="4272" cy="3120"/>
              <a:chOff x="1152" y="1344"/>
              <a:chExt cx="4128" cy="2820"/>
            </a:xfrm>
          </p:grpSpPr>
          <p:pic>
            <p:nvPicPr>
              <p:cNvPr id="14363" name="Picture 4" descr="Lindzen_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 y="1344"/>
                <a:ext cx="4128" cy="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Text Box 5"/>
              <p:cNvSpPr txBox="1">
                <a:spLocks noChangeArrowheads="1"/>
              </p:cNvSpPr>
              <p:nvPr/>
            </p:nvSpPr>
            <p:spPr bwMode="auto">
              <a:xfrm>
                <a:off x="1680" y="1680"/>
                <a:ext cx="4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smtClean="0">
                    <a:solidFill>
                      <a:srgbClr val="000000"/>
                    </a:solidFill>
                  </a:rPr>
                  <a:t>N.H.</a:t>
                </a:r>
              </a:p>
            </p:txBody>
          </p:sp>
          <p:sp>
            <p:nvSpPr>
              <p:cNvPr id="14365" name="Text Box 6"/>
              <p:cNvSpPr txBox="1">
                <a:spLocks noChangeArrowheads="1"/>
              </p:cNvSpPr>
              <p:nvPr/>
            </p:nvSpPr>
            <p:spPr bwMode="auto">
              <a:xfrm>
                <a:off x="2496" y="3888"/>
                <a:ext cx="52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smtClean="0">
                    <a:solidFill>
                      <a:srgbClr val="000000"/>
                    </a:solidFill>
                  </a:rPr>
                  <a:t>Eastward</a:t>
                </a:r>
              </a:p>
            </p:txBody>
          </p:sp>
          <p:sp>
            <p:nvSpPr>
              <p:cNvPr id="14366" name="Text Box 7"/>
              <p:cNvSpPr txBox="1">
                <a:spLocks noChangeArrowheads="1"/>
              </p:cNvSpPr>
              <p:nvPr/>
            </p:nvSpPr>
            <p:spPr bwMode="auto">
              <a:xfrm>
                <a:off x="1680" y="3888"/>
                <a:ext cx="52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smtClean="0">
                    <a:solidFill>
                      <a:srgbClr val="000000"/>
                    </a:solidFill>
                  </a:rPr>
                  <a:t>Westward</a:t>
                </a:r>
              </a:p>
            </p:txBody>
          </p:sp>
          <p:sp>
            <p:nvSpPr>
              <p:cNvPr id="14367" name="Text Box 8"/>
              <p:cNvSpPr txBox="1">
                <a:spLocks noChangeArrowheads="1"/>
              </p:cNvSpPr>
              <p:nvPr/>
            </p:nvSpPr>
            <p:spPr bwMode="auto">
              <a:xfrm>
                <a:off x="3744" y="3888"/>
                <a:ext cx="52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smtClean="0">
                    <a:solidFill>
                      <a:srgbClr val="000000"/>
                    </a:solidFill>
                  </a:rPr>
                  <a:t>Westward</a:t>
                </a:r>
              </a:p>
            </p:txBody>
          </p:sp>
          <p:sp>
            <p:nvSpPr>
              <p:cNvPr id="14368" name="Text Box 9"/>
              <p:cNvSpPr txBox="1">
                <a:spLocks noChangeArrowheads="1"/>
              </p:cNvSpPr>
              <p:nvPr/>
            </p:nvSpPr>
            <p:spPr bwMode="auto">
              <a:xfrm>
                <a:off x="4368" y="3888"/>
                <a:ext cx="52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smtClean="0">
                    <a:solidFill>
                      <a:srgbClr val="000000"/>
                    </a:solidFill>
                  </a:rPr>
                  <a:t>Eastward</a:t>
                </a:r>
              </a:p>
            </p:txBody>
          </p:sp>
        </p:grpSp>
        <p:sp>
          <p:nvSpPr>
            <p:cNvPr id="14362" name="Text Box 10"/>
            <p:cNvSpPr txBox="1">
              <a:spLocks noChangeArrowheads="1"/>
            </p:cNvSpPr>
            <p:nvPr/>
          </p:nvSpPr>
          <p:spPr bwMode="auto">
            <a:xfrm>
              <a:off x="1152" y="1113"/>
              <a:ext cx="427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000" smtClean="0">
                  <a:solidFill>
                    <a:srgbClr val="000000"/>
                  </a:solidFill>
                </a:rPr>
                <a:t>After Brasseur and Solomon, Aeronomy of the Middle Atmosphere, 1986</a:t>
              </a:r>
            </a:p>
          </p:txBody>
        </p:sp>
      </p:grpSp>
      <p:sp>
        <p:nvSpPr>
          <p:cNvPr id="14339" name="Text Box 11"/>
          <p:cNvSpPr txBox="1">
            <a:spLocks noChangeArrowheads="1"/>
          </p:cNvSpPr>
          <p:nvPr/>
        </p:nvSpPr>
        <p:spPr bwMode="auto">
          <a:xfrm>
            <a:off x="7830227" y="4191000"/>
            <a:ext cx="111860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endParaRPr lang="en-US" altLang="en-US" b="0" smtClean="0">
              <a:latin typeface="Times New Roman" pitchFamily="18" charset="0"/>
            </a:endParaRPr>
          </a:p>
        </p:txBody>
      </p:sp>
      <p:sp>
        <p:nvSpPr>
          <p:cNvPr id="134156" name="Text Box 12"/>
          <p:cNvSpPr txBox="1">
            <a:spLocks noChangeArrowheads="1"/>
          </p:cNvSpPr>
          <p:nvPr/>
        </p:nvSpPr>
        <p:spPr bwMode="auto">
          <a:xfrm>
            <a:off x="467569" y="2492378"/>
            <a:ext cx="168835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fontAlgn="base" hangingPunct="1">
              <a:spcBef>
                <a:spcPct val="50000"/>
              </a:spcBef>
              <a:spcAft>
                <a:spcPct val="0"/>
              </a:spcAft>
            </a:pPr>
            <a:r>
              <a:rPr lang="en-GB" altLang="en-US" sz="1400" b="0" dirty="0" smtClean="0"/>
              <a:t>Wave Momentum reverses winds: Dynamic Control</a:t>
            </a:r>
          </a:p>
        </p:txBody>
      </p:sp>
      <p:grpSp>
        <p:nvGrpSpPr>
          <p:cNvPr id="134157" name="Group 13"/>
          <p:cNvGrpSpPr>
            <a:grpSpLocks/>
          </p:cNvGrpSpPr>
          <p:nvPr/>
        </p:nvGrpSpPr>
        <p:grpSpPr bwMode="auto">
          <a:xfrm>
            <a:off x="467574" y="4292608"/>
            <a:ext cx="4140845" cy="1844676"/>
            <a:chOff x="-50" y="2703"/>
            <a:chExt cx="2844" cy="1162"/>
          </a:xfrm>
        </p:grpSpPr>
        <p:grpSp>
          <p:nvGrpSpPr>
            <p:cNvPr id="14356" name="Group 14"/>
            <p:cNvGrpSpPr>
              <a:grpSpLocks/>
            </p:cNvGrpSpPr>
            <p:nvPr/>
          </p:nvGrpSpPr>
          <p:grpSpPr bwMode="auto">
            <a:xfrm>
              <a:off x="2429" y="2703"/>
              <a:ext cx="365" cy="1115"/>
              <a:chOff x="2386" y="2746"/>
              <a:chExt cx="353" cy="1008"/>
            </a:xfrm>
          </p:grpSpPr>
          <p:sp>
            <p:nvSpPr>
              <p:cNvPr id="14359" name="Rectangle 15"/>
              <p:cNvSpPr>
                <a:spLocks noChangeArrowheads="1"/>
              </p:cNvSpPr>
              <p:nvPr/>
            </p:nvSpPr>
            <p:spPr bwMode="auto">
              <a:xfrm>
                <a:off x="2391" y="3178"/>
                <a:ext cx="336" cy="576"/>
              </a:xfrm>
              <a:prstGeom prst="rect">
                <a:avLst/>
              </a:prstGeom>
              <a:solidFill>
                <a:srgbClr val="C0C0C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0"/>
                  </a:spcBef>
                  <a:spcAft>
                    <a:spcPct val="0"/>
                  </a:spcAft>
                </a:pPr>
                <a:endParaRPr lang="en-CA" altLang="en-US" smtClean="0"/>
              </a:p>
            </p:txBody>
          </p:sp>
          <p:sp>
            <p:nvSpPr>
              <p:cNvPr id="14360" name="Freeform 16"/>
              <p:cNvSpPr>
                <a:spLocks/>
              </p:cNvSpPr>
              <p:nvPr/>
            </p:nvSpPr>
            <p:spPr bwMode="auto">
              <a:xfrm>
                <a:off x="2386" y="2746"/>
                <a:ext cx="353" cy="467"/>
              </a:xfrm>
              <a:custGeom>
                <a:avLst/>
                <a:gdLst>
                  <a:gd name="T0" fmla="*/ 340 w 353"/>
                  <a:gd name="T1" fmla="*/ 431 h 467"/>
                  <a:gd name="T2" fmla="*/ 338 w 353"/>
                  <a:gd name="T3" fmla="*/ 4 h 467"/>
                  <a:gd name="T4" fmla="*/ 329 w 353"/>
                  <a:gd name="T5" fmla="*/ 13 h 467"/>
                  <a:gd name="T6" fmla="*/ 325 w 353"/>
                  <a:gd name="T7" fmla="*/ 16 h 467"/>
                  <a:gd name="T8" fmla="*/ 320 w 353"/>
                  <a:gd name="T9" fmla="*/ 17 h 467"/>
                  <a:gd name="T10" fmla="*/ 308 w 353"/>
                  <a:gd name="T11" fmla="*/ 26 h 467"/>
                  <a:gd name="T12" fmla="*/ 275 w 353"/>
                  <a:gd name="T13" fmla="*/ 50 h 467"/>
                  <a:gd name="T14" fmla="*/ 254 w 353"/>
                  <a:gd name="T15" fmla="*/ 71 h 467"/>
                  <a:gd name="T16" fmla="*/ 236 w 353"/>
                  <a:gd name="T17" fmla="*/ 89 h 467"/>
                  <a:gd name="T18" fmla="*/ 217 w 353"/>
                  <a:gd name="T19" fmla="*/ 107 h 467"/>
                  <a:gd name="T20" fmla="*/ 188 w 353"/>
                  <a:gd name="T21" fmla="*/ 131 h 467"/>
                  <a:gd name="T22" fmla="*/ 173 w 353"/>
                  <a:gd name="T23" fmla="*/ 146 h 467"/>
                  <a:gd name="T24" fmla="*/ 155 w 353"/>
                  <a:gd name="T25" fmla="*/ 158 h 467"/>
                  <a:gd name="T26" fmla="*/ 140 w 353"/>
                  <a:gd name="T27" fmla="*/ 179 h 467"/>
                  <a:gd name="T28" fmla="*/ 121 w 353"/>
                  <a:gd name="T29" fmla="*/ 199 h 467"/>
                  <a:gd name="T30" fmla="*/ 113 w 353"/>
                  <a:gd name="T31" fmla="*/ 209 h 467"/>
                  <a:gd name="T32" fmla="*/ 95 w 353"/>
                  <a:gd name="T33" fmla="*/ 226 h 467"/>
                  <a:gd name="T34" fmla="*/ 74 w 353"/>
                  <a:gd name="T35" fmla="*/ 254 h 467"/>
                  <a:gd name="T36" fmla="*/ 62 w 353"/>
                  <a:gd name="T37" fmla="*/ 272 h 467"/>
                  <a:gd name="T38" fmla="*/ 47 w 353"/>
                  <a:gd name="T39" fmla="*/ 286 h 467"/>
                  <a:gd name="T40" fmla="*/ 41 w 353"/>
                  <a:gd name="T41" fmla="*/ 299 h 467"/>
                  <a:gd name="T42" fmla="*/ 23 w 353"/>
                  <a:gd name="T43" fmla="*/ 335 h 467"/>
                  <a:gd name="T44" fmla="*/ 17 w 353"/>
                  <a:gd name="T45" fmla="*/ 349 h 467"/>
                  <a:gd name="T46" fmla="*/ 11 w 353"/>
                  <a:gd name="T47" fmla="*/ 370 h 467"/>
                  <a:gd name="T48" fmla="*/ 5 w 353"/>
                  <a:gd name="T49" fmla="*/ 406 h 467"/>
                  <a:gd name="T50" fmla="*/ 74 w 353"/>
                  <a:gd name="T51" fmla="*/ 449 h 467"/>
                  <a:gd name="T52" fmla="*/ 347 w 353"/>
                  <a:gd name="T53" fmla="*/ 448 h 467"/>
                  <a:gd name="T54" fmla="*/ 340 w 353"/>
                  <a:gd name="T55" fmla="*/ 431 h 4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3" h="467">
                    <a:moveTo>
                      <a:pt x="340" y="431"/>
                    </a:moveTo>
                    <a:cubicBezTo>
                      <a:pt x="339" y="289"/>
                      <a:pt x="342" y="146"/>
                      <a:pt x="338" y="4"/>
                    </a:cubicBezTo>
                    <a:cubicBezTo>
                      <a:pt x="338" y="0"/>
                      <a:pt x="332" y="10"/>
                      <a:pt x="329" y="13"/>
                    </a:cubicBezTo>
                    <a:cubicBezTo>
                      <a:pt x="328" y="14"/>
                      <a:pt x="327" y="15"/>
                      <a:pt x="325" y="16"/>
                    </a:cubicBezTo>
                    <a:cubicBezTo>
                      <a:pt x="323" y="17"/>
                      <a:pt x="322" y="17"/>
                      <a:pt x="320" y="17"/>
                    </a:cubicBezTo>
                    <a:cubicBezTo>
                      <a:pt x="315" y="21"/>
                      <a:pt x="315" y="25"/>
                      <a:pt x="308" y="26"/>
                    </a:cubicBezTo>
                    <a:cubicBezTo>
                      <a:pt x="301" y="37"/>
                      <a:pt x="288" y="47"/>
                      <a:pt x="275" y="50"/>
                    </a:cubicBezTo>
                    <a:cubicBezTo>
                      <a:pt x="273" y="62"/>
                      <a:pt x="266" y="70"/>
                      <a:pt x="254" y="71"/>
                    </a:cubicBezTo>
                    <a:cubicBezTo>
                      <a:pt x="249" y="79"/>
                      <a:pt x="246" y="87"/>
                      <a:pt x="236" y="89"/>
                    </a:cubicBezTo>
                    <a:cubicBezTo>
                      <a:pt x="229" y="95"/>
                      <a:pt x="224" y="102"/>
                      <a:pt x="217" y="107"/>
                    </a:cubicBezTo>
                    <a:cubicBezTo>
                      <a:pt x="211" y="117"/>
                      <a:pt x="198" y="125"/>
                      <a:pt x="188" y="131"/>
                    </a:cubicBezTo>
                    <a:cubicBezTo>
                      <a:pt x="184" y="137"/>
                      <a:pt x="179" y="142"/>
                      <a:pt x="173" y="146"/>
                    </a:cubicBezTo>
                    <a:cubicBezTo>
                      <a:pt x="169" y="152"/>
                      <a:pt x="162" y="154"/>
                      <a:pt x="155" y="158"/>
                    </a:cubicBezTo>
                    <a:cubicBezTo>
                      <a:pt x="153" y="167"/>
                      <a:pt x="148" y="174"/>
                      <a:pt x="140" y="179"/>
                    </a:cubicBezTo>
                    <a:cubicBezTo>
                      <a:pt x="135" y="188"/>
                      <a:pt x="129" y="193"/>
                      <a:pt x="121" y="199"/>
                    </a:cubicBezTo>
                    <a:cubicBezTo>
                      <a:pt x="118" y="205"/>
                      <a:pt x="120" y="208"/>
                      <a:pt x="113" y="209"/>
                    </a:cubicBezTo>
                    <a:cubicBezTo>
                      <a:pt x="104" y="213"/>
                      <a:pt x="99" y="217"/>
                      <a:pt x="95" y="226"/>
                    </a:cubicBezTo>
                    <a:cubicBezTo>
                      <a:pt x="93" y="236"/>
                      <a:pt x="84" y="252"/>
                      <a:pt x="74" y="254"/>
                    </a:cubicBezTo>
                    <a:cubicBezTo>
                      <a:pt x="70" y="260"/>
                      <a:pt x="66" y="266"/>
                      <a:pt x="62" y="272"/>
                    </a:cubicBezTo>
                    <a:cubicBezTo>
                      <a:pt x="61" y="279"/>
                      <a:pt x="53" y="282"/>
                      <a:pt x="47" y="286"/>
                    </a:cubicBezTo>
                    <a:cubicBezTo>
                      <a:pt x="44" y="290"/>
                      <a:pt x="43" y="294"/>
                      <a:pt x="41" y="299"/>
                    </a:cubicBezTo>
                    <a:cubicBezTo>
                      <a:pt x="38" y="312"/>
                      <a:pt x="31" y="325"/>
                      <a:pt x="23" y="335"/>
                    </a:cubicBezTo>
                    <a:cubicBezTo>
                      <a:pt x="22" y="341"/>
                      <a:pt x="20" y="344"/>
                      <a:pt x="17" y="349"/>
                    </a:cubicBezTo>
                    <a:cubicBezTo>
                      <a:pt x="16" y="356"/>
                      <a:pt x="14" y="363"/>
                      <a:pt x="11" y="370"/>
                    </a:cubicBezTo>
                    <a:cubicBezTo>
                      <a:pt x="9" y="382"/>
                      <a:pt x="10" y="395"/>
                      <a:pt x="5" y="406"/>
                    </a:cubicBezTo>
                    <a:cubicBezTo>
                      <a:pt x="8" y="467"/>
                      <a:pt x="0" y="448"/>
                      <a:pt x="74" y="449"/>
                    </a:cubicBezTo>
                    <a:cubicBezTo>
                      <a:pt x="165" y="449"/>
                      <a:pt x="256" y="447"/>
                      <a:pt x="347" y="448"/>
                    </a:cubicBezTo>
                    <a:cubicBezTo>
                      <a:pt x="353" y="448"/>
                      <a:pt x="340" y="437"/>
                      <a:pt x="340" y="431"/>
                    </a:cubicBezTo>
                    <a:close/>
                  </a:path>
                </a:pathLst>
              </a:custGeom>
              <a:solidFill>
                <a:srgbClr val="C0C0C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grpSp>
        <p:sp>
          <p:nvSpPr>
            <p:cNvPr id="14357" name="Text Box 17"/>
            <p:cNvSpPr txBox="1">
              <a:spLocks noChangeArrowheads="1"/>
            </p:cNvSpPr>
            <p:nvPr/>
          </p:nvSpPr>
          <p:spPr bwMode="auto">
            <a:xfrm>
              <a:off x="-50" y="3264"/>
              <a:ext cx="1200"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fontAlgn="base" hangingPunct="1">
                <a:spcBef>
                  <a:spcPct val="50000"/>
                </a:spcBef>
                <a:spcAft>
                  <a:spcPct val="0"/>
                </a:spcAft>
              </a:pPr>
              <a:r>
                <a:rPr lang="en-GB" altLang="en-US" sz="1400" b="0" dirty="0" smtClean="0"/>
                <a:t>Hit critical levels:</a:t>
              </a:r>
              <a:br>
                <a:rPr lang="en-GB" altLang="en-US" sz="1400" b="0" dirty="0" smtClean="0"/>
              </a:br>
              <a:r>
                <a:rPr lang="en-GB" altLang="en-US" sz="1400" b="0" dirty="0" smtClean="0"/>
                <a:t>Waves don’t grow to breaking amplitude</a:t>
              </a:r>
            </a:p>
          </p:txBody>
        </p:sp>
        <p:sp>
          <p:nvSpPr>
            <p:cNvPr id="14358" name="AutoShape 18"/>
            <p:cNvSpPr>
              <a:spLocks noChangeArrowheads="1"/>
            </p:cNvSpPr>
            <p:nvPr/>
          </p:nvSpPr>
          <p:spPr bwMode="auto">
            <a:xfrm>
              <a:off x="1152" y="3312"/>
              <a:ext cx="1296" cy="432"/>
            </a:xfrm>
            <a:prstGeom prst="rightArrow">
              <a:avLst>
                <a:gd name="adj1" fmla="val 50000"/>
                <a:gd name="adj2" fmla="val 75000"/>
              </a:avLst>
            </a:prstGeom>
            <a:solidFill>
              <a:schemeClr val="folHlink">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0"/>
                </a:spcBef>
                <a:spcAft>
                  <a:spcPct val="0"/>
                </a:spcAft>
              </a:pPr>
              <a:endParaRPr lang="en-CA" altLang="en-US" smtClean="0"/>
            </a:p>
          </p:txBody>
        </p:sp>
      </p:grpSp>
      <p:grpSp>
        <p:nvGrpSpPr>
          <p:cNvPr id="134163" name="Group 19"/>
          <p:cNvGrpSpPr>
            <a:grpSpLocks/>
          </p:cNvGrpSpPr>
          <p:nvPr/>
        </p:nvGrpSpPr>
        <p:grpSpPr bwMode="auto">
          <a:xfrm>
            <a:off x="467541" y="3644913"/>
            <a:ext cx="3594679" cy="2409825"/>
            <a:chOff x="-36" y="2300"/>
            <a:chExt cx="2468" cy="1518"/>
          </a:xfrm>
        </p:grpSpPr>
        <p:sp>
          <p:nvSpPr>
            <p:cNvPr id="14353" name="Rectangle 20"/>
            <p:cNvSpPr>
              <a:spLocks noChangeArrowheads="1"/>
            </p:cNvSpPr>
            <p:nvPr/>
          </p:nvSpPr>
          <p:spPr bwMode="auto">
            <a:xfrm>
              <a:off x="1947" y="2300"/>
              <a:ext cx="485" cy="1518"/>
            </a:xfrm>
            <a:prstGeom prst="rect">
              <a:avLst/>
            </a:prstGeom>
            <a:solidFill>
              <a:srgbClr val="FF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0"/>
                </a:spcBef>
                <a:spcAft>
                  <a:spcPct val="0"/>
                </a:spcAft>
              </a:pPr>
              <a:endParaRPr lang="en-CA" altLang="en-US" smtClean="0"/>
            </a:p>
          </p:txBody>
        </p:sp>
        <p:sp>
          <p:nvSpPr>
            <p:cNvPr id="14354" name="Text Box 21"/>
            <p:cNvSpPr txBox="1">
              <a:spLocks noChangeArrowheads="1"/>
            </p:cNvSpPr>
            <p:nvPr/>
          </p:nvSpPr>
          <p:spPr bwMode="auto">
            <a:xfrm>
              <a:off x="-36" y="2400"/>
              <a:ext cx="1200"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fontAlgn="base" hangingPunct="1">
                <a:spcBef>
                  <a:spcPct val="50000"/>
                </a:spcBef>
                <a:spcAft>
                  <a:spcPct val="0"/>
                </a:spcAft>
              </a:pPr>
              <a:r>
                <a:rPr lang="en-GB" altLang="en-US" sz="1400" b="0" dirty="0" smtClean="0"/>
                <a:t>Waves survive and</a:t>
              </a:r>
              <a:br>
                <a:rPr lang="en-GB" altLang="en-US" sz="1400" b="0" dirty="0" smtClean="0"/>
              </a:br>
              <a:r>
                <a:rPr lang="en-GB" altLang="en-US" sz="1400" b="0" dirty="0" smtClean="0"/>
                <a:t> grow to breaking amplitude</a:t>
              </a:r>
            </a:p>
          </p:txBody>
        </p:sp>
        <p:sp>
          <p:nvSpPr>
            <p:cNvPr id="14355" name="AutoShape 22"/>
            <p:cNvSpPr>
              <a:spLocks noChangeArrowheads="1"/>
            </p:cNvSpPr>
            <p:nvPr/>
          </p:nvSpPr>
          <p:spPr bwMode="auto">
            <a:xfrm>
              <a:off x="1152" y="2400"/>
              <a:ext cx="816" cy="432"/>
            </a:xfrm>
            <a:prstGeom prst="rightArrow">
              <a:avLst>
                <a:gd name="adj1" fmla="val 50000"/>
                <a:gd name="adj2" fmla="val 47222"/>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0"/>
                </a:spcBef>
                <a:spcAft>
                  <a:spcPct val="0"/>
                </a:spcAft>
              </a:pPr>
              <a:endParaRPr lang="en-CA" altLang="en-US" smtClean="0"/>
            </a:p>
          </p:txBody>
        </p:sp>
      </p:grpSp>
      <p:sp>
        <p:nvSpPr>
          <p:cNvPr id="14343" name="Freeform 23"/>
          <p:cNvSpPr>
            <a:spLocks/>
          </p:cNvSpPr>
          <p:nvPr/>
        </p:nvSpPr>
        <p:spPr bwMode="auto">
          <a:xfrm>
            <a:off x="4043285" y="5084776"/>
            <a:ext cx="215564" cy="935037"/>
          </a:xfrm>
          <a:custGeom>
            <a:avLst/>
            <a:gdLst>
              <a:gd name="T0" fmla="*/ 25631 w 110"/>
              <a:gd name="T1" fmla="*/ 15081 h 558"/>
              <a:gd name="T2" fmla="*/ 36310 w 110"/>
              <a:gd name="T3" fmla="*/ 36865 h 558"/>
              <a:gd name="T4" fmla="*/ 61941 w 110"/>
              <a:gd name="T5" fmla="*/ 70379 h 558"/>
              <a:gd name="T6" fmla="*/ 72621 w 110"/>
              <a:gd name="T7" fmla="*/ 88812 h 558"/>
              <a:gd name="T8" fmla="*/ 87572 w 110"/>
              <a:gd name="T9" fmla="*/ 108920 h 558"/>
              <a:gd name="T10" fmla="*/ 113203 w 110"/>
              <a:gd name="T11" fmla="*/ 137407 h 558"/>
              <a:gd name="T12" fmla="*/ 138834 w 110"/>
              <a:gd name="T13" fmla="*/ 169245 h 558"/>
              <a:gd name="T14" fmla="*/ 164465 w 110"/>
              <a:gd name="T15" fmla="*/ 197732 h 558"/>
              <a:gd name="T16" fmla="*/ 190096 w 110"/>
              <a:gd name="T17" fmla="*/ 229570 h 558"/>
              <a:gd name="T18" fmla="*/ 202911 w 110"/>
              <a:gd name="T19" fmla="*/ 248003 h 558"/>
              <a:gd name="T20" fmla="*/ 226406 w 110"/>
              <a:gd name="T21" fmla="*/ 306652 h 558"/>
              <a:gd name="T22" fmla="*/ 228542 w 110"/>
              <a:gd name="T23" fmla="*/ 370328 h 558"/>
              <a:gd name="T24" fmla="*/ 209319 w 110"/>
              <a:gd name="T25" fmla="*/ 497681 h 558"/>
              <a:gd name="T26" fmla="*/ 162329 w 110"/>
              <a:gd name="T27" fmla="*/ 603250 h 558"/>
              <a:gd name="T28" fmla="*/ 143106 w 110"/>
              <a:gd name="T29" fmla="*/ 626709 h 558"/>
              <a:gd name="T30" fmla="*/ 132426 w 110"/>
              <a:gd name="T31" fmla="*/ 651845 h 558"/>
              <a:gd name="T32" fmla="*/ 93980 w 110"/>
              <a:gd name="T33" fmla="*/ 727251 h 558"/>
              <a:gd name="T34" fmla="*/ 81165 w 110"/>
              <a:gd name="T35" fmla="*/ 759089 h 558"/>
              <a:gd name="T36" fmla="*/ 76893 w 110"/>
              <a:gd name="T37" fmla="*/ 769143 h 558"/>
              <a:gd name="T38" fmla="*/ 68349 w 110"/>
              <a:gd name="T39" fmla="*/ 794279 h 558"/>
              <a:gd name="T40" fmla="*/ 23495 w 110"/>
              <a:gd name="T41" fmla="*/ 935037 h 558"/>
              <a:gd name="T42" fmla="*/ 21359 w 110"/>
              <a:gd name="T43" fmla="*/ 883091 h 558"/>
              <a:gd name="T44" fmla="*/ 21359 w 110"/>
              <a:gd name="T45" fmla="*/ 841198 h 558"/>
              <a:gd name="T46" fmla="*/ 12815 w 110"/>
              <a:gd name="T47" fmla="*/ 824441 h 558"/>
              <a:gd name="T48" fmla="*/ 14951 w 110"/>
              <a:gd name="T49" fmla="*/ 774170 h 558"/>
              <a:gd name="T50" fmla="*/ 27767 w 110"/>
              <a:gd name="T51" fmla="*/ 666926 h 558"/>
              <a:gd name="T52" fmla="*/ 34175 w 110"/>
              <a:gd name="T53" fmla="*/ 598223 h 558"/>
              <a:gd name="T54" fmla="*/ 25631 w 110"/>
              <a:gd name="T55" fmla="*/ 470870 h 558"/>
              <a:gd name="T56" fmla="*/ 17087 w 110"/>
              <a:gd name="T57" fmla="*/ 397139 h 558"/>
              <a:gd name="T58" fmla="*/ 25631 w 110"/>
              <a:gd name="T59" fmla="*/ 316706 h 558"/>
              <a:gd name="T60" fmla="*/ 29903 w 110"/>
              <a:gd name="T61" fmla="*/ 281517 h 558"/>
              <a:gd name="T62" fmla="*/ 23495 w 110"/>
              <a:gd name="T63" fmla="*/ 246327 h 558"/>
              <a:gd name="T64" fmla="*/ 34175 w 110"/>
              <a:gd name="T65" fmla="*/ 169245 h 558"/>
              <a:gd name="T66" fmla="*/ 17087 w 110"/>
              <a:gd name="T67" fmla="*/ 88812 h 558"/>
              <a:gd name="T68" fmla="*/ 14951 w 110"/>
              <a:gd name="T69" fmla="*/ 0 h 558"/>
              <a:gd name="T70" fmla="*/ 25631 w 110"/>
              <a:gd name="T71" fmla="*/ 15081 h 5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558">
                <a:moveTo>
                  <a:pt x="12" y="9"/>
                </a:moveTo>
                <a:cubicBezTo>
                  <a:pt x="13" y="15"/>
                  <a:pt x="12" y="19"/>
                  <a:pt x="17" y="22"/>
                </a:cubicBezTo>
                <a:cubicBezTo>
                  <a:pt x="18" y="26"/>
                  <a:pt x="24" y="40"/>
                  <a:pt x="29" y="42"/>
                </a:cubicBezTo>
                <a:cubicBezTo>
                  <a:pt x="31" y="51"/>
                  <a:pt x="29" y="48"/>
                  <a:pt x="34" y="53"/>
                </a:cubicBezTo>
                <a:cubicBezTo>
                  <a:pt x="35" y="57"/>
                  <a:pt x="38" y="62"/>
                  <a:pt x="41" y="65"/>
                </a:cubicBezTo>
                <a:cubicBezTo>
                  <a:pt x="42" y="69"/>
                  <a:pt x="49" y="79"/>
                  <a:pt x="53" y="82"/>
                </a:cubicBezTo>
                <a:cubicBezTo>
                  <a:pt x="54" y="87"/>
                  <a:pt x="61" y="97"/>
                  <a:pt x="65" y="101"/>
                </a:cubicBezTo>
                <a:cubicBezTo>
                  <a:pt x="67" y="107"/>
                  <a:pt x="72" y="114"/>
                  <a:pt x="77" y="118"/>
                </a:cubicBezTo>
                <a:cubicBezTo>
                  <a:pt x="80" y="125"/>
                  <a:pt x="84" y="132"/>
                  <a:pt x="89" y="137"/>
                </a:cubicBezTo>
                <a:cubicBezTo>
                  <a:pt x="91" y="143"/>
                  <a:pt x="90" y="145"/>
                  <a:pt x="95" y="148"/>
                </a:cubicBezTo>
                <a:cubicBezTo>
                  <a:pt x="98" y="160"/>
                  <a:pt x="103" y="171"/>
                  <a:pt x="106" y="183"/>
                </a:cubicBezTo>
                <a:cubicBezTo>
                  <a:pt x="109" y="208"/>
                  <a:pt x="108" y="195"/>
                  <a:pt x="107" y="221"/>
                </a:cubicBezTo>
                <a:cubicBezTo>
                  <a:pt x="107" y="235"/>
                  <a:pt x="110" y="279"/>
                  <a:pt x="98" y="297"/>
                </a:cubicBezTo>
                <a:cubicBezTo>
                  <a:pt x="95" y="312"/>
                  <a:pt x="85" y="349"/>
                  <a:pt x="76" y="360"/>
                </a:cubicBezTo>
                <a:cubicBezTo>
                  <a:pt x="72" y="365"/>
                  <a:pt x="72" y="371"/>
                  <a:pt x="67" y="374"/>
                </a:cubicBezTo>
                <a:cubicBezTo>
                  <a:pt x="65" y="379"/>
                  <a:pt x="65" y="384"/>
                  <a:pt x="62" y="389"/>
                </a:cubicBezTo>
                <a:cubicBezTo>
                  <a:pt x="59" y="403"/>
                  <a:pt x="52" y="422"/>
                  <a:pt x="44" y="434"/>
                </a:cubicBezTo>
                <a:cubicBezTo>
                  <a:pt x="42" y="440"/>
                  <a:pt x="40" y="447"/>
                  <a:pt x="38" y="453"/>
                </a:cubicBezTo>
                <a:cubicBezTo>
                  <a:pt x="37" y="455"/>
                  <a:pt x="36" y="459"/>
                  <a:pt x="36" y="459"/>
                </a:cubicBezTo>
                <a:cubicBezTo>
                  <a:pt x="35" y="465"/>
                  <a:pt x="35" y="469"/>
                  <a:pt x="32" y="474"/>
                </a:cubicBezTo>
                <a:cubicBezTo>
                  <a:pt x="28" y="496"/>
                  <a:pt x="23" y="540"/>
                  <a:pt x="11" y="558"/>
                </a:cubicBezTo>
                <a:cubicBezTo>
                  <a:pt x="0" y="554"/>
                  <a:pt x="6" y="536"/>
                  <a:pt x="10" y="527"/>
                </a:cubicBezTo>
                <a:cubicBezTo>
                  <a:pt x="11" y="517"/>
                  <a:pt x="12" y="512"/>
                  <a:pt x="10" y="502"/>
                </a:cubicBezTo>
                <a:cubicBezTo>
                  <a:pt x="9" y="498"/>
                  <a:pt x="6" y="492"/>
                  <a:pt x="6" y="492"/>
                </a:cubicBezTo>
                <a:cubicBezTo>
                  <a:pt x="5" y="482"/>
                  <a:pt x="5" y="472"/>
                  <a:pt x="7" y="462"/>
                </a:cubicBezTo>
                <a:cubicBezTo>
                  <a:pt x="8" y="441"/>
                  <a:pt x="10" y="419"/>
                  <a:pt x="13" y="398"/>
                </a:cubicBezTo>
                <a:cubicBezTo>
                  <a:pt x="12" y="384"/>
                  <a:pt x="11" y="370"/>
                  <a:pt x="16" y="357"/>
                </a:cubicBezTo>
                <a:cubicBezTo>
                  <a:pt x="14" y="332"/>
                  <a:pt x="16" y="306"/>
                  <a:pt x="12" y="281"/>
                </a:cubicBezTo>
                <a:cubicBezTo>
                  <a:pt x="12" y="276"/>
                  <a:pt x="14" y="246"/>
                  <a:pt x="8" y="237"/>
                </a:cubicBezTo>
                <a:cubicBezTo>
                  <a:pt x="9" y="217"/>
                  <a:pt x="10" y="206"/>
                  <a:pt x="12" y="189"/>
                </a:cubicBezTo>
                <a:cubicBezTo>
                  <a:pt x="13" y="182"/>
                  <a:pt x="14" y="168"/>
                  <a:pt x="14" y="168"/>
                </a:cubicBezTo>
                <a:cubicBezTo>
                  <a:pt x="13" y="161"/>
                  <a:pt x="13" y="154"/>
                  <a:pt x="11" y="147"/>
                </a:cubicBezTo>
                <a:cubicBezTo>
                  <a:pt x="12" y="124"/>
                  <a:pt x="12" y="119"/>
                  <a:pt x="16" y="101"/>
                </a:cubicBezTo>
                <a:cubicBezTo>
                  <a:pt x="9" y="90"/>
                  <a:pt x="9" y="65"/>
                  <a:pt x="8" y="53"/>
                </a:cubicBezTo>
                <a:cubicBezTo>
                  <a:pt x="7" y="34"/>
                  <a:pt x="6" y="18"/>
                  <a:pt x="7" y="0"/>
                </a:cubicBezTo>
                <a:cubicBezTo>
                  <a:pt x="9" y="6"/>
                  <a:pt x="4" y="4"/>
                  <a:pt x="12" y="9"/>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grpSp>
        <p:nvGrpSpPr>
          <p:cNvPr id="134168" name="Group 24"/>
          <p:cNvGrpSpPr>
            <a:grpSpLocks/>
          </p:cNvGrpSpPr>
          <p:nvPr/>
        </p:nvGrpSpPr>
        <p:grpSpPr bwMode="auto">
          <a:xfrm>
            <a:off x="4066589" y="2060588"/>
            <a:ext cx="1048691" cy="1660525"/>
            <a:chOff x="2562" y="1298"/>
            <a:chExt cx="660" cy="1046"/>
          </a:xfrm>
        </p:grpSpPr>
        <p:sp>
          <p:nvSpPr>
            <p:cNvPr id="14351" name="Rectangle 25"/>
            <p:cNvSpPr>
              <a:spLocks noChangeArrowheads="1"/>
            </p:cNvSpPr>
            <p:nvPr/>
          </p:nvSpPr>
          <p:spPr bwMode="auto">
            <a:xfrm>
              <a:off x="2562" y="1298"/>
              <a:ext cx="635" cy="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0"/>
                </a:spcBef>
                <a:spcAft>
                  <a:spcPct val="0"/>
                </a:spcAft>
              </a:pPr>
              <a:endParaRPr lang="en-CA" altLang="en-US" smtClean="0"/>
            </a:p>
          </p:txBody>
        </p:sp>
        <p:sp>
          <p:nvSpPr>
            <p:cNvPr id="14352" name="Freeform 26"/>
            <p:cNvSpPr>
              <a:spLocks/>
            </p:cNvSpPr>
            <p:nvPr/>
          </p:nvSpPr>
          <p:spPr bwMode="auto">
            <a:xfrm>
              <a:off x="3079" y="1437"/>
              <a:ext cx="143" cy="907"/>
            </a:xfrm>
            <a:custGeom>
              <a:avLst/>
              <a:gdLst>
                <a:gd name="T0" fmla="*/ 0 w 143"/>
                <a:gd name="T1" fmla="*/ 907 h 907"/>
                <a:gd name="T2" fmla="*/ 91 w 143"/>
                <a:gd name="T3" fmla="*/ 590 h 907"/>
                <a:gd name="T4" fmla="*/ 136 w 143"/>
                <a:gd name="T5" fmla="*/ 317 h 907"/>
                <a:gd name="T6" fmla="*/ 136 w 143"/>
                <a:gd name="T7" fmla="*/ 0 h 9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 h="907">
                  <a:moveTo>
                    <a:pt x="0" y="907"/>
                  </a:moveTo>
                  <a:cubicBezTo>
                    <a:pt x="34" y="797"/>
                    <a:pt x="68" y="688"/>
                    <a:pt x="91" y="590"/>
                  </a:cubicBezTo>
                  <a:cubicBezTo>
                    <a:pt x="114" y="492"/>
                    <a:pt x="129" y="415"/>
                    <a:pt x="136" y="317"/>
                  </a:cubicBezTo>
                  <a:cubicBezTo>
                    <a:pt x="143" y="219"/>
                    <a:pt x="136" y="60"/>
                    <a:pt x="136" y="0"/>
                  </a:cubicBezTo>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sz="4400" b="1" smtClean="0">
                <a:solidFill>
                  <a:srgbClr val="FFFF00"/>
                </a:solidFill>
                <a:latin typeface="Arial" charset="0"/>
              </a:endParaRPr>
            </a:p>
          </p:txBody>
        </p:sp>
      </p:grpSp>
      <p:grpSp>
        <p:nvGrpSpPr>
          <p:cNvPr id="134171" name="Group 27"/>
          <p:cNvGrpSpPr>
            <a:grpSpLocks/>
          </p:cNvGrpSpPr>
          <p:nvPr/>
        </p:nvGrpSpPr>
        <p:grpSpPr bwMode="auto">
          <a:xfrm>
            <a:off x="5629430" y="1989151"/>
            <a:ext cx="2592596" cy="4535487"/>
            <a:chOff x="3560" y="1253"/>
            <a:chExt cx="1633" cy="2857"/>
          </a:xfrm>
        </p:grpSpPr>
        <p:sp>
          <p:nvSpPr>
            <p:cNvPr id="14349" name="Rectangle 28"/>
            <p:cNvSpPr>
              <a:spLocks noChangeArrowheads="1"/>
            </p:cNvSpPr>
            <p:nvPr/>
          </p:nvSpPr>
          <p:spPr bwMode="auto">
            <a:xfrm>
              <a:off x="3560" y="1253"/>
              <a:ext cx="1633" cy="2721"/>
            </a:xfrm>
            <a:prstGeom prst="rect">
              <a:avLst/>
            </a:prstGeom>
            <a:solidFill>
              <a:srgbClr val="FF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0"/>
                </a:spcBef>
                <a:spcAft>
                  <a:spcPct val="0"/>
                </a:spcAft>
              </a:pPr>
              <a:endParaRPr lang="en-CA" altLang="en-US" smtClean="0"/>
            </a:p>
          </p:txBody>
        </p:sp>
        <p:sp>
          <p:nvSpPr>
            <p:cNvPr id="14350" name="Rectangle 29"/>
            <p:cNvSpPr>
              <a:spLocks noChangeArrowheads="1"/>
            </p:cNvSpPr>
            <p:nvPr/>
          </p:nvSpPr>
          <p:spPr bwMode="auto">
            <a:xfrm>
              <a:off x="3878" y="3974"/>
              <a:ext cx="1043" cy="136"/>
            </a:xfrm>
            <a:prstGeom prst="rect">
              <a:avLst/>
            </a:prstGeom>
            <a:solidFill>
              <a:srgbClr val="FF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0"/>
                </a:spcBef>
                <a:spcAft>
                  <a:spcPct val="0"/>
                </a:spcAft>
              </a:pPr>
              <a:endParaRPr lang="en-CA" altLang="en-US" smtClean="0"/>
            </a:p>
          </p:txBody>
        </p:sp>
      </p:grpSp>
      <p:sp>
        <p:nvSpPr>
          <p:cNvPr id="134174" name="Text Box 30"/>
          <p:cNvSpPr txBox="1">
            <a:spLocks noChangeArrowheads="1"/>
          </p:cNvSpPr>
          <p:nvPr/>
        </p:nvSpPr>
        <p:spPr bwMode="auto">
          <a:xfrm>
            <a:off x="5292981" y="2636851"/>
            <a:ext cx="111860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fontAlgn="base" hangingPunct="1">
              <a:spcBef>
                <a:spcPct val="50000"/>
              </a:spcBef>
              <a:spcAft>
                <a:spcPct val="0"/>
              </a:spcAft>
            </a:pPr>
            <a:r>
              <a:rPr lang="en-GB" altLang="en-US" sz="1400" smtClean="0">
                <a:solidFill>
                  <a:srgbClr val="000000"/>
                </a:solidFill>
              </a:rPr>
              <a:t>Winds in Radiative Control</a:t>
            </a:r>
          </a:p>
        </p:txBody>
      </p:sp>
      <p:sp>
        <p:nvSpPr>
          <p:cNvPr id="134175" name="Text Box 31"/>
          <p:cNvSpPr txBox="1">
            <a:spLocks noChangeArrowheads="1"/>
          </p:cNvSpPr>
          <p:nvPr/>
        </p:nvSpPr>
        <p:spPr bwMode="auto">
          <a:xfrm>
            <a:off x="5325018" y="4859351"/>
            <a:ext cx="111860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fontAlgn="base" hangingPunct="1">
              <a:spcBef>
                <a:spcPct val="50000"/>
              </a:spcBef>
              <a:spcAft>
                <a:spcPct val="0"/>
              </a:spcAft>
            </a:pPr>
            <a:r>
              <a:rPr lang="en-GB" altLang="en-US" sz="1400" smtClean="0">
                <a:solidFill>
                  <a:srgbClr val="000000"/>
                </a:solidFill>
              </a:rPr>
              <a:t>Winds in Radiative Control</a:t>
            </a:r>
          </a:p>
        </p:txBody>
      </p:sp>
      <p:sp>
        <p:nvSpPr>
          <p:cNvPr id="14348" name="Rectangle 32"/>
          <p:cNvSpPr>
            <a:spLocks noGrp="1" noChangeArrowheads="1"/>
          </p:cNvSpPr>
          <p:nvPr>
            <p:ph type="title"/>
          </p:nvPr>
        </p:nvSpPr>
        <p:spPr>
          <a:xfrm>
            <a:off x="1079278" y="333388"/>
            <a:ext cx="8064722" cy="792163"/>
          </a:xfrm>
        </p:spPr>
        <p:txBody>
          <a:bodyPr/>
          <a:lstStyle/>
          <a:p>
            <a:pPr eaLnBrk="1" hangingPunct="1"/>
            <a:r>
              <a:rPr lang="en-US" altLang="en-US" sz="4000" smtClean="0">
                <a:solidFill>
                  <a:srgbClr val="FFFF00"/>
                </a:solidFill>
                <a:latin typeface="Arial" charset="0"/>
              </a:rPr>
              <a:t>Seasonal Trend in Wave Direction</a:t>
            </a:r>
            <a:endParaRPr lang="en-GB" altLang="en-US" sz="4000" smtClean="0">
              <a:solidFill>
                <a:srgbClr val="FFFF00"/>
              </a:solidFill>
              <a:latin typeface="Arial" charset="0"/>
            </a:endParaRPr>
          </a:p>
        </p:txBody>
      </p:sp>
    </p:spTree>
    <p:extLst>
      <p:ext uri="{BB962C8B-B14F-4D97-AF65-F5344CB8AC3E}">
        <p14:creationId xmlns:p14="http://schemas.microsoft.com/office/powerpoint/2010/main" val="3919048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4157"/>
                                        </p:tgtEl>
                                        <p:attrNameLst>
                                          <p:attrName>style.visibility</p:attrName>
                                        </p:attrNameLst>
                                      </p:cBhvr>
                                      <p:to>
                                        <p:strVal val="visible"/>
                                      </p:to>
                                    </p:set>
                                    <p:animEffect transition="in" filter="wipe(down)">
                                      <p:cBhvr>
                                        <p:cTn id="7" dur="500"/>
                                        <p:tgtEl>
                                          <p:spTgt spid="134157"/>
                                        </p:tgtEl>
                                      </p:cBhvr>
                                    </p:animEffect>
                                  </p:childTnLst>
                                  <p:subTnLst>
                                    <p:set>
                                      <p:cBhvr override="childStyle">
                                        <p:cTn dur="1" fill="hold" display="0" masterRel="nextClick" afterEffect="1"/>
                                        <p:tgtEl>
                                          <p:spTgt spid="134157"/>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4163"/>
                                        </p:tgtEl>
                                        <p:attrNameLst>
                                          <p:attrName>style.visibility</p:attrName>
                                        </p:attrNameLst>
                                      </p:cBhvr>
                                      <p:to>
                                        <p:strVal val="visible"/>
                                      </p:to>
                                    </p:set>
                                    <p:animEffect transition="in" filter="wipe(down)">
                                      <p:cBhvr>
                                        <p:cTn id="12" dur="500"/>
                                        <p:tgtEl>
                                          <p:spTgt spid="134163"/>
                                        </p:tgtEl>
                                      </p:cBhvr>
                                    </p:animEffect>
                                  </p:childTnLst>
                                  <p:subTnLst>
                                    <p:set>
                                      <p:cBhvr override="childStyle">
                                        <p:cTn dur="1" fill="hold" display="0" masterRel="nextClick" afterEffect="1"/>
                                        <p:tgtEl>
                                          <p:spTgt spid="13416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4156">
                                            <p:txEl>
                                              <p:pRg st="0" end="0"/>
                                            </p:txEl>
                                          </p:spTgt>
                                        </p:tgtEl>
                                        <p:attrNameLst>
                                          <p:attrName>style.visibility</p:attrName>
                                        </p:attrNameLst>
                                      </p:cBhvr>
                                      <p:to>
                                        <p:strVal val="visible"/>
                                      </p:to>
                                    </p:set>
                                    <p:animEffect transition="in" filter="dissolve">
                                      <p:cBhvr>
                                        <p:cTn id="17" dur="500"/>
                                        <p:tgtEl>
                                          <p:spTgt spid="134156">
                                            <p:txEl>
                                              <p:pRg st="0" end="0"/>
                                            </p:txEl>
                                          </p:spTgt>
                                        </p:tgtEl>
                                      </p:cBhvr>
                                    </p:animEffect>
                                  </p:childTnLst>
                                </p:cTn>
                              </p:par>
                              <p:par>
                                <p:cTn id="18" presetID="22" presetClass="exit" presetSubtype="4" fill="hold" nodeType="withEffect">
                                  <p:stCondLst>
                                    <p:cond delay="0"/>
                                  </p:stCondLst>
                                  <p:childTnLst>
                                    <p:animEffect transition="out" filter="wipe(down)">
                                      <p:cBhvr>
                                        <p:cTn id="19" dur="500"/>
                                        <p:tgtEl>
                                          <p:spTgt spid="134168"/>
                                        </p:tgtEl>
                                      </p:cBhvr>
                                    </p:animEffect>
                                    <p:set>
                                      <p:cBhvr>
                                        <p:cTn id="20" dur="1" fill="hold">
                                          <p:stCondLst>
                                            <p:cond delay="499"/>
                                          </p:stCondLst>
                                        </p:cTn>
                                        <p:tgtEl>
                                          <p:spTgt spid="13416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3417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4" fill="hold" nodeType="clickEffect">
                                  <p:stCondLst>
                                    <p:cond delay="0"/>
                                  </p:stCondLst>
                                  <p:childTnLst>
                                    <p:animEffect transition="out" filter="wipe(down)">
                                      <p:cBhvr>
                                        <p:cTn id="26" dur="500"/>
                                        <p:tgtEl>
                                          <p:spTgt spid="134171"/>
                                        </p:tgtEl>
                                      </p:cBhvr>
                                    </p:animEffect>
                                    <p:set>
                                      <p:cBhvr>
                                        <p:cTn id="27" dur="1" fill="hold">
                                          <p:stCondLst>
                                            <p:cond delay="499"/>
                                          </p:stCondLst>
                                        </p:cTn>
                                        <p:tgtEl>
                                          <p:spTgt spid="134171"/>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341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6" grpId="0" build="p" autoUpdateAnimBg="0"/>
      <p:bldP spid="134174" grpId="0"/>
      <p:bldP spid="1341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p:nvPr>
        </p:nvSpPr>
        <p:spPr>
          <a:xfrm>
            <a:off x="139826" y="609600"/>
            <a:ext cx="8878914" cy="1143000"/>
          </a:xfrm>
        </p:spPr>
        <p:txBody>
          <a:bodyPr/>
          <a:lstStyle/>
          <a:p>
            <a:pPr eaLnBrk="1" hangingPunct="1"/>
            <a:r>
              <a:rPr lang="en-GB" altLang="en-US" b="1" smtClean="0">
                <a:solidFill>
                  <a:srgbClr val="FFFF00"/>
                </a:solidFill>
                <a:latin typeface="Arial" charset="0"/>
              </a:rPr>
              <a:t>LARGE SCALE CIRCULATION AND TEMPERATURE EFFECTS</a:t>
            </a:r>
          </a:p>
        </p:txBody>
      </p:sp>
      <p:pic>
        <p:nvPicPr>
          <p:cNvPr id="15363" name="Picture 2051" descr="for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905" y="1905000"/>
            <a:ext cx="5732842"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2052"/>
          <p:cNvSpPr txBox="1">
            <a:spLocks noChangeArrowheads="1"/>
          </p:cNvSpPr>
          <p:nvPr/>
        </p:nvSpPr>
        <p:spPr bwMode="auto">
          <a:xfrm>
            <a:off x="107504" y="2514602"/>
            <a:ext cx="12907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fontAlgn="base" hangingPunct="1">
              <a:spcBef>
                <a:spcPct val="50000"/>
              </a:spcBef>
              <a:spcAft>
                <a:spcPct val="0"/>
              </a:spcAft>
            </a:pPr>
            <a:r>
              <a:rPr lang="en-GB" altLang="en-US" sz="1400" dirty="0" smtClean="0"/>
              <a:t>Warm Mesosphere for Winter Circulation </a:t>
            </a:r>
          </a:p>
        </p:txBody>
      </p:sp>
      <p:sp>
        <p:nvSpPr>
          <p:cNvPr id="36869" name="Text Box 2053"/>
          <p:cNvSpPr txBox="1">
            <a:spLocks noChangeArrowheads="1"/>
          </p:cNvSpPr>
          <p:nvPr/>
        </p:nvSpPr>
        <p:spPr bwMode="auto">
          <a:xfrm>
            <a:off x="7690398" y="2514602"/>
            <a:ext cx="13460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algn="ctr" eaLnBrk="1" fontAlgn="base" hangingPunct="1">
              <a:spcBef>
                <a:spcPct val="50000"/>
              </a:spcBef>
              <a:spcAft>
                <a:spcPct val="0"/>
              </a:spcAft>
            </a:pPr>
            <a:r>
              <a:rPr lang="en-GB" altLang="en-US" sz="1400" dirty="0" smtClean="0"/>
              <a:t>Cold Mesosphere for Summer Circulation</a:t>
            </a:r>
          </a:p>
        </p:txBody>
      </p:sp>
      <p:sp>
        <p:nvSpPr>
          <p:cNvPr id="15366" name="Text Box 2054"/>
          <p:cNvSpPr txBox="1">
            <a:spLocks noChangeArrowheads="1"/>
          </p:cNvSpPr>
          <p:nvPr/>
        </p:nvSpPr>
        <p:spPr bwMode="auto">
          <a:xfrm>
            <a:off x="5802756" y="6583366"/>
            <a:ext cx="26576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b="1">
                <a:solidFill>
                  <a:srgbClr val="FFFF00"/>
                </a:solidFill>
                <a:latin typeface="Arial" charset="0"/>
              </a:defRPr>
            </a:lvl1pPr>
            <a:lvl2pPr marL="742950" indent="-285750" eaLnBrk="0" hangingPunct="0">
              <a:defRPr sz="4400" b="1">
                <a:solidFill>
                  <a:srgbClr val="FFFF00"/>
                </a:solidFill>
                <a:latin typeface="Arial" charset="0"/>
              </a:defRPr>
            </a:lvl2pPr>
            <a:lvl3pPr marL="1143000" indent="-228600" eaLnBrk="0" hangingPunct="0">
              <a:defRPr sz="4400" b="1">
                <a:solidFill>
                  <a:srgbClr val="FFFF00"/>
                </a:solidFill>
                <a:latin typeface="Arial" charset="0"/>
              </a:defRPr>
            </a:lvl3pPr>
            <a:lvl4pPr marL="1600200" indent="-228600" eaLnBrk="0" hangingPunct="0">
              <a:defRPr sz="4400" b="1">
                <a:solidFill>
                  <a:srgbClr val="FFFF00"/>
                </a:solidFill>
                <a:latin typeface="Arial" charset="0"/>
              </a:defRPr>
            </a:lvl4pPr>
            <a:lvl5pPr marL="2057400" indent="-228600" eaLnBrk="0" hangingPunct="0">
              <a:defRPr sz="4400" b="1">
                <a:solidFill>
                  <a:srgbClr val="FFFF00"/>
                </a:solidFill>
                <a:latin typeface="Arial" charset="0"/>
              </a:defRPr>
            </a:lvl5pPr>
            <a:lvl6pPr marL="2514600" indent="-228600" eaLnBrk="0" fontAlgn="base" hangingPunct="0">
              <a:spcBef>
                <a:spcPct val="0"/>
              </a:spcBef>
              <a:spcAft>
                <a:spcPct val="0"/>
              </a:spcAft>
              <a:defRPr sz="4400" b="1">
                <a:solidFill>
                  <a:srgbClr val="FFFF00"/>
                </a:solidFill>
                <a:latin typeface="Arial" charset="0"/>
              </a:defRPr>
            </a:lvl6pPr>
            <a:lvl7pPr marL="2971800" indent="-228600" eaLnBrk="0" fontAlgn="base" hangingPunct="0">
              <a:spcBef>
                <a:spcPct val="0"/>
              </a:spcBef>
              <a:spcAft>
                <a:spcPct val="0"/>
              </a:spcAft>
              <a:defRPr sz="4400" b="1">
                <a:solidFill>
                  <a:srgbClr val="FFFF00"/>
                </a:solidFill>
                <a:latin typeface="Arial" charset="0"/>
              </a:defRPr>
            </a:lvl7pPr>
            <a:lvl8pPr marL="3429000" indent="-228600" eaLnBrk="0" fontAlgn="base" hangingPunct="0">
              <a:spcBef>
                <a:spcPct val="0"/>
              </a:spcBef>
              <a:spcAft>
                <a:spcPct val="0"/>
              </a:spcAft>
              <a:defRPr sz="4400" b="1">
                <a:solidFill>
                  <a:srgbClr val="FFFF00"/>
                </a:solidFill>
                <a:latin typeface="Arial" charset="0"/>
              </a:defRPr>
            </a:lvl8pPr>
            <a:lvl9pPr marL="3886200" indent="-228600" eaLnBrk="0" fontAlgn="base" hangingPunct="0">
              <a:spcBef>
                <a:spcPct val="0"/>
              </a:spcBef>
              <a:spcAft>
                <a:spcPct val="0"/>
              </a:spcAft>
              <a:defRPr sz="4400" b="1">
                <a:solidFill>
                  <a:srgbClr val="FFFF00"/>
                </a:solidFill>
                <a:latin typeface="Arial" charset="0"/>
              </a:defRPr>
            </a:lvl9pPr>
          </a:lstStyle>
          <a:p>
            <a:pPr eaLnBrk="1" fontAlgn="base" hangingPunct="1">
              <a:spcBef>
                <a:spcPct val="50000"/>
              </a:spcBef>
              <a:spcAft>
                <a:spcPct val="0"/>
              </a:spcAft>
            </a:pPr>
            <a:r>
              <a:rPr lang="en-GB" altLang="en-US" sz="1200" dirty="0" smtClean="0"/>
              <a:t>T. Duck, Dalhousie University</a:t>
            </a:r>
          </a:p>
        </p:txBody>
      </p:sp>
    </p:spTree>
    <p:extLst>
      <p:ext uri="{BB962C8B-B14F-4D97-AF65-F5344CB8AC3E}">
        <p14:creationId xmlns:p14="http://schemas.microsoft.com/office/powerpoint/2010/main" val="3349955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dissolve">
                                      <p:cBhvr>
                                        <p:cTn id="7" dur="500"/>
                                        <p:tgtEl>
                                          <p:spTgt spid="368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671" y="116632"/>
            <a:ext cx="8579296" cy="1143000"/>
          </a:xfrm>
        </p:spPr>
        <p:txBody>
          <a:bodyPr>
            <a:normAutofit fontScale="90000"/>
          </a:bodyPr>
          <a:lstStyle/>
          <a:p>
            <a:r>
              <a:rPr lang="en-CA" dirty="0" smtClean="0"/>
              <a:t>Mesosphere Lower Thermosphere (MLT) process summary</a:t>
            </a:r>
            <a:endParaRPr lang="en-CA" dirty="0"/>
          </a:p>
        </p:txBody>
      </p:sp>
      <p:sp>
        <p:nvSpPr>
          <p:cNvPr id="3" name="Content Placeholder 2"/>
          <p:cNvSpPr>
            <a:spLocks noGrp="1"/>
          </p:cNvSpPr>
          <p:nvPr>
            <p:ph idx="1"/>
          </p:nvPr>
        </p:nvSpPr>
        <p:spPr>
          <a:xfrm>
            <a:off x="130369" y="1556792"/>
            <a:ext cx="9013631" cy="4824536"/>
          </a:xfrm>
        </p:spPr>
        <p:txBody>
          <a:bodyPr>
            <a:normAutofit fontScale="77500" lnSpcReduction="20000"/>
          </a:bodyPr>
          <a:lstStyle/>
          <a:p>
            <a:r>
              <a:rPr lang="en-CA" sz="2800" dirty="0" smtClean="0"/>
              <a:t>Gravity waves filtered in the radiative winds of stratosphere</a:t>
            </a:r>
          </a:p>
          <a:p>
            <a:endParaRPr lang="en-CA" sz="2800" dirty="0" smtClean="0"/>
          </a:p>
          <a:p>
            <a:r>
              <a:rPr lang="en-CA" sz="2800" dirty="0" smtClean="0"/>
              <a:t>Winter westward and Summer eastward </a:t>
            </a:r>
            <a:r>
              <a:rPr lang="en-CA" sz="2800" i="1" dirty="0" smtClean="0"/>
              <a:t>net</a:t>
            </a:r>
            <a:r>
              <a:rPr lang="en-CA" sz="2800" dirty="0" smtClean="0"/>
              <a:t> wave momentum in MLT</a:t>
            </a:r>
            <a:endParaRPr lang="en-CA" sz="2800" dirty="0"/>
          </a:p>
          <a:p>
            <a:endParaRPr lang="en-CA" sz="2800" dirty="0" smtClean="0"/>
          </a:p>
          <a:p>
            <a:r>
              <a:rPr lang="en-CA" sz="2800" dirty="0" smtClean="0"/>
              <a:t>Net wave momentum deposition reverses radiative flow in MLT</a:t>
            </a:r>
          </a:p>
          <a:p>
            <a:endParaRPr lang="en-CA" sz="2800" dirty="0" smtClean="0"/>
          </a:p>
          <a:p>
            <a:r>
              <a:rPr lang="en-CA" sz="2800" dirty="0" smtClean="0"/>
              <a:t>New flow creates a </a:t>
            </a:r>
            <a:r>
              <a:rPr lang="en-CA" sz="2800" dirty="0"/>
              <a:t>winter to summer </a:t>
            </a:r>
            <a:r>
              <a:rPr lang="en-CA" sz="2800" dirty="0" smtClean="0"/>
              <a:t>MLT </a:t>
            </a:r>
            <a:r>
              <a:rPr lang="en-CA" sz="2800" dirty="0"/>
              <a:t>circulation </a:t>
            </a:r>
            <a:endParaRPr lang="en-CA" sz="2800" dirty="0" smtClean="0"/>
          </a:p>
          <a:p>
            <a:endParaRPr lang="en-CA" sz="2800" dirty="0"/>
          </a:p>
          <a:p>
            <a:r>
              <a:rPr lang="en-CA" sz="2800" dirty="0" smtClean="0"/>
              <a:t>This results in: </a:t>
            </a:r>
          </a:p>
          <a:p>
            <a:pPr marL="457200" lvl="1" indent="0">
              <a:buNone/>
            </a:pPr>
            <a:r>
              <a:rPr lang="en-CA" sz="2600" dirty="0" smtClean="0"/>
              <a:t>Convergence at winter pole		Divergence at summer pole</a:t>
            </a:r>
          </a:p>
          <a:p>
            <a:pPr marL="457200" lvl="1" indent="0">
              <a:buNone/>
            </a:pPr>
            <a:r>
              <a:rPr lang="en-CA" sz="2600" dirty="0" smtClean="0"/>
              <a:t>Downward motion			Upward motion</a:t>
            </a:r>
          </a:p>
          <a:p>
            <a:pPr marL="457200" lvl="1" indent="0">
              <a:buNone/>
            </a:pPr>
            <a:r>
              <a:rPr lang="en-CA" sz="2600" dirty="0" smtClean="0"/>
              <a:t>Adiabatic heating			Adiabatic cooling</a:t>
            </a:r>
          </a:p>
          <a:p>
            <a:endParaRPr lang="en-CA" sz="2800" dirty="0" smtClean="0"/>
          </a:p>
          <a:p>
            <a:r>
              <a:rPr lang="en-CA" sz="2800" dirty="0" smtClean="0"/>
              <a:t>Drives a cold summer and warm winter </a:t>
            </a:r>
            <a:r>
              <a:rPr lang="en-CA" sz="2800" dirty="0" err="1" smtClean="0"/>
              <a:t>mesopause</a:t>
            </a:r>
            <a:endParaRPr lang="en-CA" sz="2800" dirty="0" smtClean="0"/>
          </a:p>
        </p:txBody>
      </p:sp>
    </p:spTree>
    <p:extLst>
      <p:ext uri="{BB962C8B-B14F-4D97-AF65-F5344CB8AC3E}">
        <p14:creationId xmlns:p14="http://schemas.microsoft.com/office/powerpoint/2010/main" val="2951559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Gravity Planetary wave breaking</a:t>
            </a:r>
            <a:endParaRPr lang="en-CA" dirty="0"/>
          </a:p>
        </p:txBody>
      </p:sp>
      <p:sp>
        <p:nvSpPr>
          <p:cNvPr id="3" name="Content Placeholder 2"/>
          <p:cNvSpPr>
            <a:spLocks noGrp="1"/>
          </p:cNvSpPr>
          <p:nvPr>
            <p:ph idx="1"/>
          </p:nvPr>
        </p:nvSpPr>
        <p:spPr>
          <a:xfrm>
            <a:off x="179512" y="1417638"/>
            <a:ext cx="8229600" cy="4525963"/>
          </a:xfrm>
        </p:spPr>
        <p:txBody>
          <a:bodyPr>
            <a:normAutofit/>
          </a:bodyPr>
          <a:lstStyle/>
          <a:p>
            <a:r>
              <a:rPr lang="en-CA" dirty="0" smtClean="0"/>
              <a:t>Breaking</a:t>
            </a:r>
          </a:p>
          <a:p>
            <a:pPr lvl="1"/>
            <a:r>
              <a:rPr lang="en-CA" dirty="0" smtClean="0"/>
              <a:t>If the wave amplitude becomes too large, the wave can become unstable, depositing its eastward or westward momentum (depending on season)</a:t>
            </a:r>
          </a:p>
          <a:p>
            <a:endParaRPr lang="en-CA" dirty="0"/>
          </a:p>
          <a:p>
            <a:r>
              <a:rPr lang="en-CA" dirty="0" smtClean="0"/>
              <a:t>Gives rise to </a:t>
            </a:r>
            <a:br>
              <a:rPr lang="en-CA" dirty="0" smtClean="0"/>
            </a:br>
            <a:r>
              <a:rPr lang="en-CA" dirty="0" smtClean="0"/>
              <a:t>Pole-to-Pole Circulation</a:t>
            </a:r>
            <a:r>
              <a:rPr lang="en-CA" dirty="0"/>
              <a:t/>
            </a:r>
            <a:br>
              <a:rPr lang="en-CA" dirty="0"/>
            </a:br>
            <a:r>
              <a:rPr lang="en-CA" dirty="0" smtClean="0"/>
              <a:t>in the Mesosphere</a:t>
            </a:r>
          </a:p>
        </p:txBody>
      </p:sp>
      <p:pic>
        <p:nvPicPr>
          <p:cNvPr id="7" name="Picture 6"/>
          <p:cNvPicPr>
            <a:picLocks noChangeAspect="1"/>
          </p:cNvPicPr>
          <p:nvPr/>
        </p:nvPicPr>
        <p:blipFill>
          <a:blip r:embed="rId3"/>
          <a:stretch>
            <a:fillRect/>
          </a:stretch>
        </p:blipFill>
        <p:spPr>
          <a:xfrm>
            <a:off x="5220072" y="3534412"/>
            <a:ext cx="3744416" cy="3278964"/>
          </a:xfrm>
          <a:prstGeom prst="rect">
            <a:avLst/>
          </a:prstGeom>
        </p:spPr>
      </p:pic>
      <p:cxnSp>
        <p:nvCxnSpPr>
          <p:cNvPr id="5" name="Straight Arrow Connector 4"/>
          <p:cNvCxnSpPr/>
          <p:nvPr/>
        </p:nvCxnSpPr>
        <p:spPr>
          <a:xfrm flipV="1">
            <a:off x="4557264" y="4365104"/>
            <a:ext cx="1310880" cy="810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6093296"/>
            <a:ext cx="5220072" cy="646331"/>
          </a:xfrm>
          <a:prstGeom prst="rect">
            <a:avLst/>
          </a:prstGeom>
          <a:noFill/>
        </p:spPr>
        <p:txBody>
          <a:bodyPr wrap="square" rtlCol="0">
            <a:spAutoFit/>
          </a:bodyPr>
          <a:lstStyle/>
          <a:p>
            <a:r>
              <a:rPr lang="en-CA" dirty="0" smtClean="0">
                <a:solidFill>
                  <a:srgbClr val="FF0000"/>
                </a:solidFill>
              </a:rPr>
              <a:t>Divergent adiabatic uplift/cooling summer</a:t>
            </a:r>
          </a:p>
          <a:p>
            <a:r>
              <a:rPr lang="en-CA" dirty="0" smtClean="0">
                <a:solidFill>
                  <a:srgbClr val="FF0000"/>
                </a:solidFill>
              </a:rPr>
              <a:t>Convergent adiabatic </a:t>
            </a:r>
            <a:r>
              <a:rPr lang="en-CA" dirty="0" err="1" smtClean="0">
                <a:solidFill>
                  <a:srgbClr val="FF0000"/>
                </a:solidFill>
              </a:rPr>
              <a:t>downwelling</a:t>
            </a:r>
            <a:r>
              <a:rPr lang="en-CA" dirty="0" smtClean="0">
                <a:solidFill>
                  <a:srgbClr val="FF0000"/>
                </a:solidFill>
              </a:rPr>
              <a:t>/heating in winter</a:t>
            </a:r>
            <a:endParaRPr lang="en-CA" dirty="0">
              <a:solidFill>
                <a:srgbClr val="FF0000"/>
              </a:solidFill>
            </a:endParaRPr>
          </a:p>
        </p:txBody>
      </p:sp>
    </p:spTree>
    <p:extLst>
      <p:ext uri="{BB962C8B-B14F-4D97-AF65-F5344CB8AC3E}">
        <p14:creationId xmlns:p14="http://schemas.microsoft.com/office/powerpoint/2010/main" val="1916644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Planetary Wave</a:t>
            </a:r>
            <a:endParaRPr lang="en-CA" dirty="0"/>
          </a:p>
        </p:txBody>
      </p:sp>
      <p:sp>
        <p:nvSpPr>
          <p:cNvPr id="3" name="Content Placeholder 2"/>
          <p:cNvSpPr>
            <a:spLocks noGrp="1"/>
          </p:cNvSpPr>
          <p:nvPr>
            <p:ph idx="1"/>
          </p:nvPr>
        </p:nvSpPr>
        <p:spPr/>
        <p:txBody>
          <a:bodyPr>
            <a:normAutofit/>
          </a:bodyPr>
          <a:lstStyle/>
          <a:p>
            <a:r>
              <a:rPr lang="en-CA" dirty="0" smtClean="0"/>
              <a:t>What is a planetary wave?</a:t>
            </a:r>
          </a:p>
          <a:p>
            <a:pPr lvl="1"/>
            <a:r>
              <a:rPr lang="en-CA" dirty="0" smtClean="0"/>
              <a:t>Why does it only move westward</a:t>
            </a:r>
            <a:endParaRPr lang="en-CA" dirty="0"/>
          </a:p>
          <a:p>
            <a:endParaRPr lang="en-CA" dirty="0" smtClean="0"/>
          </a:p>
          <a:p>
            <a:r>
              <a:rPr lang="en-CA" dirty="0" smtClean="0"/>
              <a:t>What happens at a critical level?</a:t>
            </a:r>
          </a:p>
          <a:p>
            <a:endParaRPr lang="en-CA" dirty="0"/>
          </a:p>
          <a:p>
            <a:endParaRPr lang="en-CA" dirty="0"/>
          </a:p>
          <a:p>
            <a:r>
              <a:rPr lang="en-CA" dirty="0" smtClean="0"/>
              <a:t>What causes it to break?</a:t>
            </a:r>
            <a:endParaRPr lang="en-CA" dirty="0"/>
          </a:p>
        </p:txBody>
      </p:sp>
    </p:spTree>
    <p:extLst>
      <p:ext uri="{BB962C8B-B14F-4D97-AF65-F5344CB8AC3E}">
        <p14:creationId xmlns:p14="http://schemas.microsoft.com/office/powerpoint/2010/main" val="4158945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Water barrel at the North Pole</a:t>
            </a:r>
          </a:p>
        </p:txBody>
      </p:sp>
      <p:sp>
        <p:nvSpPr>
          <p:cNvPr id="3" name="Content Placeholder 2"/>
          <p:cNvSpPr>
            <a:spLocks noGrp="1"/>
          </p:cNvSpPr>
          <p:nvPr>
            <p:ph idx="1"/>
          </p:nvPr>
        </p:nvSpPr>
        <p:spPr/>
        <p:txBody>
          <a:bodyPr/>
          <a:lstStyle/>
          <a:p>
            <a:r>
              <a:rPr lang="en-CA" dirty="0" smtClean="0"/>
              <a:t>Barrel of water at the North Pole with paddle</a:t>
            </a:r>
            <a:endParaRPr lang="en-CA" dirty="0"/>
          </a:p>
        </p:txBody>
      </p:sp>
      <p:pic>
        <p:nvPicPr>
          <p:cNvPr id="6150" name="Picture 6" descr="https://mattsko.files.wordpress.com/2012/08/ca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68960"/>
            <a:ext cx="360040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779" y="3887987"/>
            <a:ext cx="280355" cy="36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2332529" y="6189764"/>
            <a:ext cx="3960440" cy="48910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Inertial observer view</a:t>
            </a:r>
            <a:endParaRPr lang="en-CA" dirty="0" smtClean="0">
              <a:sym typeface="Symbo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2979" y="4194602"/>
            <a:ext cx="1033946" cy="576833"/>
          </a:xfrm>
          <a:prstGeom prst="rect">
            <a:avLst/>
          </a:prstGeom>
        </p:spPr>
      </p:pic>
    </p:spTree>
    <p:extLst>
      <p:ext uri="{BB962C8B-B14F-4D97-AF65-F5344CB8AC3E}">
        <p14:creationId xmlns:p14="http://schemas.microsoft.com/office/powerpoint/2010/main" val="4268545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6150" name="Picture 6" descr="https://mattsko.files.wordpress.com/2012/08/ca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39752" y="2268960"/>
            <a:ext cx="360040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999779" y="3887986"/>
            <a:ext cx="280355" cy="36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2332529" y="6189764"/>
            <a:ext cx="3960440" cy="48910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Inertial observer view</a:t>
            </a:r>
            <a:endParaRPr lang="en-CA" dirty="0" smtClean="0">
              <a:sym typeface="Symbo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036838" y="3780743"/>
            <a:ext cx="1033946" cy="576833"/>
          </a:xfrm>
          <a:prstGeom prst="rect">
            <a:avLst/>
          </a:prstGeom>
        </p:spPr>
      </p:pic>
    </p:spTree>
    <p:extLst>
      <p:ext uri="{BB962C8B-B14F-4D97-AF65-F5344CB8AC3E}">
        <p14:creationId xmlns:p14="http://schemas.microsoft.com/office/powerpoint/2010/main" val="127266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6150" name="Picture 6" descr="https://mattsko.files.wordpress.com/2012/08/ca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339752" y="2268960"/>
            <a:ext cx="360040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999779" y="3887987"/>
            <a:ext cx="280355" cy="36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2332529" y="6189764"/>
            <a:ext cx="3960440" cy="48910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Inertial observer view</a:t>
            </a:r>
            <a:endParaRPr lang="en-CA" dirty="0" smtClean="0">
              <a:sym typeface="Symbo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622978" y="3356992"/>
            <a:ext cx="1033946" cy="576833"/>
          </a:xfrm>
          <a:prstGeom prst="rect">
            <a:avLst/>
          </a:prstGeom>
        </p:spPr>
      </p:pic>
    </p:spTree>
    <p:extLst>
      <p:ext uri="{BB962C8B-B14F-4D97-AF65-F5344CB8AC3E}">
        <p14:creationId xmlns:p14="http://schemas.microsoft.com/office/powerpoint/2010/main" val="142240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6150" name="Picture 6" descr="https://mattsko.files.wordpress.com/2012/08/ca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39752" y="2268960"/>
            <a:ext cx="360040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999779" y="3887986"/>
            <a:ext cx="280355" cy="36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2332529" y="6189764"/>
            <a:ext cx="3960440" cy="48910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Inertial observer view</a:t>
            </a:r>
            <a:endParaRPr lang="en-CA" dirty="0" smtClean="0">
              <a:sym typeface="Symbo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190546" y="3780743"/>
            <a:ext cx="1033946" cy="576833"/>
          </a:xfrm>
          <a:prstGeom prst="rect">
            <a:avLst/>
          </a:prstGeom>
        </p:spPr>
      </p:pic>
    </p:spTree>
    <p:extLst>
      <p:ext uri="{BB962C8B-B14F-4D97-AF65-F5344CB8AC3E}">
        <p14:creationId xmlns:p14="http://schemas.microsoft.com/office/powerpoint/2010/main" val="285359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CA" dirty="0"/>
          </a:p>
        </p:txBody>
      </p:sp>
      <p:pic>
        <p:nvPicPr>
          <p:cNvPr id="6150" name="Picture 6" descr="https://mattsko.files.wordpress.com/2012/08/ca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68960"/>
            <a:ext cx="360040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779" y="3887987"/>
            <a:ext cx="280355" cy="36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67544" y="1715761"/>
            <a:ext cx="8676456" cy="5069154"/>
          </a:xfrm>
        </p:spPr>
        <p:txBody>
          <a:bodyPr>
            <a:normAutofit fontScale="92500"/>
          </a:bodyPr>
          <a:lstStyle/>
          <a:p>
            <a:r>
              <a:rPr lang="en-CA" dirty="0" smtClean="0"/>
              <a:t>Inertial observer sees paddle rotate 360</a:t>
            </a:r>
            <a:r>
              <a:rPr lang="en-CA" dirty="0" smtClean="0">
                <a:sym typeface="Symbol"/>
              </a:rPr>
              <a:t></a:t>
            </a:r>
          </a:p>
          <a:p>
            <a:endParaRPr lang="en-CA" dirty="0">
              <a:sym typeface="Symbol"/>
            </a:endParaRPr>
          </a:p>
          <a:p>
            <a:endParaRPr lang="en-CA" dirty="0" smtClean="0">
              <a:sym typeface="Symbol"/>
            </a:endParaRPr>
          </a:p>
          <a:p>
            <a:endParaRPr lang="en-CA" dirty="0">
              <a:sym typeface="Symbol"/>
            </a:endParaRPr>
          </a:p>
          <a:p>
            <a:endParaRPr lang="en-CA" dirty="0" smtClean="0">
              <a:sym typeface="Symbol"/>
            </a:endParaRPr>
          </a:p>
          <a:p>
            <a:endParaRPr lang="en-CA" dirty="0">
              <a:sym typeface="Symbol"/>
            </a:endParaRPr>
          </a:p>
          <a:p>
            <a:endParaRPr lang="en-CA" dirty="0" smtClean="0">
              <a:sym typeface="Symbol"/>
            </a:endParaRPr>
          </a:p>
          <a:p>
            <a:endParaRPr lang="en-CA" dirty="0" smtClean="0">
              <a:sym typeface="Symbol"/>
            </a:endParaRPr>
          </a:p>
          <a:p>
            <a:r>
              <a:rPr lang="en-CA" dirty="0" smtClean="0">
                <a:sym typeface="Symbol"/>
              </a:rPr>
              <a:t>Observer at the barrel does not see paddle rotate</a:t>
            </a:r>
            <a:endParaRPr lang="en-CA" dirty="0">
              <a:sym typeface="Symbo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2979" y="4194602"/>
            <a:ext cx="1033946" cy="576833"/>
          </a:xfrm>
          <a:prstGeom prst="rect">
            <a:avLst/>
          </a:prstGeom>
        </p:spPr>
      </p:pic>
    </p:spTree>
    <p:extLst>
      <p:ext uri="{BB962C8B-B14F-4D97-AF65-F5344CB8AC3E}">
        <p14:creationId xmlns:p14="http://schemas.microsoft.com/office/powerpoint/2010/main" val="133616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02" name="Group 82"/>
          <p:cNvGrpSpPr>
            <a:grpSpLocks/>
          </p:cNvGrpSpPr>
          <p:nvPr/>
        </p:nvGrpSpPr>
        <p:grpSpPr bwMode="auto">
          <a:xfrm>
            <a:off x="35514" y="980729"/>
            <a:ext cx="5680075" cy="2047875"/>
            <a:chOff x="345" y="400"/>
            <a:chExt cx="3578" cy="1290"/>
          </a:xfrm>
        </p:grpSpPr>
        <p:grpSp>
          <p:nvGrpSpPr>
            <p:cNvPr id="5199" name="Group 79"/>
            <p:cNvGrpSpPr>
              <a:grpSpLocks/>
            </p:cNvGrpSpPr>
            <p:nvPr/>
          </p:nvGrpSpPr>
          <p:grpSpPr bwMode="auto">
            <a:xfrm>
              <a:off x="345" y="400"/>
              <a:ext cx="3578" cy="1290"/>
              <a:chOff x="345" y="400"/>
              <a:chExt cx="3578" cy="1290"/>
            </a:xfrm>
          </p:grpSpPr>
          <p:grpSp>
            <p:nvGrpSpPr>
              <p:cNvPr id="5149" name="Group 29"/>
              <p:cNvGrpSpPr>
                <a:grpSpLocks/>
              </p:cNvGrpSpPr>
              <p:nvPr/>
            </p:nvGrpSpPr>
            <p:grpSpPr bwMode="auto">
              <a:xfrm>
                <a:off x="345" y="797"/>
                <a:ext cx="1372" cy="893"/>
                <a:chOff x="706" y="832"/>
                <a:chExt cx="1372" cy="893"/>
              </a:xfrm>
            </p:grpSpPr>
            <p:sp>
              <p:nvSpPr>
                <p:cNvPr id="5128" name="Rectangle 8"/>
                <p:cNvSpPr>
                  <a:spLocks noChangeArrowheads="1"/>
                </p:cNvSpPr>
                <p:nvPr/>
              </p:nvSpPr>
              <p:spPr bwMode="auto">
                <a:xfrm>
                  <a:off x="1515" y="926"/>
                  <a:ext cx="487" cy="747"/>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CA" dirty="0">
                    <a:solidFill>
                      <a:srgbClr val="000000"/>
                    </a:solidFill>
                  </a:endParaRPr>
                </a:p>
              </p:txBody>
            </p:sp>
            <p:sp>
              <p:nvSpPr>
                <p:cNvPr id="5129" name="Text Box 9"/>
                <p:cNvSpPr txBox="1">
                  <a:spLocks noChangeArrowheads="1"/>
                </p:cNvSpPr>
                <p:nvPr/>
              </p:nvSpPr>
              <p:spPr bwMode="auto">
                <a:xfrm>
                  <a:off x="1043" y="1571"/>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dirty="0">
                      <a:solidFill>
                        <a:srgbClr val="000000"/>
                      </a:solidFill>
                    </a:rPr>
                    <a:t>1000 </a:t>
                  </a:r>
                  <a:r>
                    <a:rPr lang="en-US" altLang="en-US" sz="1000" dirty="0" err="1">
                      <a:solidFill>
                        <a:srgbClr val="000000"/>
                      </a:solidFill>
                    </a:rPr>
                    <a:t>hPa</a:t>
                  </a:r>
                  <a:endParaRPr lang="en-GB" altLang="en-US" sz="1000">
                    <a:solidFill>
                      <a:srgbClr val="000000"/>
                    </a:solidFill>
                  </a:endParaRPr>
                </a:p>
              </p:txBody>
            </p:sp>
            <p:sp>
              <p:nvSpPr>
                <p:cNvPr id="5130" name="Text Box 10"/>
                <p:cNvSpPr txBox="1">
                  <a:spLocks noChangeArrowheads="1"/>
                </p:cNvSpPr>
                <p:nvPr/>
              </p:nvSpPr>
              <p:spPr bwMode="auto">
                <a:xfrm>
                  <a:off x="1085" y="1206"/>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500 hPa</a:t>
                  </a:r>
                  <a:endParaRPr lang="en-GB" altLang="en-US" sz="1000">
                    <a:solidFill>
                      <a:srgbClr val="000000"/>
                    </a:solidFill>
                  </a:endParaRPr>
                </a:p>
              </p:txBody>
            </p:sp>
            <p:sp>
              <p:nvSpPr>
                <p:cNvPr id="5132" name="Text Box 12"/>
                <p:cNvSpPr txBox="1">
                  <a:spLocks noChangeArrowheads="1"/>
                </p:cNvSpPr>
                <p:nvPr/>
              </p:nvSpPr>
              <p:spPr bwMode="auto">
                <a:xfrm>
                  <a:off x="1088" y="838"/>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250 hPa</a:t>
                  </a:r>
                  <a:endParaRPr lang="en-GB" altLang="en-US" sz="1000">
                    <a:solidFill>
                      <a:srgbClr val="000000"/>
                    </a:solidFill>
                  </a:endParaRPr>
                </a:p>
              </p:txBody>
            </p:sp>
            <p:sp>
              <p:nvSpPr>
                <p:cNvPr id="5133" name="Line 13"/>
                <p:cNvSpPr>
                  <a:spLocks noChangeShapeType="1"/>
                </p:cNvSpPr>
                <p:nvPr/>
              </p:nvSpPr>
              <p:spPr bwMode="auto">
                <a:xfrm>
                  <a:off x="1461" y="1290"/>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34" name="Line 14"/>
                <p:cNvSpPr>
                  <a:spLocks noChangeShapeType="1"/>
                </p:cNvSpPr>
                <p:nvPr/>
              </p:nvSpPr>
              <p:spPr bwMode="auto">
                <a:xfrm>
                  <a:off x="1461" y="1668"/>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35" name="Line 15"/>
                <p:cNvSpPr>
                  <a:spLocks noChangeShapeType="1"/>
                </p:cNvSpPr>
                <p:nvPr/>
              </p:nvSpPr>
              <p:spPr bwMode="auto">
                <a:xfrm>
                  <a:off x="1461" y="926"/>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36" name="Text Box 16"/>
                <p:cNvSpPr txBox="1">
                  <a:spLocks noChangeArrowheads="1"/>
                </p:cNvSpPr>
                <p:nvPr/>
              </p:nvSpPr>
              <p:spPr bwMode="auto">
                <a:xfrm>
                  <a:off x="748" y="1567"/>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0 km</a:t>
                  </a:r>
                  <a:endParaRPr lang="en-GB" altLang="en-US" sz="1000">
                    <a:solidFill>
                      <a:srgbClr val="000000"/>
                    </a:solidFill>
                  </a:endParaRPr>
                </a:p>
              </p:txBody>
            </p:sp>
            <p:sp>
              <p:nvSpPr>
                <p:cNvPr id="5137" name="Text Box 17"/>
                <p:cNvSpPr txBox="1">
                  <a:spLocks noChangeArrowheads="1"/>
                </p:cNvSpPr>
                <p:nvPr/>
              </p:nvSpPr>
              <p:spPr bwMode="auto">
                <a:xfrm>
                  <a:off x="706" y="832"/>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10 km</a:t>
                  </a:r>
                  <a:endParaRPr lang="en-GB" altLang="en-US" sz="1000">
                    <a:solidFill>
                      <a:srgbClr val="000000"/>
                    </a:solidFill>
                  </a:endParaRPr>
                </a:p>
              </p:txBody>
            </p:sp>
          </p:grpSp>
          <p:sp>
            <p:nvSpPr>
              <p:cNvPr id="5151" name="Rectangle 31"/>
              <p:cNvSpPr>
                <a:spLocks noChangeArrowheads="1"/>
              </p:cNvSpPr>
              <p:nvPr/>
            </p:nvSpPr>
            <p:spPr bwMode="auto">
              <a:xfrm>
                <a:off x="2440" y="484"/>
                <a:ext cx="487" cy="1148"/>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CA">
                  <a:solidFill>
                    <a:srgbClr val="000000"/>
                  </a:solidFill>
                </a:endParaRPr>
              </a:p>
            </p:txBody>
          </p:sp>
          <p:sp>
            <p:nvSpPr>
              <p:cNvPr id="5152" name="Text Box 32"/>
              <p:cNvSpPr txBox="1">
                <a:spLocks noChangeArrowheads="1"/>
              </p:cNvSpPr>
              <p:nvPr/>
            </p:nvSpPr>
            <p:spPr bwMode="auto">
              <a:xfrm>
                <a:off x="2962" y="1531"/>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1000 hPa</a:t>
                </a:r>
                <a:endParaRPr lang="en-GB" altLang="en-US" sz="1000">
                  <a:solidFill>
                    <a:srgbClr val="000000"/>
                  </a:solidFill>
                </a:endParaRPr>
              </a:p>
            </p:txBody>
          </p:sp>
          <p:sp>
            <p:nvSpPr>
              <p:cNvPr id="5153" name="Text Box 33"/>
              <p:cNvSpPr txBox="1">
                <a:spLocks noChangeArrowheads="1"/>
              </p:cNvSpPr>
              <p:nvPr/>
            </p:nvSpPr>
            <p:spPr bwMode="auto">
              <a:xfrm>
                <a:off x="3006" y="972"/>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500 hPa</a:t>
                </a:r>
                <a:endParaRPr lang="en-GB" altLang="en-US" sz="1000">
                  <a:solidFill>
                    <a:srgbClr val="000000"/>
                  </a:solidFill>
                </a:endParaRPr>
              </a:p>
            </p:txBody>
          </p:sp>
          <p:sp>
            <p:nvSpPr>
              <p:cNvPr id="5154" name="Text Box 34"/>
              <p:cNvSpPr txBox="1">
                <a:spLocks noChangeArrowheads="1"/>
              </p:cNvSpPr>
              <p:nvPr/>
            </p:nvSpPr>
            <p:spPr bwMode="auto">
              <a:xfrm>
                <a:off x="3007" y="411"/>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250 hPa</a:t>
                </a:r>
                <a:endParaRPr lang="en-GB" altLang="en-US" sz="1000">
                  <a:solidFill>
                    <a:srgbClr val="000000"/>
                  </a:solidFill>
                </a:endParaRPr>
              </a:p>
            </p:txBody>
          </p:sp>
          <p:sp>
            <p:nvSpPr>
              <p:cNvPr id="5155" name="Line 35"/>
              <p:cNvSpPr>
                <a:spLocks noChangeShapeType="1"/>
              </p:cNvSpPr>
              <p:nvPr/>
            </p:nvSpPr>
            <p:spPr bwMode="auto">
              <a:xfrm>
                <a:off x="2386" y="1050"/>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56" name="Line 36"/>
              <p:cNvSpPr>
                <a:spLocks noChangeShapeType="1"/>
              </p:cNvSpPr>
              <p:nvPr/>
            </p:nvSpPr>
            <p:spPr bwMode="auto">
              <a:xfrm>
                <a:off x="2386" y="1631"/>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57" name="Line 37"/>
              <p:cNvSpPr>
                <a:spLocks noChangeShapeType="1"/>
              </p:cNvSpPr>
              <p:nvPr/>
            </p:nvSpPr>
            <p:spPr bwMode="auto">
              <a:xfrm>
                <a:off x="2386" y="484"/>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58" name="Text Box 38"/>
              <p:cNvSpPr txBox="1">
                <a:spLocks noChangeArrowheads="1"/>
              </p:cNvSpPr>
              <p:nvPr/>
            </p:nvSpPr>
            <p:spPr bwMode="auto">
              <a:xfrm>
                <a:off x="3395" y="1532"/>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0 km</a:t>
                </a:r>
                <a:endParaRPr lang="en-GB" altLang="en-US" sz="1000">
                  <a:solidFill>
                    <a:srgbClr val="000000"/>
                  </a:solidFill>
                </a:endParaRPr>
              </a:p>
            </p:txBody>
          </p:sp>
          <p:sp>
            <p:nvSpPr>
              <p:cNvPr id="5159" name="Text Box 39"/>
              <p:cNvSpPr txBox="1">
                <a:spLocks noChangeArrowheads="1"/>
              </p:cNvSpPr>
              <p:nvPr/>
            </p:nvSpPr>
            <p:spPr bwMode="auto">
              <a:xfrm>
                <a:off x="3350" y="400"/>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12 km</a:t>
                </a:r>
                <a:endParaRPr lang="en-GB" altLang="en-US" sz="1000">
                  <a:solidFill>
                    <a:srgbClr val="000000"/>
                  </a:solidFill>
                </a:endParaRPr>
              </a:p>
            </p:txBody>
          </p:sp>
          <p:cxnSp>
            <p:nvCxnSpPr>
              <p:cNvPr id="5160" name="AutoShape 40"/>
              <p:cNvCxnSpPr>
                <a:cxnSpLocks noChangeShapeType="1"/>
                <a:stCxn id="5134" idx="1"/>
                <a:endCxn id="5156" idx="0"/>
              </p:cNvCxnSpPr>
              <p:nvPr/>
            </p:nvCxnSpPr>
            <p:spPr bwMode="auto">
              <a:xfrm flipV="1">
                <a:off x="1717" y="1631"/>
                <a:ext cx="669" cy="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1" name="AutoShape 41"/>
              <p:cNvCxnSpPr>
                <a:cxnSpLocks noChangeShapeType="1"/>
                <a:stCxn id="5133" idx="1"/>
                <a:endCxn id="5155" idx="0"/>
              </p:cNvCxnSpPr>
              <p:nvPr/>
            </p:nvCxnSpPr>
            <p:spPr bwMode="auto">
              <a:xfrm flipV="1">
                <a:off x="1717" y="1050"/>
                <a:ext cx="669" cy="20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2" name="AutoShape 42"/>
              <p:cNvCxnSpPr>
                <a:cxnSpLocks noChangeShapeType="1"/>
                <a:stCxn id="5135" idx="1"/>
                <a:endCxn id="5157" idx="0"/>
              </p:cNvCxnSpPr>
              <p:nvPr/>
            </p:nvCxnSpPr>
            <p:spPr bwMode="auto">
              <a:xfrm flipV="1">
                <a:off x="1717" y="484"/>
                <a:ext cx="669" cy="40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164" name="Object 44"/>
              <p:cNvGraphicFramePr>
                <a:graphicFrameLocks noChangeAspect="1"/>
              </p:cNvGraphicFramePr>
              <p:nvPr/>
            </p:nvGraphicFramePr>
            <p:xfrm>
              <a:off x="1922" y="450"/>
              <a:ext cx="152" cy="264"/>
            </p:xfrm>
            <a:graphic>
              <a:graphicData uri="http://schemas.openxmlformats.org/presentationml/2006/ole">
                <mc:AlternateContent xmlns:mc="http://schemas.openxmlformats.org/markup-compatibility/2006">
                  <mc:Choice xmlns:v="urn:schemas-microsoft-com:vml" Requires="v">
                    <p:oleObj spid="_x0000_s3214" name="Equation" r:id="rId4" imgW="241200" imgH="419040" progId="Equation.3">
                      <p:embed/>
                    </p:oleObj>
                  </mc:Choice>
                  <mc:Fallback>
                    <p:oleObj name="Equation" r:id="rId4" imgW="2412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 y="450"/>
                            <a:ext cx="152"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95" name="Line 75"/>
              <p:cNvSpPr>
                <a:spLocks noChangeShapeType="1"/>
              </p:cNvSpPr>
              <p:nvPr/>
            </p:nvSpPr>
            <p:spPr bwMode="auto">
              <a:xfrm>
                <a:off x="1659" y="885"/>
                <a:ext cx="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97" name="Line 77"/>
              <p:cNvSpPr>
                <a:spLocks noChangeShapeType="1"/>
              </p:cNvSpPr>
              <p:nvPr/>
            </p:nvSpPr>
            <p:spPr bwMode="auto">
              <a:xfrm>
                <a:off x="2379" y="889"/>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98" name="Text Box 78"/>
              <p:cNvSpPr txBox="1">
                <a:spLocks noChangeArrowheads="1"/>
              </p:cNvSpPr>
              <p:nvPr/>
            </p:nvSpPr>
            <p:spPr bwMode="auto">
              <a:xfrm>
                <a:off x="3006" y="811"/>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350 hPa</a:t>
                </a:r>
                <a:endParaRPr lang="en-GB" altLang="en-US" sz="1000">
                  <a:solidFill>
                    <a:srgbClr val="000000"/>
                  </a:solidFill>
                </a:endParaRPr>
              </a:p>
            </p:txBody>
          </p:sp>
        </p:grpSp>
        <p:sp>
          <p:nvSpPr>
            <p:cNvPr id="5200" name="Line 80"/>
            <p:cNvSpPr>
              <a:spLocks noChangeShapeType="1"/>
            </p:cNvSpPr>
            <p:nvPr/>
          </p:nvSpPr>
          <p:spPr bwMode="auto">
            <a:xfrm flipH="1">
              <a:off x="1995" y="885"/>
              <a:ext cx="234"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grpSp>
      <p:sp>
        <p:nvSpPr>
          <p:cNvPr id="60" name="Title 1"/>
          <p:cNvSpPr txBox="1">
            <a:spLocks/>
          </p:cNvSpPr>
          <p:nvPr/>
        </p:nvSpPr>
        <p:spPr>
          <a:xfrm>
            <a:off x="0" y="-27384"/>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0" i="0" u="none" strike="noStrike" kern="1200" cap="none" spc="0" normalizeH="0" baseline="0" noProof="0" dirty="0" smtClean="0">
                <a:ln>
                  <a:noFill/>
                </a:ln>
                <a:solidFill>
                  <a:sysClr val="windowText" lastClr="000000"/>
                </a:solidFill>
                <a:effectLst/>
                <a:uLnTx/>
                <a:uFillTx/>
                <a:latin typeface="Calibri"/>
                <a:ea typeface="+mj-ea"/>
                <a:cs typeface="+mj-cs"/>
              </a:rPr>
              <a:t>Temperature gradients </a:t>
            </a:r>
            <a:r>
              <a:rPr kumimoji="0" lang="en-CA" sz="3600" b="0" i="0" u="none" strike="noStrike" kern="1200" cap="none" spc="0" normalizeH="0" baseline="0" noProof="0" dirty="0" smtClean="0">
                <a:ln>
                  <a:noFill/>
                </a:ln>
                <a:solidFill>
                  <a:sysClr val="windowText" lastClr="000000"/>
                </a:solidFill>
                <a:effectLst/>
                <a:uLnTx/>
                <a:uFillTx/>
                <a:latin typeface="Calibri"/>
                <a:ea typeface="+mj-ea"/>
                <a:cs typeface="+mj-cs"/>
                <a:sym typeface="Symbol"/>
              </a:rPr>
              <a:t> Pressure gradients</a:t>
            </a:r>
            <a:endParaRPr kumimoji="0" lang="en-CA" sz="3600" b="0" i="0" u="none" strike="noStrike" kern="1200" cap="none" spc="0" normalizeH="0" baseline="0" noProof="0" dirty="0" smtClean="0">
              <a:ln>
                <a:noFill/>
              </a:ln>
              <a:solidFill>
                <a:sysClr val="windowText" lastClr="000000"/>
              </a:solidFill>
              <a:effectLst/>
              <a:uLnTx/>
              <a:uFillTx/>
              <a:latin typeface="Calibri"/>
              <a:ea typeface="+mj-ea"/>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75668137"/>
              </p:ext>
            </p:extLst>
          </p:nvPr>
        </p:nvGraphicFramePr>
        <p:xfrm>
          <a:off x="5799341" y="3325112"/>
          <a:ext cx="2805112" cy="989013"/>
        </p:xfrm>
        <a:graphic>
          <a:graphicData uri="http://schemas.openxmlformats.org/presentationml/2006/ole">
            <mc:AlternateContent xmlns:mc="http://schemas.openxmlformats.org/markup-compatibility/2006">
              <mc:Choice xmlns:v="urn:schemas-microsoft-com:vml" Requires="v">
                <p:oleObj spid="_x0000_s3215" name="Equation" r:id="rId6" imgW="1371600" imgH="482400" progId="Equation.DSMT4">
                  <p:embed/>
                </p:oleObj>
              </mc:Choice>
              <mc:Fallback>
                <p:oleObj name="Equation" r:id="rId6" imgW="1371600" imgH="482400" progId="Equation.DSMT4">
                  <p:embed/>
                  <p:pic>
                    <p:nvPicPr>
                      <p:cNvPr id="0" name=""/>
                      <p:cNvPicPr>
                        <a:picLocks noChangeAspect="1" noChangeArrowheads="1"/>
                      </p:cNvPicPr>
                      <p:nvPr/>
                    </p:nvPicPr>
                    <p:blipFill>
                      <a:blip r:embed="rId7"/>
                      <a:srcRect/>
                      <a:stretch>
                        <a:fillRect/>
                      </a:stretch>
                    </p:blipFill>
                    <p:spPr bwMode="auto">
                      <a:xfrm>
                        <a:off x="5799341" y="3325112"/>
                        <a:ext cx="2805112"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p:cNvSpPr txBox="1"/>
          <p:nvPr/>
        </p:nvSpPr>
        <p:spPr>
          <a:xfrm>
            <a:off x="5436096" y="2354627"/>
            <a:ext cx="3548968" cy="954107"/>
          </a:xfrm>
          <a:prstGeom prst="rect">
            <a:avLst/>
          </a:prstGeom>
          <a:noFill/>
        </p:spPr>
        <p:txBody>
          <a:bodyPr wrap="square" rtlCol="0">
            <a:spAutoFit/>
          </a:bodyPr>
          <a:lstStyle/>
          <a:p>
            <a:pPr algn="ctr"/>
            <a:r>
              <a:rPr lang="en-CA" sz="2800" dirty="0" smtClean="0"/>
              <a:t>Consequence of</a:t>
            </a:r>
          </a:p>
          <a:p>
            <a:pPr algn="ctr"/>
            <a:r>
              <a:rPr lang="en-CA" sz="2800" dirty="0" smtClean="0"/>
              <a:t>Hydrostatic Equation</a:t>
            </a:r>
            <a:endParaRPr lang="en-CA" sz="2800" dirty="0"/>
          </a:p>
        </p:txBody>
      </p:sp>
      <p:grpSp>
        <p:nvGrpSpPr>
          <p:cNvPr id="66" name="Group 65"/>
          <p:cNvGrpSpPr/>
          <p:nvPr/>
        </p:nvGrpSpPr>
        <p:grpSpPr>
          <a:xfrm>
            <a:off x="1403649" y="3003279"/>
            <a:ext cx="2781300" cy="569773"/>
            <a:chOff x="1408684" y="6063011"/>
            <a:chExt cx="2781300" cy="569773"/>
          </a:xfrm>
        </p:grpSpPr>
        <p:sp>
          <p:nvSpPr>
            <p:cNvPr id="67" name="TextBox 66"/>
            <p:cNvSpPr txBox="1"/>
            <p:nvPr/>
          </p:nvSpPr>
          <p:spPr>
            <a:xfrm>
              <a:off x="1408684" y="6063011"/>
              <a:ext cx="2781300" cy="523220"/>
            </a:xfrm>
            <a:prstGeom prst="rect">
              <a:avLst/>
            </a:prstGeom>
            <a:noFill/>
          </p:spPr>
          <p:txBody>
            <a:bodyPr wrap="square" rtlCol="0">
              <a:spAutoFit/>
            </a:bodyPr>
            <a:lstStyle/>
            <a:p>
              <a:r>
                <a:rPr lang="en-CA" sz="2800" dirty="0" smtClean="0"/>
                <a:t>T</a:t>
              </a:r>
              <a:r>
                <a:rPr lang="en-CA" sz="2800" baseline="-25000" dirty="0" smtClean="0"/>
                <a:t>c</a:t>
              </a:r>
              <a:r>
                <a:rPr lang="en-CA" sz="2800" dirty="0" smtClean="0"/>
                <a:t>         &lt;        T</a:t>
              </a:r>
              <a:r>
                <a:rPr lang="en-CA" sz="2800" baseline="-25000" dirty="0" smtClean="0"/>
                <a:t>H</a:t>
              </a:r>
              <a:r>
                <a:rPr lang="en-CA" sz="2800" dirty="0" smtClean="0"/>
                <a:t> </a:t>
              </a:r>
              <a:endParaRPr lang="en-CA" sz="2800" dirty="0"/>
            </a:p>
          </p:txBody>
        </p:sp>
        <p:graphicFrame>
          <p:nvGraphicFramePr>
            <p:cNvPr id="68" name="Object 67"/>
            <p:cNvGraphicFramePr>
              <a:graphicFrameLocks noChangeAspect="1"/>
            </p:cNvGraphicFramePr>
            <p:nvPr>
              <p:extLst>
                <p:ext uri="{D42A27DB-BD31-4B8C-83A1-F6EECF244321}">
                  <p14:modId xmlns:p14="http://schemas.microsoft.com/office/powerpoint/2010/main" val="3999511735"/>
                </p:ext>
              </p:extLst>
            </p:nvPr>
          </p:nvGraphicFramePr>
          <p:xfrm>
            <a:off x="1428084" y="6079215"/>
            <a:ext cx="407612" cy="553569"/>
          </p:xfrm>
          <a:graphic>
            <a:graphicData uri="http://schemas.openxmlformats.org/presentationml/2006/ole">
              <mc:AlternateContent xmlns:mc="http://schemas.openxmlformats.org/markup-compatibility/2006">
                <mc:Choice xmlns:v="urn:schemas-microsoft-com:vml" Requires="v">
                  <p:oleObj spid="_x0000_s3216" name="Equation" r:id="rId8" imgW="177480" imgH="241200" progId="Equation.DSMT4">
                    <p:embed/>
                  </p:oleObj>
                </mc:Choice>
                <mc:Fallback>
                  <p:oleObj name="Equation" r:id="rId8" imgW="177480" imgH="241200" progId="Equation.DSMT4">
                    <p:embed/>
                    <p:pic>
                      <p:nvPicPr>
                        <p:cNvPr id="0" name=""/>
                        <p:cNvPicPr>
                          <a:picLocks noChangeAspect="1" noChangeArrowheads="1"/>
                        </p:cNvPicPr>
                        <p:nvPr/>
                      </p:nvPicPr>
                      <p:blipFill>
                        <a:blip r:embed="rId9"/>
                        <a:srcRect/>
                        <a:stretch>
                          <a:fillRect/>
                        </a:stretch>
                      </p:blipFill>
                      <p:spPr bwMode="auto">
                        <a:xfrm>
                          <a:off x="1428084" y="6079215"/>
                          <a:ext cx="407612" cy="553569"/>
                        </a:xfrm>
                        <a:prstGeom prst="rect">
                          <a:avLst/>
                        </a:prstGeom>
                        <a:solidFill>
                          <a:schemeClr val="bg1"/>
                        </a:solidFill>
                        <a:ln>
                          <a:noFill/>
                        </a:ln>
                        <a:effectLst/>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1497727180"/>
                </p:ext>
              </p:extLst>
            </p:nvPr>
          </p:nvGraphicFramePr>
          <p:xfrm>
            <a:off x="3606800" y="6075363"/>
            <a:ext cx="465138" cy="554037"/>
          </p:xfrm>
          <a:graphic>
            <a:graphicData uri="http://schemas.openxmlformats.org/presentationml/2006/ole">
              <mc:AlternateContent xmlns:mc="http://schemas.openxmlformats.org/markup-compatibility/2006">
                <mc:Choice xmlns:v="urn:schemas-microsoft-com:vml" Requires="v">
                  <p:oleObj spid="_x0000_s3217" name="Equation" r:id="rId10" imgW="203040" imgH="241200" progId="Equation.DSMT4">
                    <p:embed/>
                  </p:oleObj>
                </mc:Choice>
                <mc:Fallback>
                  <p:oleObj name="Equation" r:id="rId10" imgW="203040" imgH="241200" progId="Equation.DSMT4">
                    <p:embed/>
                    <p:pic>
                      <p:nvPicPr>
                        <p:cNvPr id="0" name=""/>
                        <p:cNvPicPr>
                          <a:picLocks noChangeAspect="1" noChangeArrowheads="1"/>
                        </p:cNvPicPr>
                        <p:nvPr/>
                      </p:nvPicPr>
                      <p:blipFill>
                        <a:blip r:embed="rId11"/>
                        <a:srcRect/>
                        <a:stretch>
                          <a:fillRect/>
                        </a:stretch>
                      </p:blipFill>
                      <p:spPr bwMode="auto">
                        <a:xfrm>
                          <a:off x="3606800" y="6075363"/>
                          <a:ext cx="465138"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984137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57200" y="1052738"/>
            <a:ext cx="8229600" cy="5073433"/>
          </a:xfrm>
        </p:spPr>
        <p:txBody>
          <a:bodyPr/>
          <a:lstStyle/>
          <a:p>
            <a:r>
              <a:rPr lang="en-CA" dirty="0" smtClean="0"/>
              <a:t>Barrel of water at the equator with paddle</a:t>
            </a:r>
            <a:endParaRPr lang="en-C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556792"/>
            <a:ext cx="4495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61" y="3816051"/>
            <a:ext cx="280355" cy="36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9065" y="4148311"/>
            <a:ext cx="1033946" cy="576833"/>
          </a:xfrm>
          <a:prstGeom prst="rect">
            <a:avLst/>
          </a:prstGeom>
        </p:spPr>
      </p:pic>
      <p:sp>
        <p:nvSpPr>
          <p:cNvPr id="7" name="Content Placeholder 2"/>
          <p:cNvSpPr txBox="1">
            <a:spLocks/>
          </p:cNvSpPr>
          <p:nvPr/>
        </p:nvSpPr>
        <p:spPr>
          <a:xfrm>
            <a:off x="2332529" y="6189764"/>
            <a:ext cx="3960440" cy="48910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Inertial observer view</a:t>
            </a:r>
            <a:endParaRPr lang="en-CA" dirty="0" smtClean="0">
              <a:sym typeface="Symbol"/>
            </a:endParaRPr>
          </a:p>
        </p:txBody>
      </p:sp>
    </p:spTree>
    <p:extLst>
      <p:ext uri="{BB962C8B-B14F-4D97-AF65-F5344CB8AC3E}">
        <p14:creationId xmlns:p14="http://schemas.microsoft.com/office/powerpoint/2010/main" val="1932080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675" y="1314102"/>
            <a:ext cx="4692650" cy="481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5" y="3816051"/>
            <a:ext cx="280355" cy="36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209" y="4149080"/>
            <a:ext cx="1033946" cy="576833"/>
          </a:xfrm>
          <a:prstGeom prst="rect">
            <a:avLst/>
          </a:prstGeom>
        </p:spPr>
      </p:pic>
      <p:sp>
        <p:nvSpPr>
          <p:cNvPr id="7" name="Content Placeholder 2"/>
          <p:cNvSpPr txBox="1">
            <a:spLocks/>
          </p:cNvSpPr>
          <p:nvPr/>
        </p:nvSpPr>
        <p:spPr>
          <a:xfrm>
            <a:off x="2332529" y="6189764"/>
            <a:ext cx="3960440" cy="48910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Inertial observer view</a:t>
            </a:r>
            <a:endParaRPr lang="en-CA" dirty="0" smtClean="0">
              <a:sym typeface="Symbol"/>
            </a:endParaRPr>
          </a:p>
        </p:txBody>
      </p:sp>
    </p:spTree>
    <p:extLst>
      <p:ext uri="{BB962C8B-B14F-4D97-AF65-F5344CB8AC3E}">
        <p14:creationId xmlns:p14="http://schemas.microsoft.com/office/powerpoint/2010/main" val="393896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1426046"/>
            <a:ext cx="436245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42" y="3816051"/>
            <a:ext cx="280355" cy="36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57200" y="1052736"/>
            <a:ext cx="8229600" cy="5472608"/>
          </a:xfrm>
        </p:spPr>
        <p:txBody>
          <a:bodyPr>
            <a:normAutofit lnSpcReduction="10000"/>
          </a:bodyPr>
          <a:lstStyle/>
          <a:p>
            <a:r>
              <a:rPr lang="en-CA" dirty="0" smtClean="0"/>
              <a:t>Inertial observer does not see paddle rotate</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pPr marL="0" indent="0">
              <a:buNone/>
            </a:pPr>
            <a:r>
              <a:rPr lang="en-CA" dirty="0" smtClean="0"/>
              <a:t>Neither does the observer at the barrel</a:t>
            </a:r>
            <a:endParaRPr lang="en-CA"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046" y="4148311"/>
            <a:ext cx="1033946" cy="576833"/>
          </a:xfrm>
          <a:prstGeom prst="rect">
            <a:avLst/>
          </a:prstGeom>
        </p:spPr>
      </p:pic>
    </p:spTree>
    <p:extLst>
      <p:ext uri="{BB962C8B-B14F-4D97-AF65-F5344CB8AC3E}">
        <p14:creationId xmlns:p14="http://schemas.microsoft.com/office/powerpoint/2010/main" val="32002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57200" y="1454544"/>
            <a:ext cx="8579296" cy="4525963"/>
          </a:xfrm>
        </p:spPr>
        <p:txBody>
          <a:bodyPr>
            <a:normAutofit fontScale="85000" lnSpcReduction="10000"/>
          </a:bodyPr>
          <a:lstStyle/>
          <a:p>
            <a:r>
              <a:rPr lang="en-CA" dirty="0" smtClean="0"/>
              <a:t>What happens if I instantly transport the north pole barrel to the equator</a:t>
            </a:r>
          </a:p>
          <a:p>
            <a:endParaRPr lang="en-CA" dirty="0"/>
          </a:p>
          <a:p>
            <a:r>
              <a:rPr lang="en-CA" dirty="0" smtClean="0"/>
              <a:t>While the barrel will not rotate, the water in the barrel, and the paddle, will continue to rotate at 360</a:t>
            </a:r>
            <a:r>
              <a:rPr lang="en-CA" dirty="0" smtClean="0">
                <a:sym typeface="Symbol"/>
              </a:rPr>
              <a:t> per day.</a:t>
            </a:r>
          </a:p>
          <a:p>
            <a:endParaRPr lang="en-CA" dirty="0">
              <a:sym typeface="Symbol"/>
            </a:endParaRPr>
          </a:p>
          <a:p>
            <a:r>
              <a:rPr lang="en-CA" dirty="0" smtClean="0"/>
              <a:t>The paddle in the equatorial barrel will continue to be still</a:t>
            </a:r>
            <a:endParaRPr lang="en-CA" dirty="0"/>
          </a:p>
          <a:p>
            <a:endParaRPr lang="en-CA" dirty="0" smtClean="0"/>
          </a:p>
          <a:p>
            <a:r>
              <a:rPr lang="en-CA" dirty="0" smtClean="0"/>
              <a:t>The inertial and equatorial observer will see Polar paddle rotate and the Equatorial paddle be still</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7" y="6093306"/>
            <a:ext cx="280355" cy="36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5" y="6093306"/>
            <a:ext cx="280355" cy="36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Right Arrow 6"/>
          <p:cNvSpPr/>
          <p:nvPr/>
        </p:nvSpPr>
        <p:spPr>
          <a:xfrm>
            <a:off x="2915816" y="5877272"/>
            <a:ext cx="356206" cy="7920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TextBox 7"/>
          <p:cNvSpPr txBox="1"/>
          <p:nvPr/>
        </p:nvSpPr>
        <p:spPr>
          <a:xfrm>
            <a:off x="4211960" y="6093306"/>
            <a:ext cx="2088232" cy="369332"/>
          </a:xfrm>
          <a:prstGeom prst="rect">
            <a:avLst/>
          </a:prstGeom>
          <a:noFill/>
        </p:spPr>
        <p:txBody>
          <a:bodyPr wrap="square" rtlCol="0">
            <a:spAutoFit/>
          </a:bodyPr>
          <a:lstStyle/>
          <a:p>
            <a:r>
              <a:rPr lang="en-CA" dirty="0" smtClean="0"/>
              <a:t>Equatorial Barrel</a:t>
            </a:r>
            <a:endParaRPr lang="en-CA" dirty="0"/>
          </a:p>
        </p:txBody>
      </p:sp>
      <p:sp>
        <p:nvSpPr>
          <p:cNvPr id="9" name="TextBox 8"/>
          <p:cNvSpPr txBox="1"/>
          <p:nvPr/>
        </p:nvSpPr>
        <p:spPr>
          <a:xfrm>
            <a:off x="467544" y="6055359"/>
            <a:ext cx="2088232" cy="369332"/>
          </a:xfrm>
          <a:prstGeom prst="rect">
            <a:avLst/>
          </a:prstGeom>
          <a:noFill/>
        </p:spPr>
        <p:txBody>
          <a:bodyPr wrap="square" rtlCol="0">
            <a:spAutoFit/>
          </a:bodyPr>
          <a:lstStyle/>
          <a:p>
            <a:pPr algn="r"/>
            <a:r>
              <a:rPr lang="en-CA" dirty="0" smtClean="0"/>
              <a:t>Polar Barrel</a:t>
            </a:r>
            <a:endParaRPr lang="en-CA" dirty="0"/>
          </a:p>
        </p:txBody>
      </p:sp>
    </p:spTree>
    <p:extLst>
      <p:ext uri="{BB962C8B-B14F-4D97-AF65-F5344CB8AC3E}">
        <p14:creationId xmlns:p14="http://schemas.microsoft.com/office/powerpoint/2010/main" val="139625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35"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anim calcmode="lin" valueType="num">
                                      <p:cBhvr>
                                        <p:cTn id="11" dur="2000" fill="hold"/>
                                        <p:tgtEl>
                                          <p:spTgt spid="5"/>
                                        </p:tgtEl>
                                        <p:attrNameLst>
                                          <p:attrName>style.rotation</p:attrName>
                                        </p:attrNameLst>
                                      </p:cBhvr>
                                      <p:tavLst>
                                        <p:tav tm="0">
                                          <p:val>
                                            <p:fltVal val="720"/>
                                          </p:val>
                                        </p:tav>
                                        <p:tav tm="100000">
                                          <p:val>
                                            <p:fltVal val="0"/>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 calcmode="lin" valueType="num">
                                      <p:cBhvr>
                                        <p:cTn id="13" dur="2000" fill="hold"/>
                                        <p:tgtEl>
                                          <p:spTgt spid="5"/>
                                        </p:tgtEl>
                                        <p:attrNameLst>
                                          <p:attrName>ppt_w</p:attrName>
                                        </p:attrNameLst>
                                      </p:cBhvr>
                                      <p:tavLst>
                                        <p:tav tm="0">
                                          <p:val>
                                            <p:fltVal val="0"/>
                                          </p:val>
                                        </p:tav>
                                        <p:tav tm="100000">
                                          <p:val>
                                            <p:strVal val="#ppt_w"/>
                                          </p:val>
                                        </p:tav>
                                      </p:tavLst>
                                    </p:anim>
                                  </p:childTnLst>
                                </p:cTn>
                              </p:par>
                              <p:par>
                                <p:cTn id="14" presetID="1" presetClass="entr" presetSubtype="0"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Westward propagation</a:t>
            </a:r>
            <a:endParaRPr lang="en-CA" dirty="0"/>
          </a:p>
        </p:txBody>
      </p:sp>
      <p:sp>
        <p:nvSpPr>
          <p:cNvPr id="3" name="Content Placeholder 2"/>
          <p:cNvSpPr>
            <a:spLocks noGrp="1"/>
          </p:cNvSpPr>
          <p:nvPr>
            <p:ph idx="1"/>
          </p:nvPr>
        </p:nvSpPr>
        <p:spPr>
          <a:xfrm>
            <a:off x="0" y="1196752"/>
            <a:ext cx="9144000" cy="3748645"/>
          </a:xfrm>
        </p:spPr>
        <p:txBody>
          <a:bodyPr>
            <a:normAutofit fontScale="70000" lnSpcReduction="20000"/>
          </a:bodyPr>
          <a:lstStyle/>
          <a:p>
            <a:r>
              <a:rPr lang="en-CA" dirty="0" smtClean="0"/>
              <a:t>Any displacement to lower latitudes causes the parcel to spin anti-clockwise with respect to the air (and observer) at that location. </a:t>
            </a:r>
          </a:p>
          <a:p>
            <a:r>
              <a:rPr lang="en-CA" dirty="0"/>
              <a:t>Drags air to the west to lower latitudes </a:t>
            </a:r>
            <a:r>
              <a:rPr lang="en-CA" dirty="0" smtClean="0"/>
              <a:t>(where it spins </a:t>
            </a:r>
            <a:r>
              <a:rPr lang="en-CA" dirty="0"/>
              <a:t>up), air to the east towards higher latitudes </a:t>
            </a:r>
            <a:r>
              <a:rPr lang="en-CA" dirty="0" smtClean="0"/>
              <a:t>(where it spins </a:t>
            </a:r>
            <a:r>
              <a:rPr lang="en-CA" dirty="0"/>
              <a:t>down) </a:t>
            </a:r>
          </a:p>
          <a:p>
            <a:endParaRPr lang="en-CA" dirty="0" smtClean="0"/>
          </a:p>
          <a:p>
            <a:r>
              <a:rPr lang="en-CA" dirty="0" smtClean="0"/>
              <a:t>Any displacement to higher </a:t>
            </a:r>
            <a:r>
              <a:rPr lang="en-CA" dirty="0"/>
              <a:t>latitudes causes the parcel to spin </a:t>
            </a:r>
            <a:r>
              <a:rPr lang="en-CA" dirty="0" smtClean="0"/>
              <a:t>clockwise </a:t>
            </a:r>
            <a:r>
              <a:rPr lang="en-CA" dirty="0"/>
              <a:t>with respect to </a:t>
            </a:r>
            <a:r>
              <a:rPr lang="en-CA" dirty="0" smtClean="0"/>
              <a:t>the air (and observer) </a:t>
            </a:r>
            <a:r>
              <a:rPr lang="en-CA" dirty="0"/>
              <a:t>at that location. </a:t>
            </a:r>
            <a:endParaRPr lang="en-CA" dirty="0" smtClean="0"/>
          </a:p>
          <a:p>
            <a:r>
              <a:rPr lang="en-CA" dirty="0"/>
              <a:t>Drags air to the west to </a:t>
            </a:r>
            <a:r>
              <a:rPr lang="en-CA" dirty="0" smtClean="0"/>
              <a:t>higher </a:t>
            </a:r>
            <a:r>
              <a:rPr lang="en-CA" dirty="0"/>
              <a:t>latitudes </a:t>
            </a:r>
            <a:r>
              <a:rPr lang="en-CA" dirty="0" smtClean="0"/>
              <a:t>(where it spins </a:t>
            </a:r>
            <a:r>
              <a:rPr lang="en-CA" dirty="0"/>
              <a:t>up), air to the east towards </a:t>
            </a:r>
            <a:r>
              <a:rPr lang="en-CA" dirty="0" smtClean="0"/>
              <a:t>lower latitudes (where it spins </a:t>
            </a:r>
            <a:r>
              <a:rPr lang="en-CA" dirty="0"/>
              <a:t>down) </a:t>
            </a:r>
          </a:p>
          <a:p>
            <a:pPr marL="0" indent="0">
              <a:buNone/>
            </a:pPr>
            <a:endParaRPr lang="en-CA" dirty="0" smtClean="0"/>
          </a:p>
          <a:p>
            <a:r>
              <a:rPr lang="en-CA" dirty="0" smtClean="0"/>
              <a:t>Result: Initial disturbance moves toward the west</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818429"/>
            <a:ext cx="7011116" cy="207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2699792" y="530120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897886" y="5013176"/>
            <a:ext cx="1235302" cy="1022984"/>
          </a:xfrm>
          <a:prstGeom prst="rect">
            <a:avLst/>
          </a:prstGeom>
        </p:spPr>
      </p:pic>
    </p:spTree>
    <p:extLst>
      <p:ext uri="{BB962C8B-B14F-4D97-AF65-F5344CB8AC3E}">
        <p14:creationId xmlns:p14="http://schemas.microsoft.com/office/powerpoint/2010/main" val="87518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2341"/>
            <a:ext cx="8370930" cy="594122"/>
          </a:xfrm>
        </p:spPr>
        <p:txBody>
          <a:bodyPr>
            <a:noAutofit/>
          </a:bodyPr>
          <a:lstStyle/>
          <a:p>
            <a:r>
              <a:rPr lang="en-CA" sz="4400" dirty="0"/>
              <a:t>Travelling planetary waves</a:t>
            </a:r>
          </a:p>
        </p:txBody>
      </p:sp>
      <p:grpSp>
        <p:nvGrpSpPr>
          <p:cNvPr id="6" name="Group 5"/>
          <p:cNvGrpSpPr>
            <a:grpSpLocks noChangeAspect="1"/>
          </p:cNvGrpSpPr>
          <p:nvPr/>
        </p:nvGrpSpPr>
        <p:grpSpPr>
          <a:xfrm>
            <a:off x="179512" y="1988840"/>
            <a:ext cx="4147661" cy="2417204"/>
            <a:chOff x="1212278" y="1504463"/>
            <a:chExt cx="5158931" cy="3317558"/>
          </a:xfrm>
        </p:grpSpPr>
        <p:pic>
          <p:nvPicPr>
            <p:cNvPr id="3" name="Picture 2"/>
            <p:cNvPicPr>
              <a:picLocks noChangeAspect="1"/>
            </p:cNvPicPr>
            <p:nvPr/>
          </p:nvPicPr>
          <p:blipFill>
            <a:blip r:embed="rId2"/>
            <a:stretch>
              <a:fillRect/>
            </a:stretch>
          </p:blipFill>
          <p:spPr>
            <a:xfrm>
              <a:off x="1212278" y="1504463"/>
              <a:ext cx="5158931" cy="3317558"/>
            </a:xfrm>
            <a:prstGeom prst="rect">
              <a:avLst/>
            </a:prstGeom>
          </p:spPr>
        </p:pic>
        <p:sp>
          <p:nvSpPr>
            <p:cNvPr id="10" name="Rectangle 9"/>
            <p:cNvSpPr/>
            <p:nvPr/>
          </p:nvSpPr>
          <p:spPr bwMode="auto">
            <a:xfrm>
              <a:off x="3984748" y="1847027"/>
              <a:ext cx="120899" cy="44468"/>
            </a:xfrm>
            <a:prstGeom prst="rect">
              <a:avLst/>
            </a:prstGeom>
            <a:solidFill>
              <a:srgbClr val="FF3300">
                <a:alpha val="94000"/>
              </a:srgbClr>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CA" sz="2700">
                <a:solidFill>
                  <a:prstClr val="black"/>
                </a:solidFill>
                <a:latin typeface="Times New Roman" pitchFamily="18" charset="0"/>
              </a:endParaRPr>
            </a:p>
          </p:txBody>
        </p:sp>
      </p:grpSp>
      <p:sp>
        <p:nvSpPr>
          <p:cNvPr id="7" name="TextBox 6"/>
          <p:cNvSpPr txBox="1"/>
          <p:nvPr/>
        </p:nvSpPr>
        <p:spPr>
          <a:xfrm>
            <a:off x="992048" y="1556673"/>
            <a:ext cx="3456384" cy="338554"/>
          </a:xfrm>
          <a:prstGeom prst="rect">
            <a:avLst/>
          </a:prstGeom>
          <a:noFill/>
        </p:spPr>
        <p:txBody>
          <a:bodyPr wrap="square" rtlCol="0">
            <a:spAutoFit/>
          </a:bodyPr>
          <a:lstStyle/>
          <a:p>
            <a:r>
              <a:rPr lang="en-CA" sz="1600" dirty="0">
                <a:solidFill>
                  <a:prstClr val="black"/>
                </a:solidFill>
              </a:rPr>
              <a:t>Planetary Wavenumber-1, 5-day wave</a:t>
            </a:r>
          </a:p>
        </p:txBody>
      </p:sp>
      <p:pic>
        <p:nvPicPr>
          <p:cNvPr id="9" name="Picture 8"/>
          <p:cNvPicPr>
            <a:picLocks noChangeAspect="1"/>
          </p:cNvPicPr>
          <p:nvPr/>
        </p:nvPicPr>
        <p:blipFill>
          <a:blip r:embed="rId3"/>
          <a:stretch>
            <a:fillRect/>
          </a:stretch>
        </p:blipFill>
        <p:spPr>
          <a:xfrm rot="16200000">
            <a:off x="4048881" y="1765358"/>
            <a:ext cx="5438589" cy="4639486"/>
          </a:xfrm>
          <a:prstGeom prst="rect">
            <a:avLst/>
          </a:prstGeom>
        </p:spPr>
      </p:pic>
      <p:sp>
        <p:nvSpPr>
          <p:cNvPr id="8" name="Content Placeholder 7"/>
          <p:cNvSpPr>
            <a:spLocks noGrp="1"/>
          </p:cNvSpPr>
          <p:nvPr>
            <p:ph idx="1"/>
          </p:nvPr>
        </p:nvSpPr>
        <p:spPr>
          <a:xfrm>
            <a:off x="-28825" y="4366074"/>
            <a:ext cx="4477257" cy="2438322"/>
          </a:xfrm>
        </p:spPr>
        <p:txBody>
          <a:bodyPr>
            <a:noAutofit/>
          </a:bodyPr>
          <a:lstStyle/>
          <a:p>
            <a:r>
              <a:rPr lang="en-CA" sz="1600" dirty="0"/>
              <a:t>Planetary Waves</a:t>
            </a:r>
          </a:p>
          <a:p>
            <a:pPr lvl="1"/>
            <a:r>
              <a:rPr lang="en-CA" sz="1600" dirty="0"/>
              <a:t>Variations of temperature and wind on global scales</a:t>
            </a:r>
          </a:p>
          <a:p>
            <a:pPr lvl="1"/>
            <a:r>
              <a:rPr lang="en-CA" sz="1600" dirty="0"/>
              <a:t>Different waves travel at different speeds/periods (5-day, 9-day, </a:t>
            </a:r>
            <a:r>
              <a:rPr lang="en-CA" sz="1600" dirty="0" err="1"/>
              <a:t>etc</a:t>
            </a:r>
            <a:r>
              <a:rPr lang="en-CA" sz="1600" dirty="0"/>
              <a:t>)</a:t>
            </a:r>
          </a:p>
          <a:p>
            <a:pPr lvl="1"/>
            <a:r>
              <a:rPr lang="en-CA" sz="1600" dirty="0"/>
              <a:t>Superposition of all wavenumber n waves is a wavenumber n wave</a:t>
            </a:r>
          </a:p>
          <a:p>
            <a:pPr lvl="1"/>
            <a:r>
              <a:rPr lang="en-CA" sz="1600" dirty="0"/>
              <a:t>Changes in [O]/[N</a:t>
            </a:r>
            <a:r>
              <a:rPr lang="en-CA" sz="1600" baseline="-25000" dirty="0"/>
              <a:t>2</a:t>
            </a:r>
            <a:r>
              <a:rPr lang="en-CA" sz="1600" dirty="0"/>
              <a:t>] ratio at base of ionosphere</a:t>
            </a:r>
            <a:endParaRPr lang="en-CA" sz="1600" baseline="-25000" dirty="0"/>
          </a:p>
        </p:txBody>
      </p:sp>
    </p:spTree>
    <p:extLst>
      <p:ext uri="{BB962C8B-B14F-4D97-AF65-F5344CB8AC3E}">
        <p14:creationId xmlns:p14="http://schemas.microsoft.com/office/powerpoint/2010/main" val="307602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Critical levels and reflections</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Critical Level</a:t>
            </a:r>
          </a:p>
          <a:p>
            <a:pPr lvl="1"/>
            <a:r>
              <a:rPr lang="en-CA" dirty="0" smtClean="0"/>
              <a:t>Like gravity waves, if the wind speed is in the direction of the wave (westward) and equal to the wave speed, wave will cease to propagate (and give up its energy and momentum to the mean flow)</a:t>
            </a:r>
            <a:endParaRPr lang="en-CA" dirty="0"/>
          </a:p>
          <a:p>
            <a:r>
              <a:rPr lang="en-CA" dirty="0" smtClean="0"/>
              <a:t>Reflection level</a:t>
            </a:r>
          </a:p>
          <a:p>
            <a:pPr lvl="1"/>
            <a:r>
              <a:rPr lang="en-CA" dirty="0" smtClean="0"/>
              <a:t>Like gravity waves, if the wind speed is against the wave (eastward) but too strong, the wave will cease to propagate and reflect</a:t>
            </a:r>
          </a:p>
          <a:p>
            <a:r>
              <a:rPr lang="en-CA" dirty="0" smtClean="0"/>
              <a:t>Breaking</a:t>
            </a:r>
          </a:p>
          <a:p>
            <a:pPr lvl="1"/>
            <a:r>
              <a:rPr lang="en-CA" dirty="0" smtClean="0"/>
              <a:t>If the wave amplitude becomes too large, the wave can become unstable, depositing momentum and dissipating energy</a:t>
            </a:r>
            <a:endParaRPr lang="en-CA" dirty="0"/>
          </a:p>
        </p:txBody>
      </p:sp>
    </p:spTree>
    <p:extLst>
      <p:ext uri="{BB962C8B-B14F-4D97-AF65-F5344CB8AC3E}">
        <p14:creationId xmlns:p14="http://schemas.microsoft.com/office/powerpoint/2010/main" val="3407897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346158" y="3542208"/>
            <a:ext cx="3767655" cy="3279932"/>
          </a:xfrm>
          <a:prstGeom prst="rect">
            <a:avLst/>
          </a:prstGeom>
        </p:spPr>
      </p:pic>
      <p:sp>
        <p:nvSpPr>
          <p:cNvPr id="2" name="Title 1"/>
          <p:cNvSpPr>
            <a:spLocks noGrp="1"/>
          </p:cNvSpPr>
          <p:nvPr>
            <p:ph type="title"/>
          </p:nvPr>
        </p:nvSpPr>
        <p:spPr/>
        <p:txBody>
          <a:bodyPr/>
          <a:lstStyle/>
          <a:p>
            <a:r>
              <a:rPr lang="en-CA" dirty="0" smtClean="0"/>
              <a:t>Planetary wave breaking</a:t>
            </a:r>
            <a:endParaRPr lang="en-CA" dirty="0"/>
          </a:p>
        </p:txBody>
      </p:sp>
      <p:sp>
        <p:nvSpPr>
          <p:cNvPr id="3" name="Content Placeholder 2"/>
          <p:cNvSpPr>
            <a:spLocks noGrp="1"/>
          </p:cNvSpPr>
          <p:nvPr>
            <p:ph idx="1"/>
          </p:nvPr>
        </p:nvSpPr>
        <p:spPr>
          <a:xfrm>
            <a:off x="179512" y="1417638"/>
            <a:ext cx="8229600" cy="4525963"/>
          </a:xfrm>
        </p:spPr>
        <p:txBody>
          <a:bodyPr>
            <a:normAutofit fontScale="92500" lnSpcReduction="10000"/>
          </a:bodyPr>
          <a:lstStyle/>
          <a:p>
            <a:r>
              <a:rPr lang="en-CA" dirty="0" smtClean="0"/>
              <a:t>Breaking</a:t>
            </a:r>
          </a:p>
          <a:p>
            <a:pPr lvl="1"/>
            <a:r>
              <a:rPr lang="en-CA" dirty="0" smtClean="0"/>
              <a:t>If the wave amplitude becomes too large, the wave can become unstable, depositing its </a:t>
            </a:r>
            <a:r>
              <a:rPr lang="en-CA" i="1" dirty="0" smtClean="0"/>
              <a:t>westward</a:t>
            </a:r>
            <a:r>
              <a:rPr lang="en-CA" dirty="0" smtClean="0"/>
              <a:t> momentum and dissipating its energy</a:t>
            </a:r>
          </a:p>
          <a:p>
            <a:endParaRPr lang="en-CA" dirty="0"/>
          </a:p>
          <a:p>
            <a:r>
              <a:rPr lang="en-CA" dirty="0" smtClean="0"/>
              <a:t>Gives rise to </a:t>
            </a:r>
            <a:br>
              <a:rPr lang="en-CA" dirty="0" smtClean="0"/>
            </a:br>
            <a:r>
              <a:rPr lang="en-CA" dirty="0" smtClean="0"/>
              <a:t>Brewer-Dobson Circulation</a:t>
            </a:r>
            <a:r>
              <a:rPr lang="en-CA" dirty="0"/>
              <a:t/>
            </a:r>
            <a:br>
              <a:rPr lang="en-CA" dirty="0"/>
            </a:br>
            <a:r>
              <a:rPr lang="en-CA" dirty="0" smtClean="0"/>
              <a:t>in the Stratosphere</a:t>
            </a:r>
            <a:br>
              <a:rPr lang="en-CA" dirty="0" smtClean="0"/>
            </a:br>
            <a:r>
              <a:rPr lang="en-CA" dirty="0" smtClean="0"/>
              <a:t>(but does not overcome </a:t>
            </a:r>
            <a:br>
              <a:rPr lang="en-CA" dirty="0" smtClean="0"/>
            </a:br>
            <a:r>
              <a:rPr lang="en-CA" dirty="0" smtClean="0"/>
              <a:t>radiative forcing)</a:t>
            </a:r>
          </a:p>
          <a:p>
            <a:pPr marL="0" indent="0">
              <a:buNone/>
            </a:pPr>
            <a:endParaRPr lang="en-CA" dirty="0" smtClean="0"/>
          </a:p>
        </p:txBody>
      </p:sp>
      <p:cxnSp>
        <p:nvCxnSpPr>
          <p:cNvPr id="5" name="Straight Arrow Connector 4"/>
          <p:cNvCxnSpPr/>
          <p:nvPr/>
        </p:nvCxnSpPr>
        <p:spPr>
          <a:xfrm>
            <a:off x="4572000" y="4509120"/>
            <a:ext cx="1584176" cy="6647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480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CA" dirty="0" smtClean="0"/>
              <a:t>Mesosphere vs Stratosphere Circulation</a:t>
            </a:r>
            <a:endParaRPr lang="en-CA" dirty="0"/>
          </a:p>
        </p:txBody>
      </p:sp>
      <p:pic>
        <p:nvPicPr>
          <p:cNvPr id="3" name="Picture 2"/>
          <p:cNvPicPr>
            <a:picLocks noChangeAspect="1"/>
          </p:cNvPicPr>
          <p:nvPr/>
        </p:nvPicPr>
        <p:blipFill rotWithShape="1">
          <a:blip r:embed="rId2"/>
          <a:srcRect l="13519"/>
          <a:stretch/>
        </p:blipFill>
        <p:spPr>
          <a:xfrm>
            <a:off x="4925398" y="2348880"/>
            <a:ext cx="4141561" cy="3844202"/>
          </a:xfrm>
          <a:prstGeom prst="rect">
            <a:avLst/>
          </a:prstGeom>
        </p:spPr>
      </p:pic>
      <p:pic>
        <p:nvPicPr>
          <p:cNvPr id="4" name="Picture 3" descr="zmco_sep_jul"/>
          <p:cNvPicPr>
            <a:picLocks noChangeAspect="1" noChangeArrowheads="1"/>
          </p:cNvPicPr>
          <p:nvPr/>
        </p:nvPicPr>
        <p:blipFill>
          <a:blip r:embed="rId3">
            <a:extLst>
              <a:ext uri="{28A0092B-C50C-407E-A947-70E740481C1C}">
                <a14:useLocalDpi xmlns:a14="http://schemas.microsoft.com/office/drawing/2010/main" val="0"/>
              </a:ext>
            </a:extLst>
          </a:blip>
          <a:srcRect l="7874" t="4631" r="4295" b="3242"/>
          <a:stretch>
            <a:fillRect/>
          </a:stretch>
        </p:blipFill>
        <p:spPr>
          <a:xfrm>
            <a:off x="0" y="2396203"/>
            <a:ext cx="4972508" cy="4392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rotWithShape="1">
          <a:blip r:embed="rId2"/>
          <a:srcRect r="88488"/>
          <a:stretch/>
        </p:blipFill>
        <p:spPr>
          <a:xfrm rot="5400000">
            <a:off x="6815896" y="4957298"/>
            <a:ext cx="504056" cy="3119640"/>
          </a:xfrm>
          <a:prstGeom prst="rect">
            <a:avLst/>
          </a:prstGeom>
        </p:spPr>
      </p:pic>
      <p:sp>
        <p:nvSpPr>
          <p:cNvPr id="6" name="TextBox 5"/>
          <p:cNvSpPr txBox="1"/>
          <p:nvPr/>
        </p:nvSpPr>
        <p:spPr>
          <a:xfrm>
            <a:off x="1979712" y="1132165"/>
            <a:ext cx="5688632" cy="584775"/>
          </a:xfrm>
          <a:prstGeom prst="rect">
            <a:avLst/>
          </a:prstGeom>
          <a:noFill/>
        </p:spPr>
        <p:txBody>
          <a:bodyPr wrap="square" rtlCol="0">
            <a:spAutoFit/>
          </a:bodyPr>
          <a:lstStyle/>
          <a:p>
            <a:r>
              <a:rPr lang="en-CA" sz="3200" dirty="0" smtClean="0"/>
              <a:t>Mapping the flow using tracers</a:t>
            </a:r>
            <a:endParaRPr lang="en-CA" sz="3200" dirty="0"/>
          </a:p>
        </p:txBody>
      </p:sp>
      <p:sp>
        <p:nvSpPr>
          <p:cNvPr id="7" name="TextBox 6"/>
          <p:cNvSpPr txBox="1"/>
          <p:nvPr/>
        </p:nvSpPr>
        <p:spPr>
          <a:xfrm>
            <a:off x="254006" y="1923018"/>
            <a:ext cx="4464496" cy="369332"/>
          </a:xfrm>
          <a:prstGeom prst="rect">
            <a:avLst/>
          </a:prstGeom>
          <a:noFill/>
        </p:spPr>
        <p:txBody>
          <a:bodyPr wrap="square" rtlCol="0">
            <a:spAutoFit/>
          </a:bodyPr>
          <a:lstStyle/>
          <a:p>
            <a:r>
              <a:rPr lang="en-CA" dirty="0" smtClean="0"/>
              <a:t>Carbon monoxide mapping mesospheric flow</a:t>
            </a:r>
            <a:endParaRPr lang="en-CA" dirty="0"/>
          </a:p>
        </p:txBody>
      </p:sp>
      <p:sp>
        <p:nvSpPr>
          <p:cNvPr id="8" name="TextBox 7"/>
          <p:cNvSpPr txBox="1"/>
          <p:nvPr/>
        </p:nvSpPr>
        <p:spPr>
          <a:xfrm>
            <a:off x="5292080" y="1923018"/>
            <a:ext cx="3701988" cy="369332"/>
          </a:xfrm>
          <a:prstGeom prst="rect">
            <a:avLst/>
          </a:prstGeom>
          <a:noFill/>
        </p:spPr>
        <p:txBody>
          <a:bodyPr wrap="square" rtlCol="0">
            <a:spAutoFit/>
          </a:bodyPr>
          <a:lstStyle/>
          <a:p>
            <a:r>
              <a:rPr lang="en-CA" dirty="0" smtClean="0"/>
              <a:t>Methane mapping stratospheric flow</a:t>
            </a:r>
            <a:endParaRPr lang="en-CA" dirty="0"/>
          </a:p>
        </p:txBody>
      </p:sp>
    </p:spTree>
    <p:extLst>
      <p:ext uri="{BB962C8B-B14F-4D97-AF65-F5344CB8AC3E}">
        <p14:creationId xmlns:p14="http://schemas.microsoft.com/office/powerpoint/2010/main" val="196231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02" name="Group 82"/>
          <p:cNvGrpSpPr>
            <a:grpSpLocks/>
          </p:cNvGrpSpPr>
          <p:nvPr/>
        </p:nvGrpSpPr>
        <p:grpSpPr bwMode="auto">
          <a:xfrm>
            <a:off x="35514" y="980729"/>
            <a:ext cx="5680075" cy="2047875"/>
            <a:chOff x="345" y="400"/>
            <a:chExt cx="3578" cy="1290"/>
          </a:xfrm>
        </p:grpSpPr>
        <p:grpSp>
          <p:nvGrpSpPr>
            <p:cNvPr id="5199" name="Group 79"/>
            <p:cNvGrpSpPr>
              <a:grpSpLocks/>
            </p:cNvGrpSpPr>
            <p:nvPr/>
          </p:nvGrpSpPr>
          <p:grpSpPr bwMode="auto">
            <a:xfrm>
              <a:off x="345" y="400"/>
              <a:ext cx="3578" cy="1290"/>
              <a:chOff x="345" y="400"/>
              <a:chExt cx="3578" cy="1290"/>
            </a:xfrm>
          </p:grpSpPr>
          <p:grpSp>
            <p:nvGrpSpPr>
              <p:cNvPr id="5149" name="Group 29"/>
              <p:cNvGrpSpPr>
                <a:grpSpLocks/>
              </p:cNvGrpSpPr>
              <p:nvPr/>
            </p:nvGrpSpPr>
            <p:grpSpPr bwMode="auto">
              <a:xfrm>
                <a:off x="345" y="797"/>
                <a:ext cx="1372" cy="893"/>
                <a:chOff x="706" y="832"/>
                <a:chExt cx="1372" cy="893"/>
              </a:xfrm>
            </p:grpSpPr>
            <p:sp>
              <p:nvSpPr>
                <p:cNvPr id="5128" name="Rectangle 8"/>
                <p:cNvSpPr>
                  <a:spLocks noChangeArrowheads="1"/>
                </p:cNvSpPr>
                <p:nvPr/>
              </p:nvSpPr>
              <p:spPr bwMode="auto">
                <a:xfrm>
                  <a:off x="1515" y="926"/>
                  <a:ext cx="487" cy="747"/>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CA">
                    <a:solidFill>
                      <a:srgbClr val="000000"/>
                    </a:solidFill>
                  </a:endParaRPr>
                </a:p>
              </p:txBody>
            </p:sp>
            <p:sp>
              <p:nvSpPr>
                <p:cNvPr id="5129" name="Text Box 9"/>
                <p:cNvSpPr txBox="1">
                  <a:spLocks noChangeArrowheads="1"/>
                </p:cNvSpPr>
                <p:nvPr/>
              </p:nvSpPr>
              <p:spPr bwMode="auto">
                <a:xfrm>
                  <a:off x="1043" y="1571"/>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1000 hPa</a:t>
                  </a:r>
                  <a:endParaRPr lang="en-GB" altLang="en-US" sz="1000">
                    <a:solidFill>
                      <a:srgbClr val="000000"/>
                    </a:solidFill>
                  </a:endParaRPr>
                </a:p>
              </p:txBody>
            </p:sp>
            <p:sp>
              <p:nvSpPr>
                <p:cNvPr id="5130" name="Text Box 10"/>
                <p:cNvSpPr txBox="1">
                  <a:spLocks noChangeArrowheads="1"/>
                </p:cNvSpPr>
                <p:nvPr/>
              </p:nvSpPr>
              <p:spPr bwMode="auto">
                <a:xfrm>
                  <a:off x="1085" y="1206"/>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500 hPa</a:t>
                  </a:r>
                  <a:endParaRPr lang="en-GB" altLang="en-US" sz="1000">
                    <a:solidFill>
                      <a:srgbClr val="000000"/>
                    </a:solidFill>
                  </a:endParaRPr>
                </a:p>
              </p:txBody>
            </p:sp>
            <p:sp>
              <p:nvSpPr>
                <p:cNvPr id="5132" name="Text Box 12"/>
                <p:cNvSpPr txBox="1">
                  <a:spLocks noChangeArrowheads="1"/>
                </p:cNvSpPr>
                <p:nvPr/>
              </p:nvSpPr>
              <p:spPr bwMode="auto">
                <a:xfrm>
                  <a:off x="1088" y="838"/>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250 hPa</a:t>
                  </a:r>
                  <a:endParaRPr lang="en-GB" altLang="en-US" sz="1000">
                    <a:solidFill>
                      <a:srgbClr val="000000"/>
                    </a:solidFill>
                  </a:endParaRPr>
                </a:p>
              </p:txBody>
            </p:sp>
            <p:sp>
              <p:nvSpPr>
                <p:cNvPr id="5133" name="Line 13"/>
                <p:cNvSpPr>
                  <a:spLocks noChangeShapeType="1"/>
                </p:cNvSpPr>
                <p:nvPr/>
              </p:nvSpPr>
              <p:spPr bwMode="auto">
                <a:xfrm>
                  <a:off x="1461" y="1290"/>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34" name="Line 14"/>
                <p:cNvSpPr>
                  <a:spLocks noChangeShapeType="1"/>
                </p:cNvSpPr>
                <p:nvPr/>
              </p:nvSpPr>
              <p:spPr bwMode="auto">
                <a:xfrm>
                  <a:off x="1461" y="1668"/>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35" name="Line 15"/>
                <p:cNvSpPr>
                  <a:spLocks noChangeShapeType="1"/>
                </p:cNvSpPr>
                <p:nvPr/>
              </p:nvSpPr>
              <p:spPr bwMode="auto">
                <a:xfrm>
                  <a:off x="1461" y="926"/>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36" name="Text Box 16"/>
                <p:cNvSpPr txBox="1">
                  <a:spLocks noChangeArrowheads="1"/>
                </p:cNvSpPr>
                <p:nvPr/>
              </p:nvSpPr>
              <p:spPr bwMode="auto">
                <a:xfrm>
                  <a:off x="748" y="1567"/>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0 km</a:t>
                  </a:r>
                  <a:endParaRPr lang="en-GB" altLang="en-US" sz="1000">
                    <a:solidFill>
                      <a:srgbClr val="000000"/>
                    </a:solidFill>
                  </a:endParaRPr>
                </a:p>
              </p:txBody>
            </p:sp>
            <p:sp>
              <p:nvSpPr>
                <p:cNvPr id="5137" name="Text Box 17"/>
                <p:cNvSpPr txBox="1">
                  <a:spLocks noChangeArrowheads="1"/>
                </p:cNvSpPr>
                <p:nvPr/>
              </p:nvSpPr>
              <p:spPr bwMode="auto">
                <a:xfrm>
                  <a:off x="706" y="832"/>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10 km</a:t>
                  </a:r>
                  <a:endParaRPr lang="en-GB" altLang="en-US" sz="1000">
                    <a:solidFill>
                      <a:srgbClr val="000000"/>
                    </a:solidFill>
                  </a:endParaRPr>
                </a:p>
              </p:txBody>
            </p:sp>
          </p:grpSp>
          <p:sp>
            <p:nvSpPr>
              <p:cNvPr id="5151" name="Rectangle 31"/>
              <p:cNvSpPr>
                <a:spLocks noChangeArrowheads="1"/>
              </p:cNvSpPr>
              <p:nvPr/>
            </p:nvSpPr>
            <p:spPr bwMode="auto">
              <a:xfrm>
                <a:off x="2440" y="484"/>
                <a:ext cx="487" cy="1148"/>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CA">
                  <a:solidFill>
                    <a:srgbClr val="000000"/>
                  </a:solidFill>
                </a:endParaRPr>
              </a:p>
            </p:txBody>
          </p:sp>
          <p:sp>
            <p:nvSpPr>
              <p:cNvPr id="5152" name="Text Box 32"/>
              <p:cNvSpPr txBox="1">
                <a:spLocks noChangeArrowheads="1"/>
              </p:cNvSpPr>
              <p:nvPr/>
            </p:nvSpPr>
            <p:spPr bwMode="auto">
              <a:xfrm>
                <a:off x="2962" y="1531"/>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1000 hPa</a:t>
                </a:r>
                <a:endParaRPr lang="en-GB" altLang="en-US" sz="1000">
                  <a:solidFill>
                    <a:srgbClr val="000000"/>
                  </a:solidFill>
                </a:endParaRPr>
              </a:p>
            </p:txBody>
          </p:sp>
          <p:sp>
            <p:nvSpPr>
              <p:cNvPr id="5153" name="Text Box 33"/>
              <p:cNvSpPr txBox="1">
                <a:spLocks noChangeArrowheads="1"/>
              </p:cNvSpPr>
              <p:nvPr/>
            </p:nvSpPr>
            <p:spPr bwMode="auto">
              <a:xfrm>
                <a:off x="3006" y="972"/>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500 hPa</a:t>
                </a:r>
                <a:endParaRPr lang="en-GB" altLang="en-US" sz="1000">
                  <a:solidFill>
                    <a:srgbClr val="000000"/>
                  </a:solidFill>
                </a:endParaRPr>
              </a:p>
            </p:txBody>
          </p:sp>
          <p:sp>
            <p:nvSpPr>
              <p:cNvPr id="5154" name="Text Box 34"/>
              <p:cNvSpPr txBox="1">
                <a:spLocks noChangeArrowheads="1"/>
              </p:cNvSpPr>
              <p:nvPr/>
            </p:nvSpPr>
            <p:spPr bwMode="auto">
              <a:xfrm>
                <a:off x="3007" y="411"/>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250 hPa</a:t>
                </a:r>
                <a:endParaRPr lang="en-GB" altLang="en-US" sz="1000">
                  <a:solidFill>
                    <a:srgbClr val="000000"/>
                  </a:solidFill>
                </a:endParaRPr>
              </a:p>
            </p:txBody>
          </p:sp>
          <p:sp>
            <p:nvSpPr>
              <p:cNvPr id="5155" name="Line 35"/>
              <p:cNvSpPr>
                <a:spLocks noChangeShapeType="1"/>
              </p:cNvSpPr>
              <p:nvPr/>
            </p:nvSpPr>
            <p:spPr bwMode="auto">
              <a:xfrm>
                <a:off x="2386" y="1050"/>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56" name="Line 36"/>
              <p:cNvSpPr>
                <a:spLocks noChangeShapeType="1"/>
              </p:cNvSpPr>
              <p:nvPr/>
            </p:nvSpPr>
            <p:spPr bwMode="auto">
              <a:xfrm>
                <a:off x="2386" y="1631"/>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57" name="Line 37"/>
              <p:cNvSpPr>
                <a:spLocks noChangeShapeType="1"/>
              </p:cNvSpPr>
              <p:nvPr/>
            </p:nvSpPr>
            <p:spPr bwMode="auto">
              <a:xfrm>
                <a:off x="2386" y="484"/>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58" name="Text Box 38"/>
              <p:cNvSpPr txBox="1">
                <a:spLocks noChangeArrowheads="1"/>
              </p:cNvSpPr>
              <p:nvPr/>
            </p:nvSpPr>
            <p:spPr bwMode="auto">
              <a:xfrm>
                <a:off x="3395" y="1532"/>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0 km</a:t>
                </a:r>
                <a:endParaRPr lang="en-GB" altLang="en-US" sz="1000">
                  <a:solidFill>
                    <a:srgbClr val="000000"/>
                  </a:solidFill>
                </a:endParaRPr>
              </a:p>
            </p:txBody>
          </p:sp>
          <p:sp>
            <p:nvSpPr>
              <p:cNvPr id="5159" name="Text Box 39"/>
              <p:cNvSpPr txBox="1">
                <a:spLocks noChangeArrowheads="1"/>
              </p:cNvSpPr>
              <p:nvPr/>
            </p:nvSpPr>
            <p:spPr bwMode="auto">
              <a:xfrm>
                <a:off x="3350" y="400"/>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12 km</a:t>
                </a:r>
                <a:endParaRPr lang="en-GB" altLang="en-US" sz="1000">
                  <a:solidFill>
                    <a:srgbClr val="000000"/>
                  </a:solidFill>
                </a:endParaRPr>
              </a:p>
            </p:txBody>
          </p:sp>
          <p:cxnSp>
            <p:nvCxnSpPr>
              <p:cNvPr id="5160" name="AutoShape 40"/>
              <p:cNvCxnSpPr>
                <a:cxnSpLocks noChangeShapeType="1"/>
                <a:stCxn id="5134" idx="1"/>
                <a:endCxn id="5156" idx="0"/>
              </p:cNvCxnSpPr>
              <p:nvPr/>
            </p:nvCxnSpPr>
            <p:spPr bwMode="auto">
              <a:xfrm flipV="1">
                <a:off x="1717" y="1631"/>
                <a:ext cx="669" cy="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1" name="AutoShape 41"/>
              <p:cNvCxnSpPr>
                <a:cxnSpLocks noChangeShapeType="1"/>
                <a:stCxn id="5133" idx="1"/>
                <a:endCxn id="5155" idx="0"/>
              </p:cNvCxnSpPr>
              <p:nvPr/>
            </p:nvCxnSpPr>
            <p:spPr bwMode="auto">
              <a:xfrm flipV="1">
                <a:off x="1717" y="1050"/>
                <a:ext cx="669" cy="20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2" name="AutoShape 42"/>
              <p:cNvCxnSpPr>
                <a:cxnSpLocks noChangeShapeType="1"/>
                <a:stCxn id="5135" idx="1"/>
                <a:endCxn id="5157" idx="0"/>
              </p:cNvCxnSpPr>
              <p:nvPr/>
            </p:nvCxnSpPr>
            <p:spPr bwMode="auto">
              <a:xfrm flipV="1">
                <a:off x="1717" y="484"/>
                <a:ext cx="669" cy="40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164" name="Object 44"/>
              <p:cNvGraphicFramePr>
                <a:graphicFrameLocks noChangeAspect="1"/>
              </p:cNvGraphicFramePr>
              <p:nvPr/>
            </p:nvGraphicFramePr>
            <p:xfrm>
              <a:off x="1922" y="450"/>
              <a:ext cx="152" cy="264"/>
            </p:xfrm>
            <a:graphic>
              <a:graphicData uri="http://schemas.openxmlformats.org/presentationml/2006/ole">
                <mc:AlternateContent xmlns:mc="http://schemas.openxmlformats.org/markup-compatibility/2006">
                  <mc:Choice xmlns:v="urn:schemas-microsoft-com:vml" Requires="v">
                    <p:oleObj spid="_x0000_s4343" name="Equation" r:id="rId4" imgW="241200" imgH="419040" progId="Equation.3">
                      <p:embed/>
                    </p:oleObj>
                  </mc:Choice>
                  <mc:Fallback>
                    <p:oleObj name="Equation" r:id="rId4" imgW="2412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 y="450"/>
                            <a:ext cx="152"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95" name="Line 75"/>
              <p:cNvSpPr>
                <a:spLocks noChangeShapeType="1"/>
              </p:cNvSpPr>
              <p:nvPr/>
            </p:nvSpPr>
            <p:spPr bwMode="auto">
              <a:xfrm>
                <a:off x="1659" y="885"/>
                <a:ext cx="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97" name="Line 77"/>
              <p:cNvSpPr>
                <a:spLocks noChangeShapeType="1"/>
              </p:cNvSpPr>
              <p:nvPr/>
            </p:nvSpPr>
            <p:spPr bwMode="auto">
              <a:xfrm>
                <a:off x="2379" y="889"/>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98" name="Text Box 78"/>
              <p:cNvSpPr txBox="1">
                <a:spLocks noChangeArrowheads="1"/>
              </p:cNvSpPr>
              <p:nvPr/>
            </p:nvSpPr>
            <p:spPr bwMode="auto">
              <a:xfrm>
                <a:off x="3006" y="811"/>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350 hPa</a:t>
                </a:r>
                <a:endParaRPr lang="en-GB" altLang="en-US" sz="1000">
                  <a:solidFill>
                    <a:srgbClr val="000000"/>
                  </a:solidFill>
                </a:endParaRPr>
              </a:p>
            </p:txBody>
          </p:sp>
        </p:grpSp>
        <p:sp>
          <p:nvSpPr>
            <p:cNvPr id="5200" name="Line 80"/>
            <p:cNvSpPr>
              <a:spLocks noChangeShapeType="1"/>
            </p:cNvSpPr>
            <p:nvPr/>
          </p:nvSpPr>
          <p:spPr bwMode="auto">
            <a:xfrm flipH="1">
              <a:off x="1995" y="885"/>
              <a:ext cx="234"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grpSp>
      <p:grpSp>
        <p:nvGrpSpPr>
          <p:cNvPr id="5203" name="Group 83"/>
          <p:cNvGrpSpPr>
            <a:grpSpLocks/>
          </p:cNvGrpSpPr>
          <p:nvPr/>
        </p:nvGrpSpPr>
        <p:grpSpPr bwMode="auto">
          <a:xfrm>
            <a:off x="35496" y="3570252"/>
            <a:ext cx="5700712" cy="2673350"/>
            <a:chOff x="345" y="1736"/>
            <a:chExt cx="3591" cy="1684"/>
          </a:xfrm>
        </p:grpSpPr>
        <p:grpSp>
          <p:nvGrpSpPr>
            <p:cNvPr id="5194" name="Group 74"/>
            <p:cNvGrpSpPr>
              <a:grpSpLocks/>
            </p:cNvGrpSpPr>
            <p:nvPr/>
          </p:nvGrpSpPr>
          <p:grpSpPr bwMode="auto">
            <a:xfrm>
              <a:off x="345" y="1736"/>
              <a:ext cx="3591" cy="1684"/>
              <a:chOff x="345" y="1736"/>
              <a:chExt cx="3591" cy="1684"/>
            </a:xfrm>
          </p:grpSpPr>
          <p:grpSp>
            <p:nvGrpSpPr>
              <p:cNvPr id="5167" name="Group 47"/>
              <p:cNvGrpSpPr>
                <a:grpSpLocks/>
              </p:cNvGrpSpPr>
              <p:nvPr/>
            </p:nvGrpSpPr>
            <p:grpSpPr bwMode="auto">
              <a:xfrm>
                <a:off x="345" y="2527"/>
                <a:ext cx="1372" cy="893"/>
                <a:chOff x="706" y="832"/>
                <a:chExt cx="1372" cy="893"/>
              </a:xfrm>
            </p:grpSpPr>
            <p:sp>
              <p:nvSpPr>
                <p:cNvPr id="5168" name="Rectangle 48"/>
                <p:cNvSpPr>
                  <a:spLocks noChangeArrowheads="1"/>
                </p:cNvSpPr>
                <p:nvPr/>
              </p:nvSpPr>
              <p:spPr bwMode="auto">
                <a:xfrm>
                  <a:off x="1515" y="926"/>
                  <a:ext cx="487" cy="747"/>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CA">
                    <a:solidFill>
                      <a:srgbClr val="000000"/>
                    </a:solidFill>
                  </a:endParaRPr>
                </a:p>
              </p:txBody>
            </p:sp>
            <p:sp>
              <p:nvSpPr>
                <p:cNvPr id="5169" name="Text Box 49"/>
                <p:cNvSpPr txBox="1">
                  <a:spLocks noChangeArrowheads="1"/>
                </p:cNvSpPr>
                <p:nvPr/>
              </p:nvSpPr>
              <p:spPr bwMode="auto">
                <a:xfrm>
                  <a:off x="1043" y="1571"/>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1000 hPa</a:t>
                  </a:r>
                  <a:endParaRPr lang="en-GB" altLang="en-US" sz="1000">
                    <a:solidFill>
                      <a:srgbClr val="000000"/>
                    </a:solidFill>
                  </a:endParaRPr>
                </a:p>
              </p:txBody>
            </p:sp>
            <p:sp>
              <p:nvSpPr>
                <p:cNvPr id="5170" name="Text Box 50"/>
                <p:cNvSpPr txBox="1">
                  <a:spLocks noChangeArrowheads="1"/>
                </p:cNvSpPr>
                <p:nvPr/>
              </p:nvSpPr>
              <p:spPr bwMode="auto">
                <a:xfrm>
                  <a:off x="1085" y="1206"/>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500 hPa</a:t>
                  </a:r>
                  <a:endParaRPr lang="en-GB" altLang="en-US" sz="1000">
                    <a:solidFill>
                      <a:srgbClr val="000000"/>
                    </a:solidFill>
                  </a:endParaRPr>
                </a:p>
              </p:txBody>
            </p:sp>
            <p:sp>
              <p:nvSpPr>
                <p:cNvPr id="5171" name="Text Box 51"/>
                <p:cNvSpPr txBox="1">
                  <a:spLocks noChangeArrowheads="1"/>
                </p:cNvSpPr>
                <p:nvPr/>
              </p:nvSpPr>
              <p:spPr bwMode="auto">
                <a:xfrm>
                  <a:off x="1088" y="838"/>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250 hPa</a:t>
                  </a:r>
                  <a:endParaRPr lang="en-GB" altLang="en-US" sz="1000">
                    <a:solidFill>
                      <a:srgbClr val="000000"/>
                    </a:solidFill>
                  </a:endParaRPr>
                </a:p>
              </p:txBody>
            </p:sp>
            <p:sp>
              <p:nvSpPr>
                <p:cNvPr id="5172" name="Line 52"/>
                <p:cNvSpPr>
                  <a:spLocks noChangeShapeType="1"/>
                </p:cNvSpPr>
                <p:nvPr/>
              </p:nvSpPr>
              <p:spPr bwMode="auto">
                <a:xfrm>
                  <a:off x="1461" y="1290"/>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73" name="Line 53"/>
                <p:cNvSpPr>
                  <a:spLocks noChangeShapeType="1"/>
                </p:cNvSpPr>
                <p:nvPr/>
              </p:nvSpPr>
              <p:spPr bwMode="auto">
                <a:xfrm>
                  <a:off x="1461" y="1668"/>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74" name="Line 54"/>
                <p:cNvSpPr>
                  <a:spLocks noChangeShapeType="1"/>
                </p:cNvSpPr>
                <p:nvPr/>
              </p:nvSpPr>
              <p:spPr bwMode="auto">
                <a:xfrm>
                  <a:off x="1461" y="926"/>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75" name="Text Box 55"/>
                <p:cNvSpPr txBox="1">
                  <a:spLocks noChangeArrowheads="1"/>
                </p:cNvSpPr>
                <p:nvPr/>
              </p:nvSpPr>
              <p:spPr bwMode="auto">
                <a:xfrm>
                  <a:off x="748" y="1567"/>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0 km</a:t>
                  </a:r>
                  <a:endParaRPr lang="en-GB" altLang="en-US" sz="1000">
                    <a:solidFill>
                      <a:srgbClr val="000000"/>
                    </a:solidFill>
                  </a:endParaRPr>
                </a:p>
              </p:txBody>
            </p:sp>
            <p:sp>
              <p:nvSpPr>
                <p:cNvPr id="5176" name="Text Box 56"/>
                <p:cNvSpPr txBox="1">
                  <a:spLocks noChangeArrowheads="1"/>
                </p:cNvSpPr>
                <p:nvPr/>
              </p:nvSpPr>
              <p:spPr bwMode="auto">
                <a:xfrm>
                  <a:off x="706" y="832"/>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10 km</a:t>
                  </a:r>
                  <a:endParaRPr lang="en-GB" altLang="en-US" sz="1000">
                    <a:solidFill>
                      <a:srgbClr val="000000"/>
                    </a:solidFill>
                  </a:endParaRPr>
                </a:p>
              </p:txBody>
            </p:sp>
          </p:grpSp>
          <p:cxnSp>
            <p:nvCxnSpPr>
              <p:cNvPr id="5177" name="AutoShape 57"/>
              <p:cNvCxnSpPr>
                <a:cxnSpLocks noChangeShapeType="1"/>
                <a:stCxn id="5173" idx="1"/>
                <a:endCxn id="5186" idx="0"/>
              </p:cNvCxnSpPr>
              <p:nvPr/>
            </p:nvCxnSpPr>
            <p:spPr bwMode="auto">
              <a:xfrm flipV="1">
                <a:off x="1717" y="3362"/>
                <a:ext cx="682" cy="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8" name="AutoShape 58"/>
              <p:cNvCxnSpPr>
                <a:cxnSpLocks noChangeShapeType="1"/>
                <a:stCxn id="5172" idx="1"/>
                <a:endCxn id="5185" idx="0"/>
              </p:cNvCxnSpPr>
              <p:nvPr/>
            </p:nvCxnSpPr>
            <p:spPr bwMode="auto">
              <a:xfrm flipV="1">
                <a:off x="1717" y="2613"/>
                <a:ext cx="682" cy="3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9" name="AutoShape 59"/>
              <p:cNvCxnSpPr>
                <a:cxnSpLocks noChangeShapeType="1"/>
                <a:stCxn id="5174" idx="1"/>
                <a:endCxn id="5187" idx="0"/>
              </p:cNvCxnSpPr>
              <p:nvPr/>
            </p:nvCxnSpPr>
            <p:spPr bwMode="auto">
              <a:xfrm flipV="1">
                <a:off x="1717" y="1816"/>
                <a:ext cx="682" cy="80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81" name="Rectangle 61"/>
              <p:cNvSpPr>
                <a:spLocks noChangeArrowheads="1"/>
              </p:cNvSpPr>
              <p:nvPr/>
            </p:nvSpPr>
            <p:spPr bwMode="auto">
              <a:xfrm>
                <a:off x="2439" y="1819"/>
                <a:ext cx="487" cy="1539"/>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CA">
                  <a:solidFill>
                    <a:srgbClr val="000000"/>
                  </a:solidFill>
                </a:endParaRPr>
              </a:p>
            </p:txBody>
          </p:sp>
          <p:sp>
            <p:nvSpPr>
              <p:cNvPr id="5182" name="Text Box 62"/>
              <p:cNvSpPr txBox="1">
                <a:spLocks noChangeArrowheads="1"/>
              </p:cNvSpPr>
              <p:nvPr/>
            </p:nvSpPr>
            <p:spPr bwMode="auto">
              <a:xfrm>
                <a:off x="2975" y="3248"/>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1000 hPa</a:t>
                </a:r>
                <a:endParaRPr lang="en-GB" altLang="en-US" sz="1000">
                  <a:solidFill>
                    <a:srgbClr val="000000"/>
                  </a:solidFill>
                </a:endParaRPr>
              </a:p>
            </p:txBody>
          </p:sp>
          <p:sp>
            <p:nvSpPr>
              <p:cNvPr id="5183" name="Text Box 63"/>
              <p:cNvSpPr txBox="1">
                <a:spLocks noChangeArrowheads="1"/>
              </p:cNvSpPr>
              <p:nvPr/>
            </p:nvSpPr>
            <p:spPr bwMode="auto">
              <a:xfrm>
                <a:off x="3019" y="2535"/>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500 hPa</a:t>
                </a:r>
                <a:endParaRPr lang="en-GB" altLang="en-US" sz="1000">
                  <a:solidFill>
                    <a:srgbClr val="000000"/>
                  </a:solidFill>
                </a:endParaRPr>
              </a:p>
            </p:txBody>
          </p:sp>
          <p:sp>
            <p:nvSpPr>
              <p:cNvPr id="5184" name="Text Box 64"/>
              <p:cNvSpPr txBox="1">
                <a:spLocks noChangeArrowheads="1"/>
              </p:cNvSpPr>
              <p:nvPr/>
            </p:nvSpPr>
            <p:spPr bwMode="auto">
              <a:xfrm>
                <a:off x="3020" y="1736"/>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250 hPa</a:t>
                </a:r>
                <a:endParaRPr lang="en-GB" altLang="en-US" sz="1000">
                  <a:solidFill>
                    <a:srgbClr val="000000"/>
                  </a:solidFill>
                </a:endParaRPr>
              </a:p>
            </p:txBody>
          </p:sp>
          <p:sp>
            <p:nvSpPr>
              <p:cNvPr id="5185" name="Line 65"/>
              <p:cNvSpPr>
                <a:spLocks noChangeShapeType="1"/>
              </p:cNvSpPr>
              <p:nvPr/>
            </p:nvSpPr>
            <p:spPr bwMode="auto">
              <a:xfrm>
                <a:off x="2399" y="2613"/>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86" name="Line 66"/>
              <p:cNvSpPr>
                <a:spLocks noChangeShapeType="1"/>
              </p:cNvSpPr>
              <p:nvPr/>
            </p:nvSpPr>
            <p:spPr bwMode="auto">
              <a:xfrm>
                <a:off x="2399" y="3362"/>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87" name="Line 67"/>
              <p:cNvSpPr>
                <a:spLocks noChangeShapeType="1"/>
              </p:cNvSpPr>
              <p:nvPr/>
            </p:nvSpPr>
            <p:spPr bwMode="auto">
              <a:xfrm>
                <a:off x="2399" y="1816"/>
                <a:ext cx="6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sp>
            <p:nvSpPr>
              <p:cNvPr id="5188" name="Text Box 68"/>
              <p:cNvSpPr txBox="1">
                <a:spLocks noChangeArrowheads="1"/>
              </p:cNvSpPr>
              <p:nvPr/>
            </p:nvSpPr>
            <p:spPr bwMode="auto">
              <a:xfrm>
                <a:off x="3408" y="3249"/>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0 km</a:t>
                </a:r>
                <a:endParaRPr lang="en-GB" altLang="en-US" sz="1000">
                  <a:solidFill>
                    <a:srgbClr val="000000"/>
                  </a:solidFill>
                </a:endParaRPr>
              </a:p>
            </p:txBody>
          </p:sp>
          <p:sp>
            <p:nvSpPr>
              <p:cNvPr id="5189" name="Text Box 69"/>
              <p:cNvSpPr txBox="1">
                <a:spLocks noChangeArrowheads="1"/>
              </p:cNvSpPr>
              <p:nvPr/>
            </p:nvSpPr>
            <p:spPr bwMode="auto">
              <a:xfrm>
                <a:off x="3363" y="1739"/>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00">
                    <a:solidFill>
                      <a:srgbClr val="000000"/>
                    </a:solidFill>
                  </a:rPr>
                  <a:t>15 km</a:t>
                </a:r>
                <a:endParaRPr lang="en-GB" altLang="en-US" sz="1000">
                  <a:solidFill>
                    <a:srgbClr val="000000"/>
                  </a:solidFill>
                </a:endParaRPr>
              </a:p>
            </p:txBody>
          </p:sp>
          <p:graphicFrame>
            <p:nvGraphicFramePr>
              <p:cNvPr id="5190" name="Object 70"/>
              <p:cNvGraphicFramePr>
                <a:graphicFrameLocks noChangeAspect="1"/>
              </p:cNvGraphicFramePr>
              <p:nvPr/>
            </p:nvGraphicFramePr>
            <p:xfrm>
              <a:off x="1874" y="2026"/>
              <a:ext cx="152" cy="264"/>
            </p:xfrm>
            <a:graphic>
              <a:graphicData uri="http://schemas.openxmlformats.org/presentationml/2006/ole">
                <mc:AlternateContent xmlns:mc="http://schemas.openxmlformats.org/markup-compatibility/2006">
                  <mc:Choice xmlns:v="urn:schemas-microsoft-com:vml" Requires="v">
                    <p:oleObj spid="_x0000_s4344" name="Equation" r:id="rId6" imgW="241200" imgH="419040" progId="Equation.3">
                      <p:embed/>
                    </p:oleObj>
                  </mc:Choice>
                  <mc:Fallback>
                    <p:oleObj name="Equation" r:id="rId6" imgW="2412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4" y="2026"/>
                            <a:ext cx="152"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93" name="Line 73"/>
              <p:cNvSpPr>
                <a:spLocks noChangeShapeType="1"/>
              </p:cNvSpPr>
              <p:nvPr/>
            </p:nvSpPr>
            <p:spPr bwMode="auto">
              <a:xfrm>
                <a:off x="1659" y="2626"/>
                <a:ext cx="76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grpSp>
        <p:sp>
          <p:nvSpPr>
            <p:cNvPr id="5201" name="Line 81"/>
            <p:cNvSpPr>
              <a:spLocks noChangeShapeType="1"/>
            </p:cNvSpPr>
            <p:nvPr/>
          </p:nvSpPr>
          <p:spPr bwMode="auto">
            <a:xfrm flipH="1" flipV="1">
              <a:off x="1844" y="2614"/>
              <a:ext cx="378" cy="7"/>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CA">
                <a:solidFill>
                  <a:srgbClr val="000000"/>
                </a:solidFill>
              </a:endParaRPr>
            </a:p>
          </p:txBody>
        </p:sp>
      </p:grpSp>
      <p:sp>
        <p:nvSpPr>
          <p:cNvPr id="60" name="Title 1"/>
          <p:cNvSpPr txBox="1">
            <a:spLocks/>
          </p:cNvSpPr>
          <p:nvPr/>
        </p:nvSpPr>
        <p:spPr>
          <a:xfrm>
            <a:off x="0" y="-27384"/>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0" i="0" u="none" strike="noStrike" kern="1200" cap="none" spc="0" normalizeH="0" baseline="0" noProof="0" dirty="0" smtClean="0">
                <a:ln>
                  <a:noFill/>
                </a:ln>
                <a:solidFill>
                  <a:sysClr val="windowText" lastClr="000000"/>
                </a:solidFill>
                <a:effectLst/>
                <a:uLnTx/>
                <a:uFillTx/>
                <a:latin typeface="Calibri"/>
                <a:ea typeface="+mj-ea"/>
                <a:cs typeface="+mj-cs"/>
              </a:rPr>
              <a:t>Temperature gradients </a:t>
            </a:r>
            <a:r>
              <a:rPr kumimoji="0" lang="en-CA" sz="3600" b="0" i="0" u="none" strike="noStrike" kern="1200" cap="none" spc="0" normalizeH="0" baseline="0" noProof="0" dirty="0" smtClean="0">
                <a:ln>
                  <a:noFill/>
                </a:ln>
                <a:solidFill>
                  <a:sysClr val="windowText" lastClr="000000"/>
                </a:solidFill>
                <a:effectLst/>
                <a:uLnTx/>
                <a:uFillTx/>
                <a:latin typeface="Calibri"/>
                <a:ea typeface="+mj-ea"/>
                <a:cs typeface="+mj-cs"/>
                <a:sym typeface="Symbol"/>
              </a:rPr>
              <a:t> Pressure gradients</a:t>
            </a:r>
            <a:endParaRPr kumimoji="0" lang="en-CA" sz="3600" b="0" i="0" u="none" strike="noStrike" kern="1200" cap="none" spc="0" normalizeH="0" baseline="0" noProof="0" dirty="0" smtClean="0">
              <a:ln>
                <a:noFill/>
              </a:ln>
              <a:solidFill>
                <a:sysClr val="windowText" lastClr="000000"/>
              </a:solidFill>
              <a:effectLst/>
              <a:uLnTx/>
              <a:uFillTx/>
              <a:latin typeface="Calibri"/>
              <a:ea typeface="+mj-ea"/>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75668137"/>
              </p:ext>
            </p:extLst>
          </p:nvPr>
        </p:nvGraphicFramePr>
        <p:xfrm>
          <a:off x="5799341" y="3325112"/>
          <a:ext cx="2805112" cy="989013"/>
        </p:xfrm>
        <a:graphic>
          <a:graphicData uri="http://schemas.openxmlformats.org/presentationml/2006/ole">
            <mc:AlternateContent xmlns:mc="http://schemas.openxmlformats.org/markup-compatibility/2006">
              <mc:Choice xmlns:v="urn:schemas-microsoft-com:vml" Requires="v">
                <p:oleObj spid="_x0000_s4345" name="Equation" r:id="rId7" imgW="1371600" imgH="482400" progId="Equation.DSMT4">
                  <p:embed/>
                </p:oleObj>
              </mc:Choice>
              <mc:Fallback>
                <p:oleObj name="Equation" r:id="rId7" imgW="1371600" imgH="482400" progId="Equation.DSMT4">
                  <p:embed/>
                  <p:pic>
                    <p:nvPicPr>
                      <p:cNvPr id="0" name=""/>
                      <p:cNvPicPr>
                        <a:picLocks noChangeAspect="1" noChangeArrowheads="1"/>
                      </p:cNvPicPr>
                      <p:nvPr/>
                    </p:nvPicPr>
                    <p:blipFill>
                      <a:blip r:embed="rId8"/>
                      <a:srcRect/>
                      <a:stretch>
                        <a:fillRect/>
                      </a:stretch>
                    </p:blipFill>
                    <p:spPr bwMode="auto">
                      <a:xfrm>
                        <a:off x="5799341" y="3325112"/>
                        <a:ext cx="2805112"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Group 5"/>
          <p:cNvGrpSpPr/>
          <p:nvPr/>
        </p:nvGrpSpPr>
        <p:grpSpPr>
          <a:xfrm>
            <a:off x="1408684" y="6243639"/>
            <a:ext cx="2781300" cy="569773"/>
            <a:chOff x="1408684" y="6063011"/>
            <a:chExt cx="2781300" cy="569773"/>
          </a:xfrm>
        </p:grpSpPr>
        <p:sp>
          <p:nvSpPr>
            <p:cNvPr id="2" name="TextBox 1"/>
            <p:cNvSpPr txBox="1"/>
            <p:nvPr/>
          </p:nvSpPr>
          <p:spPr>
            <a:xfrm>
              <a:off x="1408684" y="6063011"/>
              <a:ext cx="2781300" cy="523220"/>
            </a:xfrm>
            <a:prstGeom prst="rect">
              <a:avLst/>
            </a:prstGeom>
            <a:noFill/>
          </p:spPr>
          <p:txBody>
            <a:bodyPr wrap="square" rtlCol="0">
              <a:spAutoFit/>
            </a:bodyPr>
            <a:lstStyle/>
            <a:p>
              <a:r>
                <a:rPr lang="en-CA" sz="2800" dirty="0" smtClean="0"/>
                <a:t>T</a:t>
              </a:r>
              <a:r>
                <a:rPr lang="en-CA" sz="2800" baseline="-25000" dirty="0" smtClean="0"/>
                <a:t>c</a:t>
              </a:r>
              <a:r>
                <a:rPr lang="en-CA" sz="2800" dirty="0" smtClean="0"/>
                <a:t>      &lt; &lt;        T</a:t>
              </a:r>
              <a:r>
                <a:rPr lang="en-CA" sz="2800" baseline="-25000" dirty="0" smtClean="0"/>
                <a:t>H</a:t>
              </a:r>
              <a:r>
                <a:rPr lang="en-CA" sz="2800" dirty="0" smtClean="0"/>
                <a:t> </a:t>
              </a:r>
              <a:endParaRPr lang="en-CA"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280892000"/>
                </p:ext>
              </p:extLst>
            </p:nvPr>
          </p:nvGraphicFramePr>
          <p:xfrm>
            <a:off x="1428084" y="6079215"/>
            <a:ext cx="407612" cy="553569"/>
          </p:xfrm>
          <a:graphic>
            <a:graphicData uri="http://schemas.openxmlformats.org/presentationml/2006/ole">
              <mc:AlternateContent xmlns:mc="http://schemas.openxmlformats.org/markup-compatibility/2006">
                <mc:Choice xmlns:v="urn:schemas-microsoft-com:vml" Requires="v">
                  <p:oleObj spid="_x0000_s4346" name="Equation" r:id="rId9" imgW="177480" imgH="241200" progId="Equation.DSMT4">
                    <p:embed/>
                  </p:oleObj>
                </mc:Choice>
                <mc:Fallback>
                  <p:oleObj name="Equation" r:id="rId9" imgW="177480" imgH="241200" progId="Equation.DSMT4">
                    <p:embed/>
                    <p:pic>
                      <p:nvPicPr>
                        <p:cNvPr id="0" name=""/>
                        <p:cNvPicPr>
                          <a:picLocks noChangeAspect="1" noChangeArrowheads="1"/>
                        </p:cNvPicPr>
                        <p:nvPr/>
                      </p:nvPicPr>
                      <p:blipFill>
                        <a:blip r:embed="rId10"/>
                        <a:srcRect/>
                        <a:stretch>
                          <a:fillRect/>
                        </a:stretch>
                      </p:blipFill>
                      <p:spPr bwMode="auto">
                        <a:xfrm>
                          <a:off x="1428084" y="6079215"/>
                          <a:ext cx="407612" cy="553569"/>
                        </a:xfrm>
                        <a:prstGeom prst="rect">
                          <a:avLst/>
                        </a:prstGeom>
                        <a:solidFill>
                          <a:schemeClr val="bg1"/>
                        </a:solid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54240872"/>
                </p:ext>
              </p:extLst>
            </p:nvPr>
          </p:nvGraphicFramePr>
          <p:xfrm>
            <a:off x="3606800" y="6075363"/>
            <a:ext cx="465138" cy="554037"/>
          </p:xfrm>
          <a:graphic>
            <a:graphicData uri="http://schemas.openxmlformats.org/presentationml/2006/ole">
              <mc:AlternateContent xmlns:mc="http://schemas.openxmlformats.org/markup-compatibility/2006">
                <mc:Choice xmlns:v="urn:schemas-microsoft-com:vml" Requires="v">
                  <p:oleObj spid="_x0000_s4347" name="Equation" r:id="rId11" imgW="203040" imgH="241200" progId="Equation.DSMT4">
                    <p:embed/>
                  </p:oleObj>
                </mc:Choice>
                <mc:Fallback>
                  <p:oleObj name="Equation" r:id="rId11" imgW="203040" imgH="241200" progId="Equation.DSMT4">
                    <p:embed/>
                    <p:pic>
                      <p:nvPicPr>
                        <p:cNvPr id="0" name=""/>
                        <p:cNvPicPr>
                          <a:picLocks noChangeAspect="1" noChangeArrowheads="1"/>
                        </p:cNvPicPr>
                        <p:nvPr/>
                      </p:nvPicPr>
                      <p:blipFill>
                        <a:blip r:embed="rId12"/>
                        <a:srcRect/>
                        <a:stretch>
                          <a:fillRect/>
                        </a:stretch>
                      </p:blipFill>
                      <p:spPr bwMode="auto">
                        <a:xfrm>
                          <a:off x="3606800" y="6075363"/>
                          <a:ext cx="465138"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 name="TextBox 6"/>
          <p:cNvSpPr txBox="1"/>
          <p:nvPr/>
        </p:nvSpPr>
        <p:spPr>
          <a:xfrm>
            <a:off x="5436096" y="2354627"/>
            <a:ext cx="3548968" cy="954107"/>
          </a:xfrm>
          <a:prstGeom prst="rect">
            <a:avLst/>
          </a:prstGeom>
          <a:noFill/>
        </p:spPr>
        <p:txBody>
          <a:bodyPr wrap="square" rtlCol="0">
            <a:spAutoFit/>
          </a:bodyPr>
          <a:lstStyle/>
          <a:p>
            <a:pPr algn="ctr"/>
            <a:r>
              <a:rPr lang="en-CA" sz="2800" dirty="0" smtClean="0"/>
              <a:t>Consequence of</a:t>
            </a:r>
          </a:p>
          <a:p>
            <a:pPr algn="ctr"/>
            <a:r>
              <a:rPr lang="en-CA" sz="2800" dirty="0" smtClean="0"/>
              <a:t>Hydrostatic Equation</a:t>
            </a:r>
            <a:endParaRPr lang="en-CA" sz="2800" dirty="0"/>
          </a:p>
        </p:txBody>
      </p:sp>
      <p:grpSp>
        <p:nvGrpSpPr>
          <p:cNvPr id="66" name="Group 65"/>
          <p:cNvGrpSpPr/>
          <p:nvPr/>
        </p:nvGrpSpPr>
        <p:grpSpPr>
          <a:xfrm>
            <a:off x="1403649" y="3003279"/>
            <a:ext cx="2781300" cy="569773"/>
            <a:chOff x="1408684" y="6063011"/>
            <a:chExt cx="2781300" cy="569773"/>
          </a:xfrm>
        </p:grpSpPr>
        <p:sp>
          <p:nvSpPr>
            <p:cNvPr id="67" name="TextBox 66"/>
            <p:cNvSpPr txBox="1"/>
            <p:nvPr/>
          </p:nvSpPr>
          <p:spPr>
            <a:xfrm>
              <a:off x="1408684" y="6063011"/>
              <a:ext cx="2781300" cy="523220"/>
            </a:xfrm>
            <a:prstGeom prst="rect">
              <a:avLst/>
            </a:prstGeom>
            <a:noFill/>
          </p:spPr>
          <p:txBody>
            <a:bodyPr wrap="square" rtlCol="0">
              <a:spAutoFit/>
            </a:bodyPr>
            <a:lstStyle/>
            <a:p>
              <a:r>
                <a:rPr lang="en-CA" sz="2800" dirty="0" smtClean="0"/>
                <a:t>T</a:t>
              </a:r>
              <a:r>
                <a:rPr lang="en-CA" sz="2800" baseline="-25000" dirty="0" smtClean="0"/>
                <a:t>c</a:t>
              </a:r>
              <a:r>
                <a:rPr lang="en-CA" sz="2800" dirty="0" smtClean="0"/>
                <a:t>         &lt;        T</a:t>
              </a:r>
              <a:r>
                <a:rPr lang="en-CA" sz="2800" baseline="-25000" dirty="0" smtClean="0"/>
                <a:t>H</a:t>
              </a:r>
              <a:r>
                <a:rPr lang="en-CA" sz="2800" dirty="0" smtClean="0"/>
                <a:t> </a:t>
              </a:r>
              <a:endParaRPr lang="en-CA" sz="2800" dirty="0"/>
            </a:p>
          </p:txBody>
        </p:sp>
        <p:graphicFrame>
          <p:nvGraphicFramePr>
            <p:cNvPr id="68" name="Object 67"/>
            <p:cNvGraphicFramePr>
              <a:graphicFrameLocks noChangeAspect="1"/>
            </p:cNvGraphicFramePr>
            <p:nvPr>
              <p:extLst>
                <p:ext uri="{D42A27DB-BD31-4B8C-83A1-F6EECF244321}">
                  <p14:modId xmlns:p14="http://schemas.microsoft.com/office/powerpoint/2010/main" val="3999511735"/>
                </p:ext>
              </p:extLst>
            </p:nvPr>
          </p:nvGraphicFramePr>
          <p:xfrm>
            <a:off x="1428084" y="6079215"/>
            <a:ext cx="407612" cy="553569"/>
          </p:xfrm>
          <a:graphic>
            <a:graphicData uri="http://schemas.openxmlformats.org/presentationml/2006/ole">
              <mc:AlternateContent xmlns:mc="http://schemas.openxmlformats.org/markup-compatibility/2006">
                <mc:Choice xmlns:v="urn:schemas-microsoft-com:vml" Requires="v">
                  <p:oleObj spid="_x0000_s4348" name="Equation" r:id="rId13" imgW="177480" imgH="241200" progId="Equation.DSMT4">
                    <p:embed/>
                  </p:oleObj>
                </mc:Choice>
                <mc:Fallback>
                  <p:oleObj name="Equation" r:id="rId13" imgW="177480" imgH="241200" progId="Equation.DSMT4">
                    <p:embed/>
                    <p:pic>
                      <p:nvPicPr>
                        <p:cNvPr id="0" name=""/>
                        <p:cNvPicPr>
                          <a:picLocks noChangeAspect="1" noChangeArrowheads="1"/>
                        </p:cNvPicPr>
                        <p:nvPr/>
                      </p:nvPicPr>
                      <p:blipFill>
                        <a:blip r:embed="rId10"/>
                        <a:srcRect/>
                        <a:stretch>
                          <a:fillRect/>
                        </a:stretch>
                      </p:blipFill>
                      <p:spPr bwMode="auto">
                        <a:xfrm>
                          <a:off x="1428084" y="6079215"/>
                          <a:ext cx="407612" cy="553569"/>
                        </a:xfrm>
                        <a:prstGeom prst="rect">
                          <a:avLst/>
                        </a:prstGeom>
                        <a:solidFill>
                          <a:schemeClr val="bg1"/>
                        </a:solidFill>
                        <a:ln>
                          <a:noFill/>
                        </a:ln>
                        <a:effectLst/>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1497727180"/>
                </p:ext>
              </p:extLst>
            </p:nvPr>
          </p:nvGraphicFramePr>
          <p:xfrm>
            <a:off x="3606800" y="6075363"/>
            <a:ext cx="465138" cy="554037"/>
          </p:xfrm>
          <a:graphic>
            <a:graphicData uri="http://schemas.openxmlformats.org/presentationml/2006/ole">
              <mc:AlternateContent xmlns:mc="http://schemas.openxmlformats.org/markup-compatibility/2006">
                <mc:Choice xmlns:v="urn:schemas-microsoft-com:vml" Requires="v">
                  <p:oleObj spid="_x0000_s4349" name="Equation" r:id="rId14" imgW="203040" imgH="241200" progId="Equation.DSMT4">
                    <p:embed/>
                  </p:oleObj>
                </mc:Choice>
                <mc:Fallback>
                  <p:oleObj name="Equation" r:id="rId14" imgW="203040" imgH="241200" progId="Equation.DSMT4">
                    <p:embed/>
                    <p:pic>
                      <p:nvPicPr>
                        <p:cNvPr id="0" name=""/>
                        <p:cNvPicPr>
                          <a:picLocks noChangeAspect="1" noChangeArrowheads="1"/>
                        </p:cNvPicPr>
                        <p:nvPr/>
                      </p:nvPicPr>
                      <p:blipFill>
                        <a:blip r:embed="rId12"/>
                        <a:srcRect/>
                        <a:stretch>
                          <a:fillRect/>
                        </a:stretch>
                      </p:blipFill>
                      <p:spPr bwMode="auto">
                        <a:xfrm>
                          <a:off x="3606800" y="6075363"/>
                          <a:ext cx="465138"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p:cNvSpPr txBox="1"/>
          <p:nvPr/>
        </p:nvSpPr>
        <p:spPr>
          <a:xfrm>
            <a:off x="5346192" y="4773359"/>
            <a:ext cx="3777882" cy="923330"/>
          </a:xfrm>
          <a:prstGeom prst="rect">
            <a:avLst/>
          </a:prstGeom>
          <a:noFill/>
        </p:spPr>
        <p:txBody>
          <a:bodyPr wrap="square" rtlCol="0">
            <a:spAutoFit/>
          </a:bodyPr>
          <a:lstStyle/>
          <a:p>
            <a:r>
              <a:rPr lang="en-CA" dirty="0" err="1" smtClean="0"/>
              <a:t>Horizonal</a:t>
            </a:r>
            <a:r>
              <a:rPr lang="en-CA" dirty="0" smtClean="0"/>
              <a:t> Temperature gradients</a:t>
            </a:r>
          </a:p>
          <a:p>
            <a:r>
              <a:rPr lang="en-CA" dirty="0" smtClean="0"/>
              <a:t>Pressure gradients at each altitude</a:t>
            </a:r>
          </a:p>
          <a:p>
            <a:r>
              <a:rPr lang="en-CA" dirty="0" smtClean="0"/>
              <a:t>Winds at each altitude </a:t>
            </a:r>
            <a:endParaRPr lang="en-CA" dirty="0"/>
          </a:p>
        </p:txBody>
      </p:sp>
    </p:spTree>
    <p:extLst>
      <p:ext uri="{BB962C8B-B14F-4D97-AF65-F5344CB8AC3E}">
        <p14:creationId xmlns:p14="http://schemas.microsoft.com/office/powerpoint/2010/main" val="298413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CA" sz="3600" dirty="0" smtClean="0"/>
              <a:t>Temperature gradients </a:t>
            </a:r>
            <a:r>
              <a:rPr lang="en-CA" sz="3600" dirty="0" smtClean="0">
                <a:sym typeface="Symbol"/>
              </a:rPr>
              <a:t> Pressure gradients</a:t>
            </a:r>
            <a:endParaRPr lang="en-CA" sz="3600" dirty="0"/>
          </a:p>
        </p:txBody>
      </p:sp>
      <p:sp>
        <p:nvSpPr>
          <p:cNvPr id="3" name="Content Placeholder 2"/>
          <p:cNvSpPr>
            <a:spLocks noGrp="1"/>
          </p:cNvSpPr>
          <p:nvPr>
            <p:ph idx="1"/>
          </p:nvPr>
        </p:nvSpPr>
        <p:spPr>
          <a:xfrm>
            <a:off x="251520" y="1268765"/>
            <a:ext cx="8892480" cy="4525963"/>
          </a:xfrm>
        </p:spPr>
        <p:txBody>
          <a:bodyPr/>
          <a:lstStyle/>
          <a:p>
            <a:pPr lvl="0" fontAlgn="base">
              <a:lnSpc>
                <a:spcPct val="90000"/>
              </a:lnSpc>
              <a:spcAft>
                <a:spcPct val="0"/>
              </a:spcAft>
              <a:buFontTx/>
              <a:buChar char="•"/>
            </a:pPr>
            <a:r>
              <a:rPr lang="en-US" altLang="en-US" kern="0" dirty="0" err="1" smtClean="0">
                <a:solidFill>
                  <a:srgbClr val="000000"/>
                </a:solidFill>
                <a:latin typeface="Arial"/>
                <a:cs typeface="Arial"/>
                <a:sym typeface="Symbol" pitchFamily="18" charset="2"/>
              </a:rPr>
              <a:t>F</a:t>
            </a:r>
            <a:r>
              <a:rPr lang="en-US" altLang="en-US" kern="0" baseline="-25000" dirty="0" err="1" smtClean="0">
                <a:solidFill>
                  <a:srgbClr val="000000"/>
                </a:solidFill>
                <a:latin typeface="Arial"/>
                <a:cs typeface="Arial"/>
                <a:sym typeface="Symbol" pitchFamily="18" charset="2"/>
              </a:rPr>
              <a:t>tot</a:t>
            </a:r>
            <a:r>
              <a:rPr lang="en-US" altLang="en-US" kern="0" dirty="0" smtClean="0">
                <a:solidFill>
                  <a:srgbClr val="000000"/>
                </a:solidFill>
                <a:latin typeface="Arial"/>
                <a:cs typeface="Arial"/>
                <a:sym typeface="Symbol" pitchFamily="18" charset="2"/>
              </a:rPr>
              <a:t> </a:t>
            </a:r>
            <a:r>
              <a:rPr lang="en-US" altLang="en-US" kern="0" dirty="0">
                <a:solidFill>
                  <a:srgbClr val="000000"/>
                </a:solidFill>
                <a:latin typeface="Arial"/>
                <a:cs typeface="Arial"/>
                <a:sym typeface="Symbol" pitchFamily="18" charset="2"/>
              </a:rPr>
              <a:t>= </a:t>
            </a:r>
            <a:r>
              <a:rPr lang="en-US" altLang="en-US" kern="0" dirty="0" err="1">
                <a:solidFill>
                  <a:srgbClr val="000000"/>
                </a:solidFill>
                <a:latin typeface="Arial"/>
                <a:cs typeface="Arial"/>
                <a:sym typeface="Symbol" pitchFamily="18" charset="2"/>
              </a:rPr>
              <a:t>F</a:t>
            </a:r>
            <a:r>
              <a:rPr lang="en-US" altLang="en-US" kern="0" baseline="-25000" dirty="0" err="1">
                <a:solidFill>
                  <a:srgbClr val="000000"/>
                </a:solidFill>
                <a:latin typeface="Arial"/>
                <a:cs typeface="Arial"/>
                <a:sym typeface="Symbol" pitchFamily="18" charset="2"/>
              </a:rPr>
              <a:t>pressure</a:t>
            </a:r>
            <a:r>
              <a:rPr lang="en-US" altLang="en-US" kern="0" dirty="0">
                <a:solidFill>
                  <a:srgbClr val="000000"/>
                </a:solidFill>
                <a:latin typeface="Arial"/>
                <a:cs typeface="Arial"/>
                <a:sym typeface="Symbol" pitchFamily="18" charset="2"/>
              </a:rPr>
              <a:t> + </a:t>
            </a:r>
            <a:r>
              <a:rPr lang="en-US" altLang="en-US" kern="0" dirty="0" err="1">
                <a:solidFill>
                  <a:srgbClr val="000000"/>
                </a:solidFill>
                <a:latin typeface="Arial"/>
                <a:cs typeface="Arial"/>
                <a:sym typeface="Symbol" pitchFamily="18" charset="2"/>
              </a:rPr>
              <a:t>F</a:t>
            </a:r>
            <a:r>
              <a:rPr lang="en-US" altLang="en-US" kern="0" baseline="-25000" dirty="0" err="1">
                <a:solidFill>
                  <a:srgbClr val="000000"/>
                </a:solidFill>
                <a:latin typeface="Arial"/>
                <a:cs typeface="Arial"/>
                <a:sym typeface="Symbol" pitchFamily="18" charset="2"/>
              </a:rPr>
              <a:t>gravity</a:t>
            </a:r>
            <a:r>
              <a:rPr lang="en-US" altLang="en-US" kern="0" dirty="0">
                <a:solidFill>
                  <a:srgbClr val="000000"/>
                </a:solidFill>
                <a:latin typeface="Arial"/>
                <a:cs typeface="Arial"/>
                <a:sym typeface="Symbol" pitchFamily="18" charset="2"/>
              </a:rPr>
              <a:t> + </a:t>
            </a:r>
            <a:r>
              <a:rPr lang="en-US" altLang="en-US" kern="0" dirty="0" err="1" smtClean="0">
                <a:solidFill>
                  <a:srgbClr val="000000"/>
                </a:solidFill>
                <a:latin typeface="Arial"/>
                <a:cs typeface="Arial"/>
                <a:sym typeface="Symbol" pitchFamily="18" charset="2"/>
              </a:rPr>
              <a:t>F</a:t>
            </a:r>
            <a:r>
              <a:rPr lang="en-US" altLang="en-US" kern="0" baseline="-25000" dirty="0" err="1" smtClean="0">
                <a:solidFill>
                  <a:srgbClr val="000000"/>
                </a:solidFill>
                <a:latin typeface="Arial"/>
                <a:cs typeface="Arial"/>
                <a:sym typeface="Symbol" pitchFamily="18" charset="2"/>
              </a:rPr>
              <a:t>viscosity</a:t>
            </a:r>
            <a:endParaRPr lang="en-US" altLang="en-US" kern="0" dirty="0" smtClean="0">
              <a:solidFill>
                <a:srgbClr val="000000"/>
              </a:solidFill>
              <a:latin typeface="Arial"/>
              <a:cs typeface="Arial"/>
              <a:sym typeface="Symbol" pitchFamily="18" charset="2"/>
            </a:endParaRPr>
          </a:p>
          <a:p>
            <a:pPr lvl="0" fontAlgn="base">
              <a:lnSpc>
                <a:spcPct val="90000"/>
              </a:lnSpc>
              <a:spcAft>
                <a:spcPct val="0"/>
              </a:spcAft>
              <a:buFontTx/>
              <a:buChar char="•"/>
            </a:pPr>
            <a:endParaRPr lang="en-US" altLang="en-US" kern="0" dirty="0">
              <a:solidFill>
                <a:srgbClr val="000000"/>
              </a:solidFill>
              <a:latin typeface="Arial"/>
              <a:cs typeface="Arial"/>
              <a:sym typeface="Symbol" pitchFamily="18" charset="2"/>
            </a:endParaRPr>
          </a:p>
          <a:p>
            <a:pPr lvl="0" fontAlgn="base">
              <a:lnSpc>
                <a:spcPct val="90000"/>
              </a:lnSpc>
              <a:spcAft>
                <a:spcPct val="0"/>
              </a:spcAft>
              <a:buFontTx/>
              <a:buChar char="•"/>
            </a:pPr>
            <a:r>
              <a:rPr lang="en-US" altLang="en-US" kern="0" dirty="0" smtClean="0">
                <a:solidFill>
                  <a:srgbClr val="000000"/>
                </a:solidFill>
                <a:latin typeface="Arial"/>
                <a:cs typeface="Arial"/>
                <a:sym typeface="Symbol" pitchFamily="18" charset="2"/>
              </a:rPr>
              <a:t>So Newton’s Law </a:t>
            </a:r>
            <a:r>
              <a:rPr lang="en-US" altLang="en-US" kern="0" dirty="0" smtClean="0">
                <a:solidFill>
                  <a:srgbClr val="000000"/>
                </a:solidFill>
                <a:latin typeface="Arial"/>
                <a:cs typeface="Arial"/>
                <a:sym typeface="Symbol"/>
              </a:rPr>
              <a:t>  </a:t>
            </a:r>
            <a:r>
              <a:rPr lang="en-US" altLang="en-US" kern="0" dirty="0" err="1" smtClean="0">
                <a:solidFill>
                  <a:srgbClr val="000000"/>
                </a:solidFill>
                <a:latin typeface="Arial"/>
                <a:cs typeface="Arial"/>
                <a:sym typeface="Symbol" pitchFamily="18" charset="2"/>
              </a:rPr>
              <a:t>a</a:t>
            </a:r>
            <a:r>
              <a:rPr lang="en-US" altLang="en-US" kern="0" baseline="-25000" dirty="0" err="1" smtClean="0">
                <a:solidFill>
                  <a:srgbClr val="000000"/>
                </a:solidFill>
                <a:latin typeface="Arial"/>
                <a:cs typeface="Arial"/>
                <a:sym typeface="Symbol" pitchFamily="18" charset="2"/>
              </a:rPr>
              <a:t>I</a:t>
            </a:r>
            <a:r>
              <a:rPr lang="en-US" altLang="en-US" kern="0" dirty="0" smtClean="0">
                <a:solidFill>
                  <a:srgbClr val="000000"/>
                </a:solidFill>
                <a:latin typeface="Arial"/>
                <a:cs typeface="Arial"/>
                <a:sym typeface="Symbol" pitchFamily="18" charset="2"/>
              </a:rPr>
              <a:t>=</a:t>
            </a:r>
            <a:r>
              <a:rPr lang="en-US" altLang="en-US" kern="0" dirty="0" err="1" smtClean="0">
                <a:solidFill>
                  <a:srgbClr val="000000"/>
                </a:solidFill>
                <a:latin typeface="Arial"/>
                <a:cs typeface="Arial"/>
                <a:sym typeface="Symbol" pitchFamily="18" charset="2"/>
              </a:rPr>
              <a:t>F</a:t>
            </a:r>
            <a:r>
              <a:rPr lang="en-US" altLang="en-US" kern="0" baseline="-25000" dirty="0" err="1" smtClean="0">
                <a:solidFill>
                  <a:srgbClr val="000000"/>
                </a:solidFill>
                <a:latin typeface="Arial"/>
                <a:cs typeface="Arial"/>
                <a:sym typeface="Symbol" pitchFamily="18" charset="2"/>
              </a:rPr>
              <a:t>tot</a:t>
            </a:r>
            <a:r>
              <a:rPr lang="en-US" altLang="en-US" kern="0" dirty="0" smtClean="0">
                <a:solidFill>
                  <a:srgbClr val="000000"/>
                </a:solidFill>
                <a:latin typeface="Arial"/>
                <a:cs typeface="Arial"/>
                <a:sym typeface="Symbol" pitchFamily="18" charset="2"/>
              </a:rPr>
              <a:t>/m      becomes:</a:t>
            </a:r>
          </a:p>
          <a:p>
            <a:pPr lvl="0" fontAlgn="base">
              <a:lnSpc>
                <a:spcPct val="90000"/>
              </a:lnSpc>
              <a:spcAft>
                <a:spcPct val="0"/>
              </a:spcAft>
              <a:buFontTx/>
              <a:buChar char="•"/>
            </a:pPr>
            <a:endParaRPr lang="en-US" altLang="en-US" kern="0" dirty="0">
              <a:solidFill>
                <a:srgbClr val="000000"/>
              </a:solidFill>
              <a:latin typeface="Arial"/>
              <a:cs typeface="Arial"/>
              <a:sym typeface="Symbol" pitchFamily="18" charset="2"/>
            </a:endParaRPr>
          </a:p>
          <a:p>
            <a:pPr lvl="0" fontAlgn="base">
              <a:lnSpc>
                <a:spcPct val="90000"/>
              </a:lnSpc>
              <a:spcAft>
                <a:spcPct val="0"/>
              </a:spcAft>
              <a:buFontTx/>
              <a:buChar char="•"/>
            </a:pPr>
            <a:endParaRPr lang="en-US" altLang="en-US" kern="0" dirty="0">
              <a:solidFill>
                <a:srgbClr val="000000"/>
              </a:solidFill>
              <a:latin typeface="Arial"/>
              <a:cs typeface="Arial"/>
              <a:sym typeface="Symbol" pitchFamily="18" charset="2"/>
            </a:endParaRPr>
          </a:p>
        </p:txBody>
      </p:sp>
      <p:sp>
        <p:nvSpPr>
          <p:cNvPr id="4" name="Rectangle 3"/>
          <p:cNvSpPr txBox="1">
            <a:spLocks noChangeArrowheads="1"/>
          </p:cNvSpPr>
          <p:nvPr/>
        </p:nvSpPr>
        <p:spPr>
          <a:xfrm>
            <a:off x="230836" y="3166864"/>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smtClean="0">
                <a:latin typeface="Arial" panose="020B0604020202020204" pitchFamily="34" charset="0"/>
                <a:cs typeface="Arial" panose="020B0604020202020204" pitchFamily="34" charset="0"/>
              </a:rPr>
              <a:t>In the Inertial Frame:</a:t>
            </a:r>
            <a:endParaRPr lang="en-GB" altLang="en-US" dirty="0">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96089549"/>
              </p:ext>
            </p:extLst>
          </p:nvPr>
        </p:nvGraphicFramePr>
        <p:xfrm>
          <a:off x="1506662" y="3939902"/>
          <a:ext cx="4127500" cy="857250"/>
        </p:xfrm>
        <a:graphic>
          <a:graphicData uri="http://schemas.openxmlformats.org/presentationml/2006/ole">
            <mc:AlternateContent xmlns:mc="http://schemas.openxmlformats.org/markup-compatibility/2006">
              <mc:Choice xmlns:v="urn:schemas-microsoft-com:vml" Requires="v">
                <p:oleObj spid="_x0000_s1106" name="Equation" r:id="rId3" imgW="2019300" imgH="419100" progId="Equation.DSMT4">
                  <p:embed/>
                </p:oleObj>
              </mc:Choice>
              <mc:Fallback>
                <p:oleObj name="Equation" r:id="rId3" imgW="2019300" imgH="419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662" y="3939902"/>
                        <a:ext cx="41275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7"/>
          <p:cNvSpPr>
            <a:spLocks noChangeArrowheads="1"/>
          </p:cNvSpPr>
          <p:nvPr/>
        </p:nvSpPr>
        <p:spPr bwMode="auto">
          <a:xfrm>
            <a:off x="179512" y="486916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Aft>
                <a:spcPct val="0"/>
              </a:spcAft>
            </a:pPr>
            <a:r>
              <a:rPr lang="en-US" altLang="en-US" dirty="0" smtClean="0">
                <a:solidFill>
                  <a:srgbClr val="000000"/>
                </a:solidFill>
              </a:rPr>
              <a:t>Which in </a:t>
            </a:r>
            <a:r>
              <a:rPr lang="en-US" altLang="en-US" dirty="0">
                <a:solidFill>
                  <a:srgbClr val="000000"/>
                </a:solidFill>
              </a:rPr>
              <a:t>the Rotating </a:t>
            </a:r>
            <a:r>
              <a:rPr lang="en-US" altLang="en-US" dirty="0" smtClean="0">
                <a:solidFill>
                  <a:srgbClr val="000000"/>
                </a:solidFill>
              </a:rPr>
              <a:t>Frame is:</a:t>
            </a:r>
            <a:endParaRPr lang="en-GB" altLang="en-US" dirty="0">
              <a:solidFill>
                <a:srgbClr val="00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24087506"/>
              </p:ext>
            </p:extLst>
          </p:nvPr>
        </p:nvGraphicFramePr>
        <p:xfrm>
          <a:off x="2074987" y="5661248"/>
          <a:ext cx="4591050" cy="850900"/>
        </p:xfrm>
        <a:graphic>
          <a:graphicData uri="http://schemas.openxmlformats.org/presentationml/2006/ole">
            <mc:AlternateContent xmlns:mc="http://schemas.openxmlformats.org/markup-compatibility/2006">
              <mc:Choice xmlns:v="urn:schemas-microsoft-com:vml" Requires="v">
                <p:oleObj spid="_x0000_s1107" name="Equation" r:id="rId5" imgW="2260440" imgH="419040" progId="Equation.DSMT4">
                  <p:embed/>
                </p:oleObj>
              </mc:Choice>
              <mc:Fallback>
                <p:oleObj name="Equation" r:id="rId5" imgW="2260440" imgH="419040" progId="Equation.DSMT4">
                  <p:embed/>
                  <p:pic>
                    <p:nvPicPr>
                      <p:cNvPr id="0" name=""/>
                      <p:cNvPicPr/>
                      <p:nvPr/>
                    </p:nvPicPr>
                    <p:blipFill>
                      <a:blip r:embed="rId6"/>
                      <a:stretch>
                        <a:fillRect/>
                      </a:stretch>
                    </p:blipFill>
                    <p:spPr>
                      <a:xfrm>
                        <a:off x="2074987" y="5661248"/>
                        <a:ext cx="4591050" cy="850900"/>
                      </a:xfrm>
                      <a:prstGeom prst="rect">
                        <a:avLst/>
                      </a:prstGeom>
                    </p:spPr>
                  </p:pic>
                </p:oleObj>
              </mc:Fallback>
            </mc:AlternateContent>
          </a:graphicData>
        </a:graphic>
      </p:graphicFrame>
      <p:sp>
        <p:nvSpPr>
          <p:cNvPr id="6" name="TextBox 5"/>
          <p:cNvSpPr txBox="1"/>
          <p:nvPr/>
        </p:nvSpPr>
        <p:spPr>
          <a:xfrm flipH="1">
            <a:off x="4360712" y="5455760"/>
            <a:ext cx="2448271" cy="338554"/>
          </a:xfrm>
          <a:prstGeom prst="rect">
            <a:avLst/>
          </a:prstGeom>
          <a:noFill/>
          <a:ln>
            <a:solidFill>
              <a:srgbClr val="FF0000"/>
            </a:solidFill>
          </a:ln>
        </p:spPr>
        <p:txBody>
          <a:bodyPr wrap="square" rtlCol="0">
            <a:spAutoFit/>
          </a:bodyPr>
          <a:lstStyle/>
          <a:p>
            <a:r>
              <a:rPr lang="en-CA" sz="1600" dirty="0" smtClean="0">
                <a:solidFill>
                  <a:srgbClr val="FF0000"/>
                </a:solidFill>
              </a:rPr>
              <a:t>Horizontal motions only</a:t>
            </a:r>
            <a:endParaRPr lang="en-CA" sz="1600" dirty="0">
              <a:solidFill>
                <a:srgbClr val="FF0000"/>
              </a:solidFill>
            </a:endParaRPr>
          </a:p>
        </p:txBody>
      </p:sp>
      <p:sp>
        <p:nvSpPr>
          <p:cNvPr id="12" name="TextBox 11"/>
          <p:cNvSpPr txBox="1"/>
          <p:nvPr/>
        </p:nvSpPr>
        <p:spPr>
          <a:xfrm flipH="1">
            <a:off x="5436096" y="6450301"/>
            <a:ext cx="2111498" cy="338554"/>
          </a:xfrm>
          <a:prstGeom prst="rect">
            <a:avLst/>
          </a:prstGeom>
          <a:noFill/>
          <a:ln>
            <a:solidFill>
              <a:srgbClr val="FF0000"/>
            </a:solidFill>
          </a:ln>
        </p:spPr>
        <p:txBody>
          <a:bodyPr wrap="square" rtlCol="0">
            <a:spAutoFit/>
          </a:bodyPr>
          <a:lstStyle/>
          <a:p>
            <a:r>
              <a:rPr lang="en-CA" sz="1600" dirty="0" smtClean="0">
                <a:solidFill>
                  <a:srgbClr val="FF0000"/>
                </a:solidFill>
              </a:rPr>
              <a:t>Above boundary layer</a:t>
            </a:r>
            <a:endParaRPr lang="en-CA" sz="1600" dirty="0">
              <a:solidFill>
                <a:srgbClr val="FF0000"/>
              </a:solidFill>
            </a:endParaRPr>
          </a:p>
        </p:txBody>
      </p:sp>
      <p:sp>
        <p:nvSpPr>
          <p:cNvPr id="18" name="Multiply 17"/>
          <p:cNvSpPr/>
          <p:nvPr/>
        </p:nvSpPr>
        <p:spPr>
          <a:xfrm>
            <a:off x="5075620" y="5794728"/>
            <a:ext cx="504056" cy="658608"/>
          </a:xfrm>
          <a:prstGeom prst="mathMultiply">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Multiply 18"/>
          <p:cNvSpPr/>
          <p:nvPr/>
        </p:nvSpPr>
        <p:spPr>
          <a:xfrm>
            <a:off x="5685256" y="5757394"/>
            <a:ext cx="504056" cy="658608"/>
          </a:xfrm>
          <a:prstGeom prst="mathMultiply">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3227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CA" sz="3600" dirty="0" smtClean="0"/>
              <a:t>Temperature gradients </a:t>
            </a:r>
            <a:r>
              <a:rPr lang="en-CA" sz="3600" dirty="0" smtClean="0">
                <a:sym typeface="Symbol"/>
              </a:rPr>
              <a:t> Pressure gradients</a:t>
            </a:r>
            <a:endParaRPr lang="en-CA" sz="3600" dirty="0"/>
          </a:p>
        </p:txBody>
      </p:sp>
      <p:sp>
        <p:nvSpPr>
          <p:cNvPr id="3" name="Content Placeholder 2"/>
          <p:cNvSpPr>
            <a:spLocks noGrp="1"/>
          </p:cNvSpPr>
          <p:nvPr>
            <p:ph idx="1"/>
          </p:nvPr>
        </p:nvSpPr>
        <p:spPr>
          <a:xfrm>
            <a:off x="0" y="1495327"/>
            <a:ext cx="9144000" cy="4525963"/>
          </a:xfrm>
        </p:spPr>
        <p:txBody>
          <a:bodyPr>
            <a:normAutofit/>
          </a:bodyPr>
          <a:lstStyle/>
          <a:p>
            <a:pPr lvl="0" fontAlgn="base">
              <a:lnSpc>
                <a:spcPct val="90000"/>
              </a:lnSpc>
              <a:spcAft>
                <a:spcPct val="0"/>
              </a:spcAft>
              <a:buFontTx/>
              <a:buChar char="•"/>
            </a:pPr>
            <a:r>
              <a:rPr lang="en-US" altLang="en-US" sz="3000" kern="0" dirty="0" smtClean="0">
                <a:solidFill>
                  <a:srgbClr val="000000"/>
                </a:solidFill>
                <a:latin typeface="Arial"/>
                <a:cs typeface="Arial"/>
                <a:sym typeface="Symbol" pitchFamily="18" charset="2"/>
              </a:rPr>
              <a:t>In the horizontal, with no friction, </a:t>
            </a:r>
          </a:p>
          <a:p>
            <a:pPr lvl="0" fontAlgn="base">
              <a:lnSpc>
                <a:spcPct val="90000"/>
              </a:lnSpc>
              <a:spcAft>
                <a:spcPct val="0"/>
              </a:spcAft>
              <a:buFontTx/>
              <a:buChar char="•"/>
            </a:pPr>
            <a:endParaRPr lang="en-US" altLang="en-US" sz="3000" kern="0" dirty="0" smtClean="0">
              <a:solidFill>
                <a:srgbClr val="000000"/>
              </a:solidFill>
              <a:latin typeface="Arial"/>
              <a:cs typeface="Arial"/>
              <a:sym typeface="Symbol" pitchFamily="18" charset="2"/>
            </a:endParaRPr>
          </a:p>
          <a:p>
            <a:pPr lvl="0" fontAlgn="base">
              <a:lnSpc>
                <a:spcPct val="90000"/>
              </a:lnSpc>
              <a:spcAft>
                <a:spcPct val="0"/>
              </a:spcAft>
              <a:buFontTx/>
              <a:buChar char="•"/>
            </a:pPr>
            <a:r>
              <a:rPr lang="en-US" altLang="en-US" sz="3000" kern="0" dirty="0" smtClean="0">
                <a:solidFill>
                  <a:srgbClr val="000000"/>
                </a:solidFill>
                <a:latin typeface="Arial"/>
                <a:cs typeface="Arial"/>
                <a:sym typeface="Symbol" pitchFamily="18" charset="2"/>
              </a:rPr>
              <a:t>Equilibrium, when </a:t>
            </a:r>
            <a:r>
              <a:rPr lang="en-US" altLang="en-US" sz="3000" kern="0" dirty="0" err="1" smtClean="0">
                <a:solidFill>
                  <a:srgbClr val="000000"/>
                </a:solidFill>
                <a:latin typeface="Arial"/>
                <a:cs typeface="Arial"/>
                <a:sym typeface="Symbol" pitchFamily="18" charset="2"/>
              </a:rPr>
              <a:t>F</a:t>
            </a:r>
            <a:r>
              <a:rPr lang="en-US" altLang="en-US" sz="3000" kern="0" baseline="-25000" dirty="0" err="1" smtClean="0">
                <a:solidFill>
                  <a:srgbClr val="000000"/>
                </a:solidFill>
                <a:latin typeface="Arial"/>
                <a:cs typeface="Arial"/>
                <a:sym typeface="Symbol" pitchFamily="18" charset="2"/>
              </a:rPr>
              <a:t>p</a:t>
            </a:r>
            <a:r>
              <a:rPr lang="en-US" altLang="en-US" sz="3000" kern="0" dirty="0" smtClean="0">
                <a:solidFill>
                  <a:srgbClr val="000000"/>
                </a:solidFill>
                <a:latin typeface="Arial"/>
                <a:cs typeface="Arial"/>
                <a:sym typeface="Symbol" pitchFamily="18" charset="2"/>
              </a:rPr>
              <a:t> is equal &amp; opposite </a:t>
            </a:r>
            <a:r>
              <a:rPr lang="en-US" altLang="en-US" sz="3000" kern="0" dirty="0" err="1" smtClean="0">
                <a:solidFill>
                  <a:srgbClr val="000000"/>
                </a:solidFill>
                <a:latin typeface="Arial"/>
                <a:cs typeface="Arial"/>
                <a:sym typeface="Symbol" pitchFamily="18" charset="2"/>
              </a:rPr>
              <a:t>F</a:t>
            </a:r>
            <a:r>
              <a:rPr lang="en-US" altLang="en-US" sz="3000" kern="0" baseline="-25000" dirty="0" err="1" smtClean="0">
                <a:solidFill>
                  <a:srgbClr val="000000"/>
                </a:solidFill>
                <a:latin typeface="Arial"/>
                <a:cs typeface="Arial"/>
                <a:sym typeface="Symbol" pitchFamily="18" charset="2"/>
              </a:rPr>
              <a:t>Coriolis</a:t>
            </a:r>
            <a:endParaRPr lang="en-US" altLang="en-US" sz="3000" kern="0" baseline="-25000" dirty="0">
              <a:solidFill>
                <a:srgbClr val="000000"/>
              </a:solidFill>
              <a:latin typeface="Arial"/>
              <a:cs typeface="Arial"/>
              <a:sym typeface="Symbol" pitchFamily="18" charset="2"/>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119387556"/>
              </p:ext>
            </p:extLst>
          </p:nvPr>
        </p:nvGraphicFramePr>
        <p:xfrm>
          <a:off x="2267744" y="3082156"/>
          <a:ext cx="3354388" cy="850900"/>
        </p:xfrm>
        <a:graphic>
          <a:graphicData uri="http://schemas.openxmlformats.org/presentationml/2006/ole">
            <mc:AlternateContent xmlns:mc="http://schemas.openxmlformats.org/markup-compatibility/2006">
              <mc:Choice xmlns:v="urn:schemas-microsoft-com:vml" Requires="v">
                <p:oleObj spid="_x0000_s5156" name="Equation" r:id="rId3" imgW="1650960" imgH="419040" progId="Equation.DSMT4">
                  <p:embed/>
                </p:oleObj>
              </mc:Choice>
              <mc:Fallback>
                <p:oleObj name="Equation" r:id="rId3" imgW="1650960" imgH="419040" progId="Equation.DSMT4">
                  <p:embed/>
                  <p:pic>
                    <p:nvPicPr>
                      <p:cNvPr id="0" name=""/>
                      <p:cNvPicPr/>
                      <p:nvPr/>
                    </p:nvPicPr>
                    <p:blipFill>
                      <a:blip r:embed="rId4"/>
                      <a:stretch>
                        <a:fillRect/>
                      </a:stretch>
                    </p:blipFill>
                    <p:spPr>
                      <a:xfrm>
                        <a:off x="2267744" y="3082156"/>
                        <a:ext cx="3354388" cy="850900"/>
                      </a:xfrm>
                      <a:prstGeom prst="rect">
                        <a:avLst/>
                      </a:prstGeom>
                    </p:spPr>
                  </p:pic>
                </p:oleObj>
              </mc:Fallback>
            </mc:AlternateContent>
          </a:graphicData>
        </a:graphic>
      </p:graphicFrame>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5" y="4005064"/>
            <a:ext cx="4879975" cy="27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464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is circulation created?</a:t>
            </a:r>
            <a:endParaRPr lang="en-CA" dirty="0"/>
          </a:p>
        </p:txBody>
      </p:sp>
      <p:sp>
        <p:nvSpPr>
          <p:cNvPr id="3" name="Content Placeholder 2"/>
          <p:cNvSpPr>
            <a:spLocks noGrp="1"/>
          </p:cNvSpPr>
          <p:nvPr>
            <p:ph idx="1"/>
          </p:nvPr>
        </p:nvSpPr>
        <p:spPr>
          <a:xfrm>
            <a:off x="251520" y="1600206"/>
            <a:ext cx="8784976" cy="4853130"/>
          </a:xfrm>
        </p:spPr>
        <p:txBody>
          <a:bodyPr>
            <a:normAutofit fontScale="92500" lnSpcReduction="20000"/>
          </a:bodyPr>
          <a:lstStyle/>
          <a:p>
            <a:pPr marL="0" indent="0">
              <a:buNone/>
            </a:pPr>
            <a:r>
              <a:rPr lang="en-CA" dirty="0" smtClean="0"/>
              <a:t>Solar heating </a:t>
            </a:r>
            <a:r>
              <a:rPr lang="en-CA" dirty="0"/>
              <a:t>gradients </a:t>
            </a:r>
            <a:r>
              <a:rPr lang="en-CA" dirty="0" smtClean="0"/>
              <a:t>          </a:t>
            </a:r>
            <a:r>
              <a:rPr lang="en-CA" dirty="0" smtClean="0">
                <a:sym typeface="Symbol"/>
              </a:rPr>
              <a:t> </a:t>
            </a:r>
            <a:r>
              <a:rPr lang="en-CA" dirty="0" smtClean="0"/>
              <a:t>Temperature gradients </a:t>
            </a:r>
            <a:br>
              <a:rPr lang="en-CA" dirty="0" smtClean="0"/>
            </a:br>
            <a:r>
              <a:rPr lang="en-CA" dirty="0" smtClean="0">
                <a:sym typeface="Symbol"/>
              </a:rPr>
              <a:t>those </a:t>
            </a:r>
            <a:r>
              <a:rPr lang="en-CA" dirty="0"/>
              <a:t>Temperature </a:t>
            </a:r>
            <a:r>
              <a:rPr lang="en-CA" dirty="0" smtClean="0"/>
              <a:t>gradients </a:t>
            </a:r>
            <a:r>
              <a:rPr lang="en-CA" dirty="0" smtClean="0">
                <a:sym typeface="Symbol"/>
              </a:rPr>
              <a:t> </a:t>
            </a:r>
            <a:r>
              <a:rPr lang="en-CA" dirty="0">
                <a:sym typeface="Symbol"/>
              </a:rPr>
              <a:t>Pressure gradients</a:t>
            </a:r>
            <a:br>
              <a:rPr lang="en-CA" dirty="0">
                <a:sym typeface="Symbol"/>
              </a:rPr>
            </a:br>
            <a:r>
              <a:rPr lang="en-CA" dirty="0">
                <a:sym typeface="Symbol"/>
              </a:rPr>
              <a:t>those </a:t>
            </a:r>
            <a:r>
              <a:rPr lang="en-CA" dirty="0" smtClean="0">
                <a:sym typeface="Symbol"/>
              </a:rPr>
              <a:t>P</a:t>
            </a:r>
            <a:r>
              <a:rPr lang="en-CA" dirty="0" smtClean="0"/>
              <a:t>ressure gradients        </a:t>
            </a:r>
            <a:r>
              <a:rPr lang="en-CA" dirty="0" smtClean="0">
                <a:sym typeface="Symbol"/>
              </a:rPr>
              <a:t> Winds</a:t>
            </a:r>
          </a:p>
          <a:p>
            <a:endParaRPr lang="en-CA" dirty="0">
              <a:sym typeface="Symbol"/>
            </a:endParaRPr>
          </a:p>
          <a:p>
            <a:r>
              <a:rPr lang="en-CA" dirty="0" smtClean="0">
                <a:sym typeface="Symbol"/>
              </a:rPr>
              <a:t>Works for the troposphere and stratosphere</a:t>
            </a:r>
          </a:p>
          <a:p>
            <a:pPr marL="971550" lvl="1" indent="-514350">
              <a:buFont typeface="+mj-lt"/>
              <a:buAutoNum type="arabicPeriod"/>
            </a:pPr>
            <a:r>
              <a:rPr lang="en-CA" dirty="0" err="1" smtClean="0">
                <a:sym typeface="Symbol"/>
              </a:rPr>
              <a:t>Radiatively</a:t>
            </a:r>
            <a:r>
              <a:rPr lang="en-CA" dirty="0" smtClean="0">
                <a:sym typeface="Symbol"/>
              </a:rPr>
              <a:t> driven latitude temperature gradients that</a:t>
            </a:r>
          </a:p>
          <a:p>
            <a:pPr marL="971550" lvl="1" indent="-514350">
              <a:buFont typeface="+mj-lt"/>
              <a:buAutoNum type="arabicPeriod"/>
            </a:pPr>
            <a:r>
              <a:rPr lang="en-CA" dirty="0">
                <a:sym typeface="Symbol"/>
              </a:rPr>
              <a:t> </a:t>
            </a:r>
            <a:r>
              <a:rPr lang="en-CA" dirty="0" smtClean="0">
                <a:sym typeface="Symbol"/>
              </a:rPr>
              <a:t>                    drive pressure gradients that</a:t>
            </a:r>
          </a:p>
          <a:p>
            <a:pPr marL="971550" lvl="1" indent="-514350">
              <a:buFont typeface="+mj-lt"/>
              <a:buAutoNum type="arabicPeriod"/>
            </a:pPr>
            <a:r>
              <a:rPr lang="en-CA" dirty="0">
                <a:sym typeface="Symbol"/>
              </a:rPr>
              <a:t> </a:t>
            </a:r>
            <a:r>
              <a:rPr lang="en-CA" dirty="0" smtClean="0">
                <a:sym typeface="Symbol"/>
              </a:rPr>
              <a:t>                    drive </a:t>
            </a:r>
            <a:r>
              <a:rPr lang="en-CA" dirty="0" err="1" smtClean="0">
                <a:sym typeface="Symbol"/>
              </a:rPr>
              <a:t>meridonal</a:t>
            </a:r>
            <a:r>
              <a:rPr lang="en-CA" dirty="0" smtClean="0">
                <a:sym typeface="Symbol"/>
              </a:rPr>
              <a:t> (north-south) winds that</a:t>
            </a:r>
          </a:p>
          <a:p>
            <a:pPr marL="971550" lvl="1" indent="-514350">
              <a:buFont typeface="+mj-lt"/>
              <a:buAutoNum type="arabicPeriod"/>
            </a:pPr>
            <a:r>
              <a:rPr lang="en-CA" dirty="0">
                <a:sym typeface="Symbol"/>
              </a:rPr>
              <a:t> </a:t>
            </a:r>
            <a:r>
              <a:rPr lang="en-CA" dirty="0" smtClean="0">
                <a:sym typeface="Symbol"/>
              </a:rPr>
              <a:t>                    </a:t>
            </a:r>
            <a:r>
              <a:rPr lang="en-CA" dirty="0" err="1" smtClean="0">
                <a:sym typeface="Symbol"/>
              </a:rPr>
              <a:t>Corriolis</a:t>
            </a:r>
            <a:r>
              <a:rPr lang="en-CA" dirty="0" smtClean="0">
                <a:sym typeface="Symbol"/>
              </a:rPr>
              <a:t> turns zonal (eastward or westward)</a:t>
            </a:r>
          </a:p>
          <a:p>
            <a:endParaRPr lang="en-CA" dirty="0" smtClean="0"/>
          </a:p>
          <a:p>
            <a:r>
              <a:rPr lang="en-CA" dirty="0" smtClean="0"/>
              <a:t>Does not work in the mesosphere!</a:t>
            </a:r>
            <a:endParaRPr lang="en-CA" dirty="0"/>
          </a:p>
        </p:txBody>
      </p:sp>
    </p:spTree>
    <p:extLst>
      <p:ext uri="{BB962C8B-B14F-4D97-AF65-F5344CB8AC3E}">
        <p14:creationId xmlns:p14="http://schemas.microsoft.com/office/powerpoint/2010/main" val="253650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is circulation created?</a:t>
            </a:r>
            <a:endParaRPr lang="en-CA"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CA" dirty="0" smtClean="0"/>
              <a:t>Temperature gradients </a:t>
            </a:r>
            <a:r>
              <a:rPr lang="en-CA" dirty="0" smtClean="0">
                <a:sym typeface="Symbol"/>
              </a:rPr>
              <a:t> Pressure gradients</a:t>
            </a:r>
          </a:p>
          <a:p>
            <a:pPr marL="800100" lvl="2" indent="0">
              <a:buNone/>
            </a:pPr>
            <a:r>
              <a:rPr lang="en-CA" dirty="0" smtClean="0">
                <a:sym typeface="Symbol"/>
              </a:rPr>
              <a:t>Troposphere and stratosphere</a:t>
            </a:r>
          </a:p>
          <a:p>
            <a:endParaRPr lang="en-CA" dirty="0">
              <a:sym typeface="Symbol"/>
            </a:endParaRPr>
          </a:p>
          <a:p>
            <a:r>
              <a:rPr lang="en-CA" dirty="0" smtClean="0">
                <a:sym typeface="Symbol"/>
              </a:rPr>
              <a:t>Mesosphere:</a:t>
            </a:r>
          </a:p>
          <a:p>
            <a:pPr lvl="1"/>
            <a:r>
              <a:rPr lang="en-CA" dirty="0" smtClean="0">
                <a:sym typeface="Symbol"/>
              </a:rPr>
              <a:t>Wave momentum deposited in atmosphere</a:t>
            </a:r>
          </a:p>
          <a:p>
            <a:pPr lvl="2"/>
            <a:r>
              <a:rPr lang="en-CA" dirty="0" smtClean="0">
                <a:sym typeface="Symbol"/>
              </a:rPr>
              <a:t>Gravity wave processes</a:t>
            </a:r>
          </a:p>
          <a:p>
            <a:pPr lvl="2"/>
            <a:r>
              <a:rPr lang="en-CA" dirty="0" smtClean="0">
                <a:sym typeface="Symbol"/>
              </a:rPr>
              <a:t>Planetary wave processes</a:t>
            </a:r>
          </a:p>
          <a:p>
            <a:pPr lvl="2"/>
            <a:endParaRPr lang="en-CA" dirty="0" smtClean="0">
              <a:sym typeface="Symbol"/>
            </a:endParaRPr>
          </a:p>
          <a:p>
            <a:pPr lvl="3"/>
            <a:r>
              <a:rPr lang="en-CA" dirty="0" smtClean="0">
                <a:sym typeface="Symbol"/>
              </a:rPr>
              <a:t>Critical level</a:t>
            </a:r>
          </a:p>
          <a:p>
            <a:pPr lvl="3"/>
            <a:r>
              <a:rPr lang="en-CA" dirty="0" smtClean="0">
                <a:sym typeface="Symbol"/>
              </a:rPr>
              <a:t>Wave breaking</a:t>
            </a:r>
          </a:p>
          <a:p>
            <a:pPr lvl="1"/>
            <a:endParaRPr lang="en-CA" dirty="0"/>
          </a:p>
        </p:txBody>
      </p:sp>
    </p:spTree>
    <p:extLst>
      <p:ext uri="{BB962C8B-B14F-4D97-AF65-F5344CB8AC3E}">
        <p14:creationId xmlns:p14="http://schemas.microsoft.com/office/powerpoint/2010/main" val="3608787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Gravity Wave</a:t>
            </a:r>
            <a:endParaRPr lang="en-CA" dirty="0"/>
          </a:p>
        </p:txBody>
      </p:sp>
      <p:sp>
        <p:nvSpPr>
          <p:cNvPr id="3" name="Content Placeholder 2"/>
          <p:cNvSpPr>
            <a:spLocks noGrp="1"/>
          </p:cNvSpPr>
          <p:nvPr>
            <p:ph idx="1"/>
          </p:nvPr>
        </p:nvSpPr>
        <p:spPr/>
        <p:txBody>
          <a:bodyPr>
            <a:normAutofit/>
          </a:bodyPr>
          <a:lstStyle/>
          <a:p>
            <a:r>
              <a:rPr lang="en-CA" dirty="0" smtClean="0"/>
              <a:t>What is a gravity wave?</a:t>
            </a:r>
          </a:p>
          <a:p>
            <a:endParaRPr lang="en-CA" dirty="0"/>
          </a:p>
          <a:p>
            <a:endParaRPr lang="en-CA" dirty="0" smtClean="0"/>
          </a:p>
          <a:p>
            <a:r>
              <a:rPr lang="en-CA" dirty="0" smtClean="0"/>
              <a:t>What happens at a critical level?</a:t>
            </a:r>
          </a:p>
          <a:p>
            <a:endParaRPr lang="en-CA" dirty="0"/>
          </a:p>
          <a:p>
            <a:endParaRPr lang="en-CA" dirty="0"/>
          </a:p>
          <a:p>
            <a:r>
              <a:rPr lang="en-CA" dirty="0" smtClean="0"/>
              <a:t>What causes it to break?</a:t>
            </a:r>
            <a:endParaRPr lang="en-CA" dirty="0"/>
          </a:p>
        </p:txBody>
      </p:sp>
    </p:spTree>
    <p:extLst>
      <p:ext uri="{BB962C8B-B14F-4D97-AF65-F5344CB8AC3E}">
        <p14:creationId xmlns:p14="http://schemas.microsoft.com/office/powerpoint/2010/main" val="68705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
      <a:dk1>
        <a:srgbClr val="000000"/>
      </a:dk1>
      <a:lt1>
        <a:srgbClr val="0000FF"/>
      </a:lt1>
      <a:dk2>
        <a:srgbClr val="000000"/>
      </a:dk2>
      <a:lt2>
        <a:srgbClr val="808080"/>
      </a:lt2>
      <a:accent1>
        <a:srgbClr val="00CC99"/>
      </a:accent1>
      <a:accent2>
        <a:srgbClr val="3333CC"/>
      </a:accent2>
      <a:accent3>
        <a:srgbClr val="AAAA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
      <a:dk1>
        <a:srgbClr val="000000"/>
      </a:dk1>
      <a:lt1>
        <a:srgbClr val="0000FF"/>
      </a:lt1>
      <a:dk2>
        <a:srgbClr val="000000"/>
      </a:dk2>
      <a:lt2>
        <a:srgbClr val="808080"/>
      </a:lt2>
      <a:accent1>
        <a:srgbClr val="00CC99"/>
      </a:accent1>
      <a:accent2>
        <a:srgbClr val="3333CC"/>
      </a:accent2>
      <a:accent3>
        <a:srgbClr val="AAAA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Default Design">
  <a:themeElements>
    <a:clrScheme name="">
      <a:dk1>
        <a:srgbClr val="000000"/>
      </a:dk1>
      <a:lt1>
        <a:srgbClr val="0000FF"/>
      </a:lt1>
      <a:dk2>
        <a:srgbClr val="000000"/>
      </a:dk2>
      <a:lt2>
        <a:srgbClr val="808080"/>
      </a:lt2>
      <a:accent1>
        <a:srgbClr val="00CC99"/>
      </a:accent1>
      <a:accent2>
        <a:srgbClr val="3333CC"/>
      </a:accent2>
      <a:accent3>
        <a:srgbClr val="AAAA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Default Design">
  <a:themeElements>
    <a:clrScheme name="">
      <a:dk1>
        <a:srgbClr val="000000"/>
      </a:dk1>
      <a:lt1>
        <a:srgbClr val="0000FF"/>
      </a:lt1>
      <a:dk2>
        <a:srgbClr val="000000"/>
      </a:dk2>
      <a:lt2>
        <a:srgbClr val="808080"/>
      </a:lt2>
      <a:accent1>
        <a:srgbClr val="00CC99"/>
      </a:accent1>
      <a:accent2>
        <a:srgbClr val="3333CC"/>
      </a:accent2>
      <a:accent3>
        <a:srgbClr val="AAAA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1344</Words>
  <Application>Microsoft Office PowerPoint</Application>
  <PresentationFormat>On-screen Show (4:3)</PresentationFormat>
  <Paragraphs>324</Paragraphs>
  <Slides>38</Slides>
  <Notes>11</Notes>
  <HiddenSlides>0</HiddenSlides>
  <MMClips>0</MMClips>
  <ScaleCrop>false</ScaleCrop>
  <HeadingPairs>
    <vt:vector size="8" baseType="variant">
      <vt:variant>
        <vt:lpstr>Fonts Used</vt:lpstr>
      </vt:variant>
      <vt:variant>
        <vt:i4>6</vt:i4>
      </vt:variant>
      <vt:variant>
        <vt:lpstr>Theme</vt:lpstr>
      </vt:variant>
      <vt:variant>
        <vt:i4>9</vt:i4>
      </vt:variant>
      <vt:variant>
        <vt:lpstr>Embedded OLE Servers</vt:lpstr>
      </vt:variant>
      <vt:variant>
        <vt:i4>1</vt:i4>
      </vt:variant>
      <vt:variant>
        <vt:lpstr>Slide Titles</vt:lpstr>
      </vt:variant>
      <vt:variant>
        <vt:i4>38</vt:i4>
      </vt:variant>
    </vt:vector>
  </HeadingPairs>
  <TitlesOfParts>
    <vt:vector size="54" baseType="lpstr">
      <vt:lpstr>Arial</vt:lpstr>
      <vt:lpstr>Calibri</vt:lpstr>
      <vt:lpstr>Calibri Light</vt:lpstr>
      <vt:lpstr>Symbol</vt:lpstr>
      <vt:lpstr>Times New Roman</vt:lpstr>
      <vt:lpstr>Wingdings</vt:lpstr>
      <vt:lpstr>Office Theme</vt:lpstr>
      <vt:lpstr>Default Design</vt:lpstr>
      <vt:lpstr>1_Default Design</vt:lpstr>
      <vt:lpstr>2_Default Design</vt:lpstr>
      <vt:lpstr>1_Office Theme</vt:lpstr>
      <vt:lpstr>3_Default Design</vt:lpstr>
      <vt:lpstr>2_Office Theme</vt:lpstr>
      <vt:lpstr>4_Default Design</vt:lpstr>
      <vt:lpstr>3_Office Theme</vt:lpstr>
      <vt:lpstr>Equation</vt:lpstr>
      <vt:lpstr>How is circulation created?</vt:lpstr>
      <vt:lpstr>PowerPoint Presentation</vt:lpstr>
      <vt:lpstr>PowerPoint Presentation</vt:lpstr>
      <vt:lpstr>PowerPoint Presentation</vt:lpstr>
      <vt:lpstr>Temperature gradients  Pressure gradients</vt:lpstr>
      <vt:lpstr>Temperature gradients  Pressure gradients</vt:lpstr>
      <vt:lpstr>How is circulation created?</vt:lpstr>
      <vt:lpstr>How is circulation created?</vt:lpstr>
      <vt:lpstr>Gravity Wave</vt:lpstr>
      <vt:lpstr>Gravity or Buoyancy waves in an atmosphere</vt:lpstr>
      <vt:lpstr>How to Propagate the Pressure Perturbation</vt:lpstr>
      <vt:lpstr>Gravity Wave</vt:lpstr>
      <vt:lpstr>Intrinsic vs Observed</vt:lpstr>
      <vt:lpstr>Propagation In Background Winds</vt:lpstr>
      <vt:lpstr>PowerPoint Presentation</vt:lpstr>
      <vt:lpstr>At the Critical Level</vt:lpstr>
      <vt:lpstr>What if U -C</vt:lpstr>
      <vt:lpstr>Gravity Wave</vt:lpstr>
      <vt:lpstr>SMALL-SCALE STRUCTURE:   GRAVITY WAVES</vt:lpstr>
      <vt:lpstr>Seasonal Trend in Wave Direction</vt:lpstr>
      <vt:lpstr>LARGE SCALE CIRCULATION AND TEMPERATURE EFFECTS</vt:lpstr>
      <vt:lpstr>Mesosphere Lower Thermosphere (MLT) process summary</vt:lpstr>
      <vt:lpstr>Gravity Planetary wave breaking</vt:lpstr>
      <vt:lpstr>Planetary Wave</vt:lpstr>
      <vt:lpstr>Water barrel at the North Pole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Westward propagation</vt:lpstr>
      <vt:lpstr>Travelling planetary waves</vt:lpstr>
      <vt:lpstr>Critical levels and reflections</vt:lpstr>
      <vt:lpstr>Planetary wave breaking</vt:lpstr>
      <vt:lpstr>Mesosphere vs Stratosphere Circulation</vt:lpstr>
    </vt:vector>
  </TitlesOfParts>
  <Company>NTNU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Inter-hemispherical impact (mesosphere)</dc:title>
  <dc:creator>Patrick Joseph Espy</dc:creator>
  <cp:lastModifiedBy>Patrick Joseph Espy</cp:lastModifiedBy>
  <cp:revision>69</cp:revision>
  <dcterms:created xsi:type="dcterms:W3CDTF">2015-02-02T20:54:53Z</dcterms:created>
  <dcterms:modified xsi:type="dcterms:W3CDTF">2021-03-17T08:50:06Z</dcterms:modified>
</cp:coreProperties>
</file>