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96" r:id="rId4"/>
    <p:sldMasterId id="2147483798" r:id="rId5"/>
    <p:sldMasterId id="2147483854" r:id="rId6"/>
  </p:sldMasterIdLst>
  <p:notesMasterIdLst>
    <p:notesMasterId r:id="rId85"/>
  </p:notesMasterIdLst>
  <p:handoutMasterIdLst>
    <p:handoutMasterId r:id="rId86"/>
  </p:handoutMasterIdLst>
  <p:sldIdLst>
    <p:sldId id="529" r:id="rId7"/>
    <p:sldId id="531" r:id="rId8"/>
    <p:sldId id="534" r:id="rId9"/>
    <p:sldId id="544" r:id="rId10"/>
    <p:sldId id="536" r:id="rId11"/>
    <p:sldId id="537" r:id="rId12"/>
    <p:sldId id="538" r:id="rId13"/>
    <p:sldId id="539" r:id="rId14"/>
    <p:sldId id="540" r:id="rId15"/>
    <p:sldId id="524" r:id="rId16"/>
    <p:sldId id="541" r:id="rId17"/>
    <p:sldId id="506" r:id="rId18"/>
    <p:sldId id="507" r:id="rId19"/>
    <p:sldId id="509" r:id="rId20"/>
    <p:sldId id="510" r:id="rId21"/>
    <p:sldId id="511" r:id="rId22"/>
    <p:sldId id="542" r:id="rId23"/>
    <p:sldId id="512" r:id="rId24"/>
    <p:sldId id="513" r:id="rId25"/>
    <p:sldId id="514" r:id="rId26"/>
    <p:sldId id="515" r:id="rId27"/>
    <p:sldId id="516" r:id="rId28"/>
    <p:sldId id="517" r:id="rId29"/>
    <p:sldId id="518" r:id="rId30"/>
    <p:sldId id="519" r:id="rId31"/>
    <p:sldId id="520" r:id="rId32"/>
    <p:sldId id="521" r:id="rId33"/>
    <p:sldId id="522" r:id="rId34"/>
    <p:sldId id="523" r:id="rId35"/>
    <p:sldId id="527" r:id="rId36"/>
    <p:sldId id="474" r:id="rId37"/>
    <p:sldId id="464" r:id="rId38"/>
    <p:sldId id="351" r:id="rId39"/>
    <p:sldId id="477" r:id="rId40"/>
    <p:sldId id="476" r:id="rId41"/>
    <p:sldId id="361" r:id="rId42"/>
    <p:sldId id="478" r:id="rId43"/>
    <p:sldId id="366" r:id="rId44"/>
    <p:sldId id="479" r:id="rId45"/>
    <p:sldId id="480" r:id="rId46"/>
    <p:sldId id="481" r:id="rId47"/>
    <p:sldId id="381" r:id="rId48"/>
    <p:sldId id="482" r:id="rId49"/>
    <p:sldId id="483" r:id="rId50"/>
    <p:sldId id="484" r:id="rId51"/>
    <p:sldId id="389" r:id="rId52"/>
    <p:sldId id="393" r:id="rId53"/>
    <p:sldId id="400" r:id="rId54"/>
    <p:sldId id="486" r:id="rId55"/>
    <p:sldId id="408" r:id="rId56"/>
    <p:sldId id="410" r:id="rId57"/>
    <p:sldId id="471" r:id="rId58"/>
    <p:sldId id="413" r:id="rId59"/>
    <p:sldId id="414" r:id="rId60"/>
    <p:sldId id="415" r:id="rId61"/>
    <p:sldId id="487" r:id="rId62"/>
    <p:sldId id="472" r:id="rId63"/>
    <p:sldId id="420" r:id="rId64"/>
    <p:sldId id="466" r:id="rId65"/>
    <p:sldId id="488" r:id="rId66"/>
    <p:sldId id="429" r:id="rId67"/>
    <p:sldId id="489" r:id="rId68"/>
    <p:sldId id="435" r:id="rId69"/>
    <p:sldId id="436" r:id="rId70"/>
    <p:sldId id="437" r:id="rId71"/>
    <p:sldId id="490" r:id="rId72"/>
    <p:sldId id="439" r:id="rId73"/>
    <p:sldId id="444" r:id="rId74"/>
    <p:sldId id="491" r:id="rId75"/>
    <p:sldId id="448" r:id="rId76"/>
    <p:sldId id="492" r:id="rId77"/>
    <p:sldId id="452" r:id="rId78"/>
    <p:sldId id="493" r:id="rId79"/>
    <p:sldId id="456" r:id="rId80"/>
    <p:sldId id="461" r:id="rId81"/>
    <p:sldId id="462" r:id="rId82"/>
    <p:sldId id="494" r:id="rId83"/>
    <p:sldId id="495" r:id="rId84"/>
  </p:sldIdLst>
  <p:sldSz cx="12192000" cy="6858000"/>
  <p:notesSz cx="10234613" cy="7099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orient="horz" pos="4080" userDrawn="1">
          <p15:clr>
            <a:srgbClr val="A4A3A4"/>
          </p15:clr>
        </p15:guide>
        <p15:guide id="3" orient="horz" pos="3744" userDrawn="1">
          <p15:clr>
            <a:srgbClr val="A4A3A4"/>
          </p15:clr>
        </p15:guide>
        <p15:guide id="4" pos="320" userDrawn="1">
          <p15:clr>
            <a:srgbClr val="A4A3A4"/>
          </p15:clr>
        </p15:guide>
        <p15:guide id="5" pos="73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>
          <p15:clr>
            <a:srgbClr val="A4A3A4"/>
          </p15:clr>
        </p15:guide>
        <p15:guide id="2" pos="32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9EB6B"/>
    <a:srgbClr val="FF6666"/>
    <a:srgbClr val="667AFF"/>
    <a:srgbClr val="E37900"/>
    <a:srgbClr val="E30000"/>
    <a:srgbClr val="DEF0B5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9" autoAdjust="0"/>
  </p:normalViewPr>
  <p:slideViewPr>
    <p:cSldViewPr>
      <p:cViewPr varScale="1">
        <p:scale>
          <a:sx n="93" d="100"/>
          <a:sy n="93" d="100"/>
        </p:scale>
        <p:origin x="274" y="86"/>
      </p:cViewPr>
      <p:guideLst>
        <p:guide orient="horz" pos="240"/>
        <p:guide orient="horz" pos="4080"/>
        <p:guide orient="horz" pos="3744"/>
        <p:guide pos="320"/>
        <p:guide pos="7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1498" y="-86"/>
      </p:cViewPr>
      <p:guideLst>
        <p:guide orient="horz" pos="2236"/>
        <p:guide pos="322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slide" Target="slides/slide78.xml"/><Relationship Id="rId89" Type="http://schemas.openxmlformats.org/officeDocument/2006/relationships/theme" Target="theme/theme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87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90" Type="http://schemas.openxmlformats.org/officeDocument/2006/relationships/tableStyles" Target="tableStyles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857500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algn="ctr" defTabSz="954413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© Pearson Education Limited 2009</a:t>
            </a:r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8023225" y="0"/>
            <a:ext cx="2211388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3.</a:t>
            </a:r>
            <a:fld id="{342252DE-2732-4B82-A5BE-9116EB4B7D4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72040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476500" y="0"/>
            <a:ext cx="52451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70" tIns="45135" rIns="90270" bIns="4513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Storey: Electronics: A Systems Approach 4</a:t>
            </a:r>
            <a:r>
              <a:rPr lang="en-GB" baseline="30000"/>
              <a:t>th</a:t>
            </a:r>
            <a:r>
              <a:rPr lang="en-GB"/>
              <a:t> Ed.</a:t>
            </a:r>
          </a:p>
        </p:txBody>
      </p:sp>
    </p:spTree>
    <p:extLst>
      <p:ext uri="{BB962C8B-B14F-4D97-AF65-F5344CB8AC3E}">
        <p14:creationId xmlns:p14="http://schemas.microsoft.com/office/powerpoint/2010/main" val="158821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t" anchorCtr="0" compatLnSpc="1">
            <a:prstTxWarp prst="textNoShape">
              <a:avLst/>
            </a:prstTxWarp>
          </a:bodyPr>
          <a:lstStyle>
            <a:lvl1pPr defTabSz="954413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9138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t" anchorCtr="0" compatLnSpc="1">
            <a:prstTxWarp prst="textNoShape">
              <a:avLst/>
            </a:prstTxWarp>
          </a:bodyPr>
          <a:lstStyle>
            <a:lvl1pPr algn="r" defTabSz="954413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52725" y="533400"/>
            <a:ext cx="4730750" cy="26622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3663" y="3371850"/>
            <a:ext cx="750728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defTabSz="954413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9138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/>
            </a:lvl1pPr>
          </a:lstStyle>
          <a:p>
            <a:pPr>
              <a:defRPr/>
            </a:pPr>
            <a:fld id="{4E0E85F3-FD37-45D4-8C71-01DB907810E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52379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400">
                <a:solidFill>
                  <a:srgbClr val="000000"/>
                </a:solidFill>
              </a:rPr>
              <a:pPr/>
              <a:t>1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196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F84549-9612-4088-8352-F4441A058A7A}" type="slidenum">
              <a:rPr lang="en-GB" altLang="en-US" sz="1300" smtClean="0">
                <a:solidFill>
                  <a:srgbClr val="000000"/>
                </a:solidFill>
              </a:rPr>
              <a:pPr/>
              <a:t>15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Instead of always starting at 0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Go to ½ scale and work your way from there</a:t>
            </a:r>
          </a:p>
        </p:txBody>
      </p:sp>
    </p:spTree>
    <p:extLst>
      <p:ext uri="{BB962C8B-B14F-4D97-AF65-F5344CB8AC3E}">
        <p14:creationId xmlns:p14="http://schemas.microsoft.com/office/powerpoint/2010/main" val="3570531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105ADD-2B83-429C-BE98-FEC704B798A5}" type="slidenum">
              <a:rPr lang="en-GB" altLang="en-US" sz="1300" smtClean="0">
                <a:solidFill>
                  <a:srgbClr val="000000"/>
                </a:solidFill>
              </a:rPr>
              <a:pPr/>
              <a:t>16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770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4315AE-BC87-496A-94F2-E685C9ED8F0C}" type="slidenum">
              <a:rPr lang="en-GB" altLang="en-US" sz="1300" smtClean="0">
                <a:solidFill>
                  <a:srgbClr val="000000"/>
                </a:solidFill>
              </a:rPr>
              <a:pPr/>
              <a:t>18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988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11EA52-8D79-4AF8-AF72-409A01378B73}" type="slidenum">
              <a:rPr lang="en-GB" altLang="en-US" sz="1300" smtClean="0">
                <a:solidFill>
                  <a:srgbClr val="000000"/>
                </a:solidFill>
              </a:rPr>
              <a:pPr/>
              <a:t>19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553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D4A148-9F63-4479-86BF-3A9670DEA508}" type="slidenum">
              <a:rPr lang="en-GB" altLang="en-US" sz="1400" smtClean="0">
                <a:solidFill>
                  <a:srgbClr val="000000"/>
                </a:solidFill>
              </a:rPr>
              <a:pPr/>
              <a:t>20</a:t>
            </a:fld>
            <a:endParaRPr lang="en-GB" altLang="en-US" sz="1400" smtClean="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854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C8FED5-AABC-4CC2-AF57-B7A95558220B}" type="slidenum">
              <a:rPr lang="en-GB" altLang="en-US" sz="1300" smtClean="0">
                <a:solidFill>
                  <a:srgbClr val="000000"/>
                </a:solidFill>
              </a:rPr>
              <a:pPr/>
              <a:t>21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034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CECAD7-D688-4175-BD05-481F03D8536E}" type="slidenum">
              <a:rPr lang="en-GB" altLang="en-US" sz="1300" smtClean="0">
                <a:solidFill>
                  <a:srgbClr val="000000"/>
                </a:solidFill>
              </a:rPr>
              <a:pPr/>
              <a:t>23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01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68D82C-ED84-45D8-BF71-EB82F4A7A4BF}" type="slidenum">
              <a:rPr lang="en-GB" altLang="en-US" sz="1300" smtClean="0">
                <a:solidFill>
                  <a:srgbClr val="000000"/>
                </a:solidFill>
              </a:rPr>
              <a:pPr/>
              <a:t>24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8789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46AA27-5DE2-4B54-9EAE-7BCA0C9977D5}" type="slidenum">
              <a:rPr lang="en-GB" altLang="en-US" sz="1300" smtClean="0">
                <a:solidFill>
                  <a:srgbClr val="000000"/>
                </a:solidFill>
              </a:rPr>
              <a:pPr/>
              <a:t>25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3084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EB6484-BC5D-4C38-9BFE-DD3F3F5F0A7C}" type="slidenum">
              <a:rPr lang="en-GB" altLang="en-US" sz="1300" smtClean="0">
                <a:solidFill>
                  <a:srgbClr val="000000"/>
                </a:solidFill>
              </a:rPr>
              <a:pPr/>
              <a:t>26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744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2A3713-2612-4764-8858-127D49419461}" type="slidenum">
              <a:rPr lang="en-GB" altLang="en-US" sz="1400">
                <a:solidFill>
                  <a:srgbClr val="000000"/>
                </a:solidFill>
              </a:rPr>
              <a:pPr/>
              <a:t>2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752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84E16C-1668-4310-B771-96B3D18F4F22}" type="slidenum">
              <a:rPr lang="en-GB" altLang="en-US" sz="1300" smtClean="0">
                <a:solidFill>
                  <a:srgbClr val="000000"/>
                </a:solidFill>
              </a:rPr>
              <a:pPr/>
              <a:t>27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6183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29F381-DFE3-4F2F-8BB4-95F60123893E}" type="slidenum">
              <a:rPr lang="en-GB" altLang="en-US" sz="1300" smtClean="0">
                <a:solidFill>
                  <a:srgbClr val="000000"/>
                </a:solidFill>
              </a:rPr>
              <a:pPr/>
              <a:t>28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5006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7A795-F33C-4F90-A1D6-F4A2C245E306}" type="slidenum">
              <a:rPr lang="en-GB" altLang="en-US" sz="1300" smtClean="0">
                <a:solidFill>
                  <a:srgbClr val="000000"/>
                </a:solidFill>
              </a:rPr>
              <a:pPr/>
              <a:t>29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5459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196FDF5-45B0-45B6-AB62-D8ED39A0C645}" type="slidenum">
              <a:rPr lang="en-GB" altLang="en-US" sz="1300" smtClean="0"/>
              <a:pPr/>
              <a:t>31</a:t>
            </a:fld>
            <a:endParaRPr lang="en-GB" altLang="en-US" sz="1300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747668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130AC90-9572-4CF1-A097-53FCD1891950}" type="slidenum">
              <a:rPr lang="en-GB" altLang="en-US" sz="1300" smtClean="0"/>
              <a:pPr/>
              <a:t>33</a:t>
            </a:fld>
            <a:endParaRPr lang="en-GB" altLang="en-US" sz="130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543776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DCC4F08-7102-4D0A-A3B5-D0C7DD3FCED0}" type="slidenum">
              <a:rPr lang="en-GB" altLang="en-US" sz="1300" smtClean="0">
                <a:solidFill>
                  <a:srgbClr val="000000"/>
                </a:solidFill>
              </a:rPr>
              <a:pPr/>
              <a:t>34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637841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0323836-CDAC-4C55-B910-32A11F22C243}" type="slidenum">
              <a:rPr lang="en-GB" altLang="en-US" sz="1300" smtClean="0">
                <a:solidFill>
                  <a:srgbClr val="000000"/>
                </a:solidFill>
              </a:rPr>
              <a:pPr/>
              <a:t>35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315836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54DCD71-B82E-4395-B039-815C30ACAA71}" type="slidenum">
              <a:rPr lang="en-GB" altLang="en-US" sz="1300" smtClean="0"/>
              <a:pPr/>
              <a:t>36</a:t>
            </a:fld>
            <a:endParaRPr lang="en-GB" altLang="en-US" sz="130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78510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F46D306-2AB4-4458-8E8C-1C286510F147}" type="slidenum">
              <a:rPr lang="en-GB" altLang="en-US" sz="1300" smtClean="0">
                <a:solidFill>
                  <a:srgbClr val="000000"/>
                </a:solidFill>
              </a:rPr>
              <a:pPr/>
              <a:t>37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619476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2BD860E0-01E9-4E6D-BF9A-8CC9AC0F43EB}" type="slidenum">
              <a:rPr lang="en-GB" altLang="en-US" sz="1300" smtClean="0"/>
              <a:pPr/>
              <a:t>38</a:t>
            </a:fld>
            <a:endParaRPr lang="en-GB" altLang="en-US" sz="130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90073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Thus, </a:t>
            </a:r>
            <a:r>
              <a:rPr lang="en-CA" dirty="0" err="1" smtClean="0"/>
              <a:t>f</a:t>
            </a:r>
            <a:r>
              <a:rPr lang="en-CA" baseline="-25000" dirty="0" err="1" smtClean="0"/>
              <a:t>ny</a:t>
            </a:r>
            <a:r>
              <a:rPr lang="en-CA" dirty="0" smtClean="0"/>
              <a:t> = f</a:t>
            </a:r>
            <a:r>
              <a:rPr lang="en-CA" baseline="-25000" dirty="0" smtClean="0"/>
              <a:t>s</a:t>
            </a:r>
            <a:r>
              <a:rPr lang="en-CA" dirty="0" smtClean="0"/>
              <a:t>/2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>
                <a:solidFill>
                  <a:prstClr val="black"/>
                </a:solidFill>
              </a:rPr>
              <a:pPr/>
              <a:t>3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3905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1FB514C-6E98-4232-BB69-7D1B07EFB548}" type="slidenum">
              <a:rPr lang="en-GB" altLang="en-US" sz="1300" smtClean="0">
                <a:solidFill>
                  <a:srgbClr val="000000"/>
                </a:solidFill>
              </a:rPr>
              <a:pPr/>
              <a:t>40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068563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7FBC97A-E436-4D7E-8860-3E4C3E478944}" type="slidenum">
              <a:rPr lang="en-GB" altLang="en-US" sz="1300" smtClean="0">
                <a:solidFill>
                  <a:srgbClr val="000000"/>
                </a:solidFill>
              </a:rPr>
              <a:pPr/>
              <a:t>41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708530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D7124499-7D6E-4CDE-9BA5-C8C9786F82AF}" type="slidenum">
              <a:rPr lang="en-GB" altLang="en-US" sz="1300" smtClean="0"/>
              <a:pPr/>
              <a:t>42</a:t>
            </a:fld>
            <a:endParaRPr lang="en-GB" altLang="en-US" sz="1300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006138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FD9711D-C8CB-4D6A-8A96-1C981D6B7DC3}" type="slidenum">
              <a:rPr lang="en-GB" altLang="en-US" sz="1300" smtClean="0">
                <a:solidFill>
                  <a:srgbClr val="000000"/>
                </a:solidFill>
              </a:rPr>
              <a:pPr/>
              <a:t>43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255294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78698C0-5C98-4833-9067-6EEA89C324F0}" type="slidenum">
              <a:rPr lang="en-GB" altLang="en-US" sz="1300" smtClean="0">
                <a:solidFill>
                  <a:srgbClr val="000000"/>
                </a:solidFill>
              </a:rPr>
              <a:pPr/>
              <a:t>44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24906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B550CE3-3FA7-49CA-A144-2148C506E1F5}" type="slidenum">
              <a:rPr lang="en-GB" altLang="en-US" sz="1300" smtClean="0">
                <a:solidFill>
                  <a:srgbClr val="000000"/>
                </a:solidFill>
              </a:rPr>
              <a:pPr/>
              <a:t>45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546842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4D135A2-E20E-49CB-9B86-54F200158AC2}" type="slidenum">
              <a:rPr lang="en-GB" altLang="en-US" sz="1300" smtClean="0">
                <a:latin typeface="Arial" panose="020B0604020202020204" pitchFamily="34" charset="0"/>
              </a:rPr>
              <a:pPr/>
              <a:t>46</a:t>
            </a:fld>
            <a:endParaRPr lang="en-GB" altLang="en-US" sz="1300" smtClean="0">
              <a:latin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450497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CC714B2A-4B9B-44C4-AEBE-F8D17EF3B619}" type="slidenum">
              <a:rPr lang="en-GB" altLang="en-US" sz="1300" smtClean="0">
                <a:latin typeface="Arial" panose="020B0604020202020204" pitchFamily="34" charset="0"/>
              </a:rPr>
              <a:pPr/>
              <a:t>47</a:t>
            </a:fld>
            <a:endParaRPr lang="en-GB" altLang="en-US" sz="1300" smtClean="0">
              <a:latin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877677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79F383A-24AD-478E-B83B-56AC0833FA32}" type="slidenum">
              <a:rPr lang="en-GB" altLang="en-US" sz="1300" smtClean="0">
                <a:latin typeface="Arial" panose="020B0604020202020204" pitchFamily="34" charset="0"/>
              </a:rPr>
              <a:pPr/>
              <a:t>48</a:t>
            </a:fld>
            <a:endParaRPr lang="en-GB" altLang="en-US" sz="1300" smtClean="0">
              <a:latin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650886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D41BBC6-883E-4568-B769-77A4A5045CB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49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61798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A76BE3-3EF1-43E2-97EA-594252909CFA}" type="slidenum">
              <a:rPr lang="en-GB" altLang="en-US" sz="1500">
                <a:solidFill>
                  <a:prstClr val="black"/>
                </a:solidFill>
              </a:rPr>
              <a:pPr/>
              <a:t>8</a:t>
            </a:fld>
            <a:endParaRPr lang="en-GB" altLang="en-US" sz="150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Counts from 0 to 255, but that gives 256 steps</a:t>
            </a:r>
          </a:p>
        </p:txBody>
      </p:sp>
    </p:spTree>
    <p:extLst>
      <p:ext uri="{BB962C8B-B14F-4D97-AF65-F5344CB8AC3E}">
        <p14:creationId xmlns:p14="http://schemas.microsoft.com/office/powerpoint/2010/main" val="380683783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0BE5EB7-08BC-4896-A3A8-C1856C55D0F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50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24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3431A71-DB01-4DF7-BE48-BAAFDFB37E81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51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435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67DBB01-7A4F-4405-B232-328BDE296A93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53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11950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7840840-0E39-43BA-A9A4-5123FB611336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54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54441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F8D54C8-598E-4027-9988-8CA4F0340D69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55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99356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7F6C08A-DE0F-4771-B430-FDCA75A94D70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56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58879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02BD6AE-963A-4B78-B4BA-CFCD8B6FFE23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58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27056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D5ABE7C-DEFB-49B6-B6AB-B5FAD764B2A3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60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82745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C0F8E03-85EA-4EC2-9653-C6D7A8BBB229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61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26285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78A5ADD-2F19-4F05-827D-B2899C4A8F11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62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4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10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58990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1363" indent="-284163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1413" indent="-225425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598613" indent="-225425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5813" indent="-225425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30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02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74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46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79DEB10-AC42-4E28-AF44-7BAFF0F79F9D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64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6839521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F31DAEAC-9BA9-4B73-A7D7-E2507014D38E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67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5588300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81C3133-89DE-4531-989E-252F319B16AB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68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09231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99A4934-B28E-4045-A9E3-3290C348A034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69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42980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9FB8BE6-3002-44AB-AAA6-12D5F6BFE127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70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62653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A8381763-0AEE-48A8-9C67-CF6C08E8DC0D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71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11401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EFB8FA1-1F32-4FB2-AA70-B02CED2D6B5C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72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61271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C405CE2-8239-4DA4-8801-1278F3B79F32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73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0467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EB8D6A2-2892-4348-A641-019BD139D4F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74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68987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26D5FF7-9BBB-4364-991B-3BC7B91AC28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75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61980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067C0-6A7E-43AE-94CC-0FA24854DB29}" type="slidenum">
              <a:rPr lang="en-GB" altLang="en-US" sz="1500">
                <a:solidFill>
                  <a:srgbClr val="000000"/>
                </a:solidFill>
              </a:rPr>
              <a:pPr/>
              <a:t>11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82258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E1DFC2D-F953-4E71-9C9B-DC87E1245D67}" type="slidenum">
              <a:rPr lang="en-GB" altLang="en-US" sz="1300" smtClean="0"/>
              <a:pPr/>
              <a:t>78</a:t>
            </a:fld>
            <a:endParaRPr lang="en-GB" altLang="en-US" sz="1300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95223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E38013-842F-43C0-8DF2-25334D89ABDD}" type="slidenum">
              <a:rPr lang="en-GB" altLang="en-US" sz="1300" smtClean="0">
                <a:solidFill>
                  <a:srgbClr val="000000"/>
                </a:solidFill>
              </a:rPr>
              <a:pPr/>
              <a:t>12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617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CE1F1-E998-4D6C-A1D3-4E656AFBB919}" type="slidenum">
              <a:rPr lang="en-GB" altLang="en-US" sz="1300" smtClean="0">
                <a:solidFill>
                  <a:srgbClr val="000000"/>
                </a:solidFill>
              </a:rPr>
              <a:pPr/>
              <a:t>13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4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57B085-FEBD-4298-B5ED-8B004BCD9E57}" type="slidenum">
              <a:rPr lang="en-GB" altLang="en-US" sz="1300" smtClean="0">
                <a:solidFill>
                  <a:srgbClr val="000000"/>
                </a:solidFill>
              </a:rPr>
              <a:pPr/>
              <a:t>14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036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163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38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579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625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465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3138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101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491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863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0675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403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10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84899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7396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1040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669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992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46024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8340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288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025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04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9869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82907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48740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53139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4356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3145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5770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07168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7975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4376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684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752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673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3715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09959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2169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8684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6822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716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79603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1469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48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0653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353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98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84117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93090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9094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3943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9577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530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178041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21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7548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94891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3822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9136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6450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61528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0657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1222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368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2336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120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latin typeface="Arial" charset="0"/>
              </a:rPr>
              <a:t>  Neil Storey, </a:t>
            </a:r>
            <a:r>
              <a:rPr lang="en-GB" sz="1200" i="1" smtClean="0">
                <a:latin typeface="Arial" charset="0"/>
              </a:rPr>
              <a:t>Electronics</a:t>
            </a:r>
            <a:r>
              <a:rPr lang="en-GB" sz="1200" smtClean="0">
                <a:latin typeface="Arial" charset="0"/>
              </a:rPr>
              <a:t>:</a:t>
            </a:r>
            <a:r>
              <a:rPr lang="en-GB" sz="1200" i="1" smtClean="0">
                <a:latin typeface="Arial" charset="0"/>
              </a:rPr>
              <a:t> A Systems Approach,</a:t>
            </a:r>
            <a:r>
              <a:rPr lang="en-GB" sz="1200" smtClean="0">
                <a:latin typeface="Arial" charset="0"/>
              </a:rPr>
              <a:t> 5</a:t>
            </a:r>
            <a:r>
              <a:rPr lang="en-GB" sz="1200" baseline="30000" smtClean="0">
                <a:latin typeface="Arial" charset="0"/>
              </a:rPr>
              <a:t>th</a:t>
            </a:r>
            <a:r>
              <a:rPr lang="en-GB" sz="1200" smtClean="0">
                <a:latin typeface="Arial" charset="0"/>
              </a:rPr>
              <a:t> Edition © Pearson Education Limited 2013</a:t>
            </a:r>
            <a:endParaRPr lang="en-GB" sz="2400" smtClean="0">
              <a:latin typeface="Arial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3.</a:t>
            </a:r>
            <a:fld id="{472484A6-7E18-4AA7-B5DE-AA61375A108E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16.</a:t>
            </a:r>
            <a:fld id="{EC1B4C91-26FD-4157-B011-6F122FAD620E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17.</a:t>
            </a:r>
            <a:fld id="{0FB6A983-9B2D-43EA-9574-377D79A6BB5C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07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7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3078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3079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17.</a:t>
            </a:r>
            <a:fld id="{CE3D2613-7777-459E-8237-8BE196B39A87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09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10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1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4102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4103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17.</a:t>
            </a:r>
            <a:fld id="{AD0A636C-368D-43B9-A3A1-68499C961469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125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5126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5127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18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31.jpeg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3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jpeg"/><Relationship Id="rId5" Type="http://schemas.openxmlformats.org/officeDocument/2006/relationships/image" Target="../media/image36.wmf"/><Relationship Id="rId4" Type="http://schemas.openxmlformats.org/officeDocument/2006/relationships/oleObject" Target="../embeddings/oleObject4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5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30.xml"/><Relationship Id="rId7" Type="http://schemas.openxmlformats.org/officeDocument/2006/relationships/oleObject" Target="../embeddings/oleObject7.bin"/><Relationship Id="rId12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5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42.wmf"/><Relationship Id="rId4" Type="http://schemas.openxmlformats.org/officeDocument/2006/relationships/image" Target="../media/image46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44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48.w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55.wmf"/><Relationship Id="rId4" Type="http://schemas.openxmlformats.org/officeDocument/2006/relationships/oleObject" Target="../embeddings/oleObject14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5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60.png"/><Relationship Id="rId10" Type="http://schemas.openxmlformats.org/officeDocument/2006/relationships/image" Target="../media/image58.wmf"/><Relationship Id="rId4" Type="http://schemas.openxmlformats.org/officeDocument/2006/relationships/image" Target="../media/image59.png"/><Relationship Id="rId9" Type="http://schemas.openxmlformats.org/officeDocument/2006/relationships/oleObject" Target="../embeddings/oleObject17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8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image" Target="../media/image68.wmf"/><Relationship Id="rId3" Type="http://schemas.openxmlformats.org/officeDocument/2006/relationships/notesSlide" Target="../notesSlides/notesSlide45.xml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5.wmf"/><Relationship Id="rId11" Type="http://schemas.openxmlformats.org/officeDocument/2006/relationships/image" Target="../media/image70.png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67.wmf"/><Relationship Id="rId4" Type="http://schemas.openxmlformats.org/officeDocument/2006/relationships/image" Target="../media/image69.png"/><Relationship Id="rId9" Type="http://schemas.openxmlformats.org/officeDocument/2006/relationships/oleObject" Target="../embeddings/oleObject21.bin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5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74.w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76.wmf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Last time: Data </a:t>
            </a:r>
            <a:r>
              <a:rPr lang="en-US" altLang="en-US" dirty="0" smtClean="0"/>
              <a:t>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776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Today: 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15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CA" altLang="en-US" sz="2800" dirty="0">
                <a:solidFill>
                  <a:srgbClr val="FF0000"/>
                </a:solidFill>
              </a:rPr>
              <a:t>Determines what frequencies we can sample</a:t>
            </a:r>
            <a:endParaRPr lang="en-GB" altLang="en-US" sz="2600" b="1" dirty="0">
              <a:solidFill>
                <a:srgbClr val="FF0000"/>
              </a:solidFill>
            </a:endParaRPr>
          </a:p>
          <a:p>
            <a:pPr marL="382588" indent="-382588" eaLnBrk="1" hangingPunct="1"/>
            <a:r>
              <a:rPr lang="en-GB" altLang="en-US" sz="2600" b="1" dirty="0">
                <a:solidFill>
                  <a:srgbClr val="0000FF"/>
                </a:solidFill>
              </a:rPr>
              <a:t>Speed of conversion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conversions of ADC’s or DAC’s take a finite time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this is referred to as the </a:t>
            </a:r>
            <a:r>
              <a:rPr lang="en-GB" altLang="en-US" sz="2400" b="1" dirty="0">
                <a:solidFill>
                  <a:srgbClr val="0000FF"/>
                </a:solidFill>
              </a:rPr>
              <a:t>conversion time</a:t>
            </a:r>
            <a:r>
              <a:rPr lang="en-GB" altLang="en-US" sz="2400" dirty="0"/>
              <a:t> or</a:t>
            </a:r>
            <a:br>
              <a:rPr lang="en-GB" altLang="en-US" sz="2400" dirty="0"/>
            </a:br>
            <a:r>
              <a:rPr lang="en-GB" altLang="en-US" sz="2400" b="1" dirty="0">
                <a:solidFill>
                  <a:srgbClr val="0000FF"/>
                </a:solidFill>
              </a:rPr>
              <a:t>settling time</a:t>
            </a:r>
            <a:r>
              <a:rPr lang="en-GB" altLang="en-US" sz="2400" dirty="0"/>
              <a:t> of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the time taken depends on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>
                <a:solidFill>
                  <a:srgbClr val="FF0000"/>
                </a:solidFill>
              </a:rPr>
              <a:t>DACs are usually faster than </a:t>
            </a:r>
            <a:r>
              <a:rPr lang="en-GB" altLang="en-US" sz="2400" dirty="0" smtClean="0">
                <a:solidFill>
                  <a:srgbClr val="FF0000"/>
                </a:solidFill>
              </a:rPr>
              <a:t>ADCs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 smtClean="0">
                <a:solidFill>
                  <a:srgbClr val="FF0000"/>
                </a:solidFill>
              </a:rPr>
              <a:t>Higher resolution generally increases conversion time</a:t>
            </a:r>
            <a:endParaRPr lang="en-GB" altLang="en-US" sz="2400" dirty="0">
              <a:solidFill>
                <a:srgbClr val="FF0000"/>
              </a:solidFill>
            </a:endParaRPr>
          </a:p>
          <a:p>
            <a:pPr marL="858838" lvl="1" eaLnBrk="1" hangingPunct="1"/>
            <a:endParaRPr lang="en-GB" altLang="en-US" sz="2400" dirty="0"/>
          </a:p>
        </p:txBody>
      </p:sp>
      <p:sp>
        <p:nvSpPr>
          <p:cNvPr id="1126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/>
              <a:t>How fast can we digitize or reconstruct a signal?</a:t>
            </a:r>
          </a:p>
        </p:txBody>
      </p:sp>
    </p:spTree>
    <p:extLst>
      <p:ext uri="{BB962C8B-B14F-4D97-AF65-F5344CB8AC3E}">
        <p14:creationId xmlns:p14="http://schemas.microsoft.com/office/powerpoint/2010/main" val="130826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7002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dirty="0"/>
              <a:t>a binary-weighted resistor DAC</a:t>
            </a:r>
          </a:p>
        </p:txBody>
      </p:sp>
      <p:pic>
        <p:nvPicPr>
          <p:cNvPr id="116739" name="Picture 3" descr="C16NF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9" y="2492375"/>
            <a:ext cx="543083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1558925" y="2241550"/>
            <a:ext cx="367188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A “1” on an input tries to draw current from the op amp junction (must come from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since input of op amp does not draw or source current)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Op amp changes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to </a:t>
            </a:r>
            <a:r>
              <a:rPr lang="en-CA" altLang="en-US" sz="1600" dirty="0" smtClean="0">
                <a:solidFill>
                  <a:srgbClr val="FF0000"/>
                </a:solidFill>
              </a:rPr>
              <a:t>null-out </a:t>
            </a:r>
            <a:r>
              <a:rPr lang="en-CA" altLang="en-US" sz="1600" dirty="0">
                <a:solidFill>
                  <a:srgbClr val="FF0000"/>
                </a:solidFill>
              </a:rPr>
              <a:t/>
            </a:r>
            <a:br>
              <a:rPr lang="en-CA" altLang="en-US" sz="1600" dirty="0">
                <a:solidFill>
                  <a:srgbClr val="FF0000"/>
                </a:solidFill>
              </a:rPr>
            </a:br>
            <a:r>
              <a:rPr lang="en-CA" altLang="en-US" sz="1600" dirty="0">
                <a:solidFill>
                  <a:srgbClr val="FF0000"/>
                </a:solidFill>
              </a:rPr>
              <a:t>the current at the input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Just an inverting amplifier whose gain depends on which bits are 1.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Gain </a:t>
            </a:r>
            <a:r>
              <a:rPr lang="en-CA" altLang="en-US" sz="1600" dirty="0" smtClean="0">
                <a:solidFill>
                  <a:srgbClr val="FF0000"/>
                </a:solidFill>
              </a:rPr>
              <a:t>increases </a:t>
            </a:r>
            <a:r>
              <a:rPr lang="en-CA" altLang="en-US" sz="1600" dirty="0">
                <a:solidFill>
                  <a:srgbClr val="FF0000"/>
                </a:solidFill>
              </a:rPr>
              <a:t>from MSB to LSB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So for a binary input number m: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5816601"/>
            <a:ext cx="1524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139" y="4494888"/>
            <a:ext cx="2195576" cy="19217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326" y="4494888"/>
            <a:ext cx="869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900" dirty="0">
                <a:solidFill>
                  <a:srgbClr val="000000"/>
                </a:solidFill>
                <a:latin typeface="Arial"/>
              </a:rPr>
              <a:t>3 bit DAC</a:t>
            </a:r>
          </a:p>
        </p:txBody>
      </p:sp>
      <p:pic>
        <p:nvPicPr>
          <p:cNvPr id="8" name="Picture 7" descr="C08NF0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140" y="-72016"/>
            <a:ext cx="2160240" cy="1523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13"/>
          <p:cNvGrpSpPr>
            <a:grpSpLocks/>
          </p:cNvGrpSpPr>
          <p:nvPr/>
        </p:nvGrpSpPr>
        <p:grpSpPr bwMode="auto">
          <a:xfrm>
            <a:off x="9775543" y="275470"/>
            <a:ext cx="1871662" cy="828675"/>
            <a:chOff x="1769" y="2364"/>
            <a:chExt cx="1179" cy="522"/>
          </a:xfrm>
        </p:grpSpPr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1769" y="2364"/>
              <a:ext cx="1179" cy="52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graphicFrame>
          <p:nvGraphicFramePr>
            <p:cNvPr id="11" name="Object 1025"/>
            <p:cNvGraphicFramePr>
              <a:graphicFrameLocks noChangeAspect="1"/>
            </p:cNvGraphicFramePr>
            <p:nvPr/>
          </p:nvGraphicFramePr>
          <p:xfrm>
            <a:off x="1859" y="2432"/>
            <a:ext cx="975" cy="4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309" name="Equation" r:id="rId8" imgW="1854200" imgH="800100" progId="Equation.3">
                    <p:embed/>
                  </p:oleObj>
                </mc:Choice>
                <mc:Fallback>
                  <p:oleObj name="Equation" r:id="rId8" imgW="1854200" imgH="800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9" y="2432"/>
                          <a:ext cx="975" cy="4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00269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an </a:t>
            </a:r>
            <a:r>
              <a:rPr lang="en-GB" altLang="en-US" sz="2600" i="1"/>
              <a:t>R-2R</a:t>
            </a:r>
            <a:r>
              <a:rPr lang="en-GB" altLang="en-US" sz="2600"/>
              <a:t> resistor chain DAC</a:t>
            </a:r>
          </a:p>
        </p:txBody>
      </p:sp>
      <p:pic>
        <p:nvPicPr>
          <p:cNvPr id="118787" name="Picture 3" descr="C16N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958" y="1722642"/>
            <a:ext cx="4076488" cy="465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88" name="TextBox 3"/>
          <p:cNvSpPr txBox="1">
            <a:spLocks noChangeArrowheads="1"/>
          </p:cNvSpPr>
          <p:nvPr/>
        </p:nvSpPr>
        <p:spPr bwMode="auto">
          <a:xfrm>
            <a:off x="1539876" y="2309929"/>
            <a:ext cx="349091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 1 on an input  will cause a current to flow through the 2R resistor attached to the switch.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At the junction, this current sees an equivalent resistance 2R in each direction and is split equally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As it travels up the chain, it is split again at each junction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Coming from LSB it sees the most </a:t>
            </a:r>
            <a:r>
              <a:rPr lang="en-CA" altLang="en-US" sz="1400" dirty="0" err="1">
                <a:solidFill>
                  <a:srgbClr val="FF0000"/>
                </a:solidFill>
              </a:rPr>
              <a:t>splits</a:t>
            </a:r>
            <a:r>
              <a:rPr lang="en-CA" altLang="en-US" sz="1400" dirty="0" err="1">
                <a:solidFill>
                  <a:srgbClr val="FF0000"/>
                </a:solidFill>
                <a:sym typeface="Symbol" panose="05050102010706020507" pitchFamily="18" charset="2"/>
              </a:rPr>
              <a:t>this</a:t>
            </a:r>
            <a:r>
              <a:rPr lang="en-CA" altLang="en-US" sz="1400" dirty="0">
                <a:solidFill>
                  <a:srgbClr val="FF0000"/>
                </a:solidFill>
                <a:sym typeface="Symbol" panose="05050102010706020507" pitchFamily="18" charset="2"/>
              </a:rPr>
              <a:t> gives the least current at 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op-amp (divided by 2</a:t>
            </a:r>
            <a:r>
              <a:rPr lang="en-CA" altLang="en-US" sz="1400" baseline="30000" dirty="0" smtClean="0">
                <a:solidFill>
                  <a:srgbClr val="FF0000"/>
                </a:solidFill>
                <a:sym typeface="Symbol" panose="05050102010706020507" pitchFamily="18" charset="2"/>
              </a:rPr>
              <a:t>n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)</a:t>
            </a:r>
            <a:endParaRPr lang="en-CA" altLang="en-US" sz="1400" dirty="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 smtClean="0">
                <a:solidFill>
                  <a:srgbClr val="FF0000"/>
                </a:solidFill>
              </a:rPr>
              <a:t>One split at the MSB, current divided by 2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Op amp changes Vo to offset (null) the current at the input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000000"/>
              </a:solidFill>
            </a:endParaRPr>
          </a:p>
        </p:txBody>
      </p:sp>
      <p:sp>
        <p:nvSpPr>
          <p:cNvPr id="1187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dirty="0">
                <a:solidFill>
                  <a:srgbClr val="FF0000"/>
                </a:solidFill>
              </a:rPr>
              <a:t>Same idea, but </a:t>
            </a:r>
            <a:r>
              <a:rPr lang="en-CA" altLang="en-US" sz="2400" dirty="0" smtClean="0">
                <a:solidFill>
                  <a:srgbClr val="FF0000"/>
                </a:solidFill>
              </a:rPr>
              <a:t>use same resistor values </a:t>
            </a:r>
            <a:r>
              <a:rPr lang="en-CA" altLang="en-US" sz="2400" dirty="0">
                <a:solidFill>
                  <a:srgbClr val="FF0000"/>
                </a:solidFill>
              </a:rPr>
              <a:t>for better thermal control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73389" y="2003368"/>
            <a:ext cx="2335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600" dirty="0">
                <a:solidFill>
                  <a:srgbClr val="000000"/>
                </a:solidFill>
                <a:latin typeface="Arial"/>
              </a:rPr>
              <a:t>Digital word determines voltage here, V</a:t>
            </a:r>
            <a:r>
              <a:rPr lang="en-CA" sz="1600" baseline="-25000" dirty="0">
                <a:solidFill>
                  <a:srgbClr val="000000"/>
                </a:solidFill>
                <a:latin typeface="Arial"/>
              </a:rPr>
              <a:t>A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8919556" y="2408239"/>
            <a:ext cx="523702" cy="1188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0547350" y="3409748"/>
          <a:ext cx="1497933" cy="61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5" name="Équation" r:id="rId5" imgW="1054080" imgH="431640" progId="Equation.3">
                  <p:embed/>
                </p:oleObj>
              </mc:Choice>
              <mc:Fallback>
                <p:oleObj name="Équation" r:id="rId5" imgW="105408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47350" y="3409748"/>
                        <a:ext cx="1497933" cy="613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 bwMode="auto">
          <a:xfrm flipV="1">
            <a:off x="10640291" y="2776451"/>
            <a:ext cx="374073" cy="8146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8772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483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counter or servo ADC</a:t>
            </a:r>
          </a:p>
        </p:txBody>
      </p:sp>
      <p:pic>
        <p:nvPicPr>
          <p:cNvPr id="122883" name="Picture 3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1" y="2505076"/>
            <a:ext cx="76231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4" name="TextBox 3"/>
          <p:cNvSpPr txBox="1">
            <a:spLocks noChangeArrowheads="1"/>
          </p:cNvSpPr>
          <p:nvPr/>
        </p:nvSpPr>
        <p:spPr bwMode="auto">
          <a:xfrm>
            <a:off x="7680326" y="1900239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but cheap-few 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103" y="3050770"/>
            <a:ext cx="333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600" dirty="0">
                <a:solidFill>
                  <a:srgbClr val="000000"/>
                </a:solidFill>
                <a:latin typeface="Arial"/>
              </a:rPr>
              <a:t>Voltage here proportional to number of clock steps counted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2818015" y="3017520"/>
            <a:ext cx="1005840" cy="2161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5142059" y="2340982"/>
            <a:ext cx="2696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600" dirty="0">
                <a:solidFill>
                  <a:srgbClr val="000000"/>
                </a:solidFill>
                <a:latin typeface="Arial"/>
              </a:rPr>
              <a:t>When the 2 voltages equal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600" dirty="0">
                <a:solidFill>
                  <a:srgbClr val="000000"/>
                </a:solidFill>
                <a:latin typeface="Arial"/>
              </a:rPr>
              <a:t>Stop the count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4796444" y="2633369"/>
            <a:ext cx="391188" cy="4922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36747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4200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successive approximation ADC (</a:t>
            </a:r>
            <a:r>
              <a:rPr lang="en-GB" altLang="en-US" sz="2600">
                <a:solidFill>
                  <a:srgbClr val="FF0000"/>
                </a:solidFill>
              </a:rPr>
              <a:t>bisection</a:t>
            </a:r>
            <a:r>
              <a:rPr lang="en-GB" altLang="en-US" sz="2600"/>
              <a:t>)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MSB=1, DAC = ½ scale, if less than input, keep MSB=1 &amp; turn on next bit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If more than input, reset bit to 0 and turn next bit on, keep going </a:t>
            </a:r>
            <a:r>
              <a:rPr lang="en-GB" altLang="en-US" sz="10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24931" name="Picture 3" descr="C16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2957514"/>
            <a:ext cx="74390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2" name="TextBox 3"/>
          <p:cNvSpPr txBox="1">
            <a:spLocks noChangeArrowheads="1"/>
          </p:cNvSpPr>
          <p:nvPr/>
        </p:nvSpPr>
        <p:spPr bwMode="auto">
          <a:xfrm>
            <a:off x="7721600" y="152400"/>
            <a:ext cx="212725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Fast and still cheap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1-100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s for 8-12 bits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Most common type</a:t>
            </a:r>
            <a:endParaRPr lang="en-CA" altLang="en-US" sz="1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7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35163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dual-slope ADC </a:t>
            </a:r>
          </a:p>
        </p:txBody>
      </p:sp>
      <p:pic>
        <p:nvPicPr>
          <p:cNvPr id="126979" name="Picture 3" descr="C16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378075"/>
            <a:ext cx="669766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0" name="TextBox 4"/>
          <p:cNvSpPr txBox="1">
            <a:spLocks noChangeArrowheads="1"/>
          </p:cNvSpPr>
          <p:nvPr/>
        </p:nvSpPr>
        <p:spPr bwMode="auto">
          <a:xfrm>
            <a:off x="1703389" y="188913"/>
            <a:ext cx="846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charges capacitor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Discharge at constant rate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Counter starts at start of discharge and stops at full discharge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Time = count = 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6981" name="TextBox 5"/>
          <p:cNvSpPr txBox="1">
            <a:spLocks noChangeArrowheads="1"/>
          </p:cNvSpPr>
          <p:nvPr/>
        </p:nvSpPr>
        <p:spPr bwMode="auto">
          <a:xfrm>
            <a:off x="7680325" y="1900238"/>
            <a:ext cx="212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(10-100 ms)  but very accurate</a:t>
            </a:r>
          </a:p>
        </p:txBody>
      </p:sp>
    </p:spTree>
    <p:extLst>
      <p:ext uri="{BB962C8B-B14F-4D97-AF65-F5344CB8AC3E}">
        <p14:creationId xmlns:p14="http://schemas.microsoft.com/office/powerpoint/2010/main" val="99856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Design an Analogue to digital converter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Using what you know already about op-amps and digital logic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527640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parallel or flash ADC</a:t>
            </a:r>
          </a:p>
        </p:txBody>
      </p:sp>
      <p:pic>
        <p:nvPicPr>
          <p:cNvPr id="129027" name="Picture 3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4" y="2365376"/>
            <a:ext cx="37750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TextBox 1"/>
          <p:cNvSpPr txBox="1">
            <a:spLocks noChangeArrowheads="1"/>
          </p:cNvSpPr>
          <p:nvPr/>
        </p:nvSpPr>
        <p:spPr bwMode="auto">
          <a:xfrm>
            <a:off x="1774826" y="152401"/>
            <a:ext cx="8208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Comparators connected to voltages with V&gt;V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one polarity,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All connected to V&lt;V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the opposite polarity.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Combinational logic is then used to determine the value of the input voltage from this pattern.</a:t>
            </a:r>
            <a:endParaRPr lang="en-CA" altLang="en-US" sz="2000">
              <a:solidFill>
                <a:srgbClr val="FF0000"/>
              </a:solidFill>
            </a:endParaRPr>
          </a:p>
        </p:txBody>
      </p:sp>
      <p:sp>
        <p:nvSpPr>
          <p:cNvPr id="129029" name="TextBox 4"/>
          <p:cNvSpPr txBox="1">
            <a:spLocks noChangeArrowheads="1"/>
          </p:cNvSpPr>
          <p:nvPr/>
        </p:nvSpPr>
        <p:spPr bwMode="auto">
          <a:xfrm>
            <a:off x="7427914" y="1808164"/>
            <a:ext cx="324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Go fast converter (ns)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Accurate and expensive</a:t>
            </a:r>
          </a:p>
        </p:txBody>
      </p:sp>
    </p:spTree>
    <p:extLst>
      <p:ext uri="{BB962C8B-B14F-4D97-AF65-F5344CB8AC3E}">
        <p14:creationId xmlns:p14="http://schemas.microsoft.com/office/powerpoint/2010/main" val="396202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and hold gates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2" y="1857376"/>
            <a:ext cx="9431223" cy="4500563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dirty="0"/>
              <a:t>It is often useful to be able to </a:t>
            </a:r>
            <a:r>
              <a:rPr lang="en-US" altLang="en-US" sz="2600" i="1" dirty="0"/>
              <a:t>sample</a:t>
            </a:r>
            <a:r>
              <a:rPr lang="en-US" altLang="en-US" sz="2600" dirty="0"/>
              <a:t> a signal and then </a:t>
            </a:r>
            <a:r>
              <a:rPr lang="en-US" altLang="en-US" sz="2600" i="1" dirty="0"/>
              <a:t>hold</a:t>
            </a:r>
            <a:r>
              <a:rPr lang="en-US" altLang="en-US" sz="2600" dirty="0"/>
              <a:t> its value constant</a:t>
            </a:r>
          </a:p>
          <a:p>
            <a:pPr marL="952500" lvl="1" eaLnBrk="1" hangingPunct="1"/>
            <a:r>
              <a:rPr lang="en-US" altLang="en-US" sz="2400" dirty="0"/>
              <a:t>this is useful when performing analogue-to-digital </a:t>
            </a:r>
            <a:r>
              <a:rPr lang="en-US" altLang="en-US" sz="2400" dirty="0" smtClean="0"/>
              <a:t>(ADC) conversion </a:t>
            </a:r>
            <a:r>
              <a:rPr lang="en-US" altLang="en-US" sz="2400" dirty="0"/>
              <a:t>so that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the </a:t>
            </a:r>
            <a:r>
              <a:rPr lang="en-US" altLang="en-US" sz="2400" i="1" dirty="0">
                <a:solidFill>
                  <a:srgbClr val="FF0000"/>
                </a:solidFill>
              </a:rPr>
              <a:t>signal does not change during conversion</a:t>
            </a:r>
          </a:p>
          <a:p>
            <a:pPr marL="952500" lvl="1" eaLnBrk="1" hangingPunct="1"/>
            <a:r>
              <a:rPr lang="en-US" altLang="en-US" sz="2400" dirty="0"/>
              <a:t>it is also useful when doing digital-to-analogue </a:t>
            </a:r>
            <a:r>
              <a:rPr lang="en-US" altLang="en-US" sz="2400" dirty="0" smtClean="0"/>
              <a:t>(DAC) conversion </a:t>
            </a:r>
            <a:r>
              <a:rPr lang="en-US" altLang="en-US" sz="2400" dirty="0"/>
              <a:t>to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maintain </a:t>
            </a:r>
            <a:r>
              <a:rPr lang="en-US" altLang="en-US" sz="2400" i="1" dirty="0">
                <a:solidFill>
                  <a:srgbClr val="FF0000"/>
                </a:solidFill>
              </a:rPr>
              <a:t>the output voltage constant between conversions</a:t>
            </a:r>
          </a:p>
          <a:p>
            <a:pPr marL="395288" indent="-395288" eaLnBrk="1" hangingPunct="1"/>
            <a:r>
              <a:rPr lang="en-US" altLang="en-US" sz="2600" dirty="0"/>
              <a:t>This task is performed by a </a:t>
            </a:r>
            <a:r>
              <a:rPr lang="en-US" altLang="en-US" sz="2600" b="1" i="1" u="sng" dirty="0">
                <a:solidFill>
                  <a:srgbClr val="FF0000"/>
                </a:solidFill>
              </a:rPr>
              <a:t>sample and hold gate</a:t>
            </a:r>
          </a:p>
          <a:p>
            <a:pPr marL="952500" lvl="1" eaLnBrk="1" hangingPunct="1"/>
            <a:r>
              <a:rPr lang="en-US" altLang="en-US" sz="2400" dirty="0"/>
              <a:t>we have looked at such circuits in earlier lectures</a:t>
            </a: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107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108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108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427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87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0160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800" b="1">
                <a:solidFill>
                  <a:srgbClr val="0000FF"/>
                </a:solidFill>
              </a:rPr>
              <a:t>A FET sample and hold gate</a:t>
            </a:r>
          </a:p>
        </p:txBody>
      </p:sp>
      <p:grpSp>
        <p:nvGrpSpPr>
          <p:cNvPr id="133123" name="Group 15"/>
          <p:cNvGrpSpPr>
            <a:grpSpLocks/>
          </p:cNvGrpSpPr>
          <p:nvPr/>
        </p:nvGrpSpPr>
        <p:grpSpPr bwMode="auto">
          <a:xfrm>
            <a:off x="1524001" y="3098800"/>
            <a:ext cx="6499225" cy="3282950"/>
            <a:chOff x="0" y="2758405"/>
            <a:chExt cx="6499575" cy="3283054"/>
          </a:xfrm>
        </p:grpSpPr>
        <p:pic>
          <p:nvPicPr>
            <p:cNvPr id="13313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57" t="18553" b="53111"/>
            <a:stretch>
              <a:fillRect/>
            </a:stretch>
          </p:blipFill>
          <p:spPr bwMode="auto">
            <a:xfrm>
              <a:off x="3095836" y="3231551"/>
              <a:ext cx="3403739" cy="113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26"/>
            <a:stretch>
              <a:fillRect/>
            </a:stretch>
          </p:blipFill>
          <p:spPr bwMode="auto">
            <a:xfrm>
              <a:off x="671459" y="2758405"/>
              <a:ext cx="2496385" cy="22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2" r="27271" b="81496"/>
            <a:stretch>
              <a:fillRect/>
            </a:stretch>
          </p:blipFill>
          <p:spPr bwMode="auto">
            <a:xfrm>
              <a:off x="0" y="5445224"/>
              <a:ext cx="2937683" cy="5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37" name="Rectangle 2"/>
            <p:cNvSpPr>
              <a:spLocks noChangeArrowheads="1"/>
            </p:cNvSpPr>
            <p:nvPr/>
          </p:nvSpPr>
          <p:spPr bwMode="auto">
            <a:xfrm>
              <a:off x="3887924" y="4077072"/>
              <a:ext cx="1512168" cy="3960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33138" name="Rectangle 3"/>
            <p:cNvSpPr>
              <a:spLocks noChangeArrowheads="1"/>
            </p:cNvSpPr>
            <p:nvPr/>
          </p:nvSpPr>
          <p:spPr bwMode="auto">
            <a:xfrm>
              <a:off x="4247964" y="3717032"/>
              <a:ext cx="288032" cy="43204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cxnSp>
          <p:nvCxnSpPr>
            <p:cNvPr id="133139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1835696" y="4941168"/>
              <a:ext cx="0" cy="9001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0" name="Straight Connector 8"/>
            <p:cNvCxnSpPr>
              <a:cxnSpLocks noChangeShapeType="1"/>
            </p:cNvCxnSpPr>
            <p:nvPr/>
          </p:nvCxnSpPr>
          <p:spPr bwMode="auto">
            <a:xfrm flipV="1">
              <a:off x="2937683" y="5835492"/>
              <a:ext cx="2282389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1" name="Straight Arrow Connector 10"/>
            <p:cNvCxnSpPr>
              <a:cxnSpLocks noChangeShapeType="1"/>
            </p:cNvCxnSpPr>
            <p:nvPr/>
          </p:nvCxnSpPr>
          <p:spPr bwMode="auto">
            <a:xfrm flipH="1" flipV="1">
              <a:off x="5184068" y="4012621"/>
              <a:ext cx="36004" cy="181531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01" b="19469"/>
          <a:stretch>
            <a:fillRect/>
          </a:stretch>
        </p:blipFill>
        <p:spPr bwMode="auto">
          <a:xfrm>
            <a:off x="2400301" y="1814514"/>
            <a:ext cx="2290763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3959226"/>
            <a:ext cx="7048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2459039" y="2673350"/>
            <a:ext cx="73025" cy="1538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9" b="14159"/>
          <a:stretch>
            <a:fillRect/>
          </a:stretch>
        </p:blipFill>
        <p:spPr bwMode="auto">
          <a:xfrm>
            <a:off x="4829176" y="2992439"/>
            <a:ext cx="1914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814514"/>
            <a:ext cx="2647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flipV="1">
            <a:off x="5786438" y="3362325"/>
            <a:ext cx="0" cy="5969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V="1">
            <a:off x="5743575" y="2024064"/>
            <a:ext cx="0" cy="94773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flipH="1">
            <a:off x="5743575" y="2024063"/>
            <a:ext cx="3124200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flipH="1" flipV="1">
            <a:off x="8867776" y="2024064"/>
            <a:ext cx="468313" cy="2174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996114" y="4614864"/>
            <a:ext cx="3671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Hold time depends on: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Conversion rate of ADC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Signal frequency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Limiting conversion rate should be due to S/H jitter, bandwidth, distortion etc,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Not the encoder</a:t>
            </a:r>
          </a:p>
        </p:txBody>
      </p:sp>
    </p:spTree>
    <p:extLst>
      <p:ext uri="{BB962C8B-B14F-4D97-AF65-F5344CB8AC3E}">
        <p14:creationId xmlns:p14="http://schemas.microsoft.com/office/powerpoint/2010/main" val="46662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82775"/>
            <a:ext cx="85471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/>
              <a:t>Most sample and hold gates are constructed using integrated circuits</a:t>
            </a:r>
          </a:p>
          <a:p>
            <a:pPr marL="388938" indent="-388938" eaLnBrk="1" hangingPunct="1"/>
            <a:r>
              <a:rPr lang="en-GB" altLang="en-US" sz="2600"/>
              <a:t>Typical devices require a few microseconds to</a:t>
            </a:r>
            <a:br>
              <a:rPr lang="en-GB" altLang="en-US" sz="2600"/>
            </a:br>
            <a:r>
              <a:rPr lang="en-GB" altLang="en-US" sz="2600"/>
              <a:t>sample the incoming waveform, which then decays</a:t>
            </a:r>
            <a:br>
              <a:rPr lang="en-GB" altLang="en-US" sz="2600"/>
            </a:br>
            <a:r>
              <a:rPr lang="en-GB" altLang="en-US" sz="2600"/>
              <a:t>(or </a:t>
            </a:r>
            <a:r>
              <a:rPr lang="en-GB" altLang="en-US" sz="2600" b="1">
                <a:solidFill>
                  <a:srgbClr val="0000FF"/>
                </a:solidFill>
              </a:rPr>
              <a:t>droops</a:t>
            </a:r>
            <a:r>
              <a:rPr lang="en-GB" altLang="en-US" sz="2600"/>
              <a:t>) at a rate of a few millivolts per millisecond</a:t>
            </a:r>
          </a:p>
          <a:p>
            <a:pPr marL="388938" indent="-388938" eaLnBrk="1" hangingPunct="1"/>
            <a:r>
              <a:rPr lang="en-GB" altLang="en-US" sz="2600"/>
              <a:t>High speed devices, such as those used for video applications, can sample an input in a few nanoseconds, so droop must be limited to a few millivolts per microsecond</a:t>
            </a:r>
          </a:p>
        </p:txBody>
      </p:sp>
    </p:spTree>
    <p:extLst>
      <p:ext uri="{BB962C8B-B14F-4D97-AF65-F5344CB8AC3E}">
        <p14:creationId xmlns:p14="http://schemas.microsoft.com/office/powerpoint/2010/main" val="15631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Advantage of S/H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>
          <a:xfrm>
            <a:off x="1905000" y="1773238"/>
            <a:ext cx="8382000" cy="1223962"/>
          </a:xfrm>
        </p:spPr>
        <p:txBody>
          <a:bodyPr/>
          <a:lstStyle/>
          <a:p>
            <a:r>
              <a:rPr lang="en-CA" altLang="en-US" sz="2400"/>
              <a:t>If signal is changing during conversion, increases bit errors, missing codes, and accentuates timing mismatches in comparators of flash ADC.</a:t>
            </a:r>
          </a:p>
        </p:txBody>
      </p:sp>
      <p:pic>
        <p:nvPicPr>
          <p:cNvPr id="137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960688"/>
            <a:ext cx="5040313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1" name="TextBox 3"/>
          <p:cNvSpPr txBox="1">
            <a:spLocks noChangeArrowheads="1"/>
          </p:cNvSpPr>
          <p:nvPr/>
        </p:nvSpPr>
        <p:spPr bwMode="auto">
          <a:xfrm>
            <a:off x="7680325" y="3465514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Encoder output</a:t>
            </a:r>
          </a:p>
        </p:txBody>
      </p:sp>
      <p:sp>
        <p:nvSpPr>
          <p:cNvPr id="137222" name="TextBox 6"/>
          <p:cNvSpPr txBox="1">
            <a:spLocks noChangeArrowheads="1"/>
          </p:cNvSpPr>
          <p:nvPr/>
        </p:nvSpPr>
        <p:spPr bwMode="auto">
          <a:xfrm>
            <a:off x="7680325" y="5013326"/>
            <a:ext cx="280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Output vs. input.</a:t>
            </a:r>
          </a:p>
        </p:txBody>
      </p:sp>
    </p:spTree>
    <p:extLst>
      <p:ext uri="{BB962C8B-B14F-4D97-AF65-F5344CB8AC3E}">
        <p14:creationId xmlns:p14="http://schemas.microsoft.com/office/powerpoint/2010/main" val="271746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Multiplexing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41500"/>
            <a:ext cx="8331200" cy="4319588"/>
          </a:xfrm>
        </p:spPr>
        <p:txBody>
          <a:bodyPr/>
          <a:lstStyle/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While some systems have a single input and a single output, often there are multiple inputs and outputs</a:t>
            </a:r>
          </a:p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Rather than have separate converters for each input and output, we often use </a:t>
            </a:r>
            <a:r>
              <a:rPr lang="en-US" altLang="en-US" sz="2600" b="1">
                <a:solidFill>
                  <a:srgbClr val="0000FF"/>
                </a:solidFill>
              </a:rPr>
              <a:t>multiplexing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multiplexers make use of </a:t>
            </a:r>
            <a:r>
              <a:rPr lang="en-US" altLang="en-US" sz="2400" b="1">
                <a:solidFill>
                  <a:srgbClr val="0000FF"/>
                </a:solidFill>
              </a:rPr>
              <a:t>electrically operated switches</a:t>
            </a:r>
            <a:r>
              <a:rPr lang="en-US" altLang="en-US" sz="2400"/>
              <a:t> to control the routing of signals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these can be used at the input or output of a system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normally separate anti-aliasing and/or reconstruction filters would be used with each input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824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8251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25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28.6</a:t>
              </a:r>
            </a:p>
          </p:txBody>
        </p:sp>
      </p:grpSp>
      <p:grpSp>
        <p:nvGrpSpPr>
          <p:cNvPr id="138248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824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28C</a:t>
              </a:r>
            </a:p>
          </p:txBody>
        </p:sp>
        <p:pic>
          <p:nvPicPr>
            <p:cNvPr id="13825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103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96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</a:t>
            </a:r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51"/>
          <a:stretch>
            <a:fillRect/>
          </a:stretch>
        </p:blipFill>
        <p:spPr bwMode="auto">
          <a:xfrm>
            <a:off x="2159001" y="2663825"/>
            <a:ext cx="790892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2" name="TextBox 1"/>
          <p:cNvSpPr txBox="1">
            <a:spLocks noChangeArrowheads="1"/>
          </p:cNvSpPr>
          <p:nvPr/>
        </p:nvSpPr>
        <p:spPr bwMode="auto">
          <a:xfrm>
            <a:off x="2159000" y="908051"/>
            <a:ext cx="764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Time delay between sampled inputs</a:t>
            </a:r>
          </a:p>
        </p:txBody>
      </p:sp>
    </p:spTree>
    <p:extLst>
      <p:ext uri="{BB962C8B-B14F-4D97-AF65-F5344CB8AC3E}">
        <p14:creationId xmlns:p14="http://schemas.microsoft.com/office/powerpoint/2010/main" val="166062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2300" y="1870075"/>
            <a:ext cx="83820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 with sample and hold gates</a:t>
            </a: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5" b="38159"/>
          <a:stretch>
            <a:fillRect/>
          </a:stretch>
        </p:blipFill>
        <p:spPr bwMode="auto">
          <a:xfrm>
            <a:off x="2070100" y="2601914"/>
            <a:ext cx="80645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TextBox 3"/>
          <p:cNvSpPr txBox="1">
            <a:spLocks noChangeArrowheads="1"/>
          </p:cNvSpPr>
          <p:nvPr/>
        </p:nvSpPr>
        <p:spPr bwMode="auto">
          <a:xfrm>
            <a:off x="1882775" y="542926"/>
            <a:ext cx="764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All inputs sampled simultaneously—only droop to worry about (last one read has largest droop)</a:t>
            </a:r>
          </a:p>
        </p:txBody>
      </p:sp>
    </p:spTree>
    <p:extLst>
      <p:ext uri="{BB962C8B-B14F-4D97-AF65-F5344CB8AC3E}">
        <p14:creationId xmlns:p14="http://schemas.microsoft.com/office/powerpoint/2010/main" val="312565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GB" altLang="en-US" sz="2600" b="1">
                <a:solidFill>
                  <a:srgbClr val="0000FF"/>
                </a:solidFill>
              </a:rPr>
              <a:t>Output multiplexing</a:t>
            </a: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0" b="3368"/>
          <a:stretch>
            <a:fillRect/>
          </a:stretch>
        </p:blipFill>
        <p:spPr bwMode="auto">
          <a:xfrm>
            <a:off x="2132014" y="2638425"/>
            <a:ext cx="80549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8" name="TextBox 3"/>
          <p:cNvSpPr txBox="1">
            <a:spLocks noChangeArrowheads="1"/>
          </p:cNvSpPr>
          <p:nvPr/>
        </p:nvSpPr>
        <p:spPr bwMode="auto">
          <a:xfrm>
            <a:off x="1882776" y="542926"/>
            <a:ext cx="830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Convert input 1-hold output 1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Get new input, convert new input, hold output on ch 2 …</a:t>
            </a:r>
          </a:p>
        </p:txBody>
      </p:sp>
    </p:spTree>
    <p:extLst>
      <p:ext uri="{BB962C8B-B14F-4D97-AF65-F5344CB8AC3E}">
        <p14:creationId xmlns:p14="http://schemas.microsoft.com/office/powerpoint/2010/main" val="67768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Single-chip data acquisition systems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these are a combination of an ADC and a multiplexer within a single integrated circuit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usually designed for use with microprocessor-based systems, and provide all the control lines necessary for simple interfacing</a:t>
            </a:r>
          </a:p>
          <a:p>
            <a:pPr marL="515938" eaLnBrk="1" hangingPunct="1">
              <a:lnSpc>
                <a:spcPct val="120000"/>
              </a:lnSpc>
              <a:defRPr/>
            </a:pPr>
            <a:r>
              <a:rPr lang="en-GB" sz="2600" dirty="0">
                <a:solidFill>
                  <a:srgbClr val="FF0000"/>
                </a:solidFill>
              </a:rPr>
              <a:t>More info in the analogue devices analogue to digital conversion handbook on It’s Learning</a:t>
            </a:r>
            <a:br>
              <a:rPr lang="en-GB" sz="2600" dirty="0">
                <a:solidFill>
                  <a:srgbClr val="FF0000"/>
                </a:solidFill>
              </a:rPr>
            </a:br>
            <a:r>
              <a:rPr lang="en-GB" sz="2600" dirty="0">
                <a:solidFill>
                  <a:srgbClr val="FF0000"/>
                </a:solidFill>
              </a:rPr>
              <a:t>analog_digital_conversion.zip</a:t>
            </a:r>
          </a:p>
          <a:p>
            <a:pPr marL="573088" lvl="1" indent="0" eaLnBrk="1" hangingPunct="1">
              <a:lnSpc>
                <a:spcPct val="120000"/>
              </a:lnSpc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10186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28 looks at the use of analogue sensors within smartphones.</a:t>
            </a:r>
          </a:p>
          <a:p>
            <a:pPr eaLnBrk="1" hangingPunct="1"/>
            <a:r>
              <a:rPr lang="en-GB" altLang="en-US" sz="2600"/>
              <a:t>Consider what novel sensors could be added to a smartphone and suggest some applications that might make use of them.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48484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48490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49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Further Study</a:t>
              </a:r>
            </a:p>
          </p:txBody>
        </p:sp>
      </p:grpSp>
      <p:grpSp>
        <p:nvGrpSpPr>
          <p:cNvPr id="148485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48488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28D</a:t>
              </a:r>
            </a:p>
          </p:txBody>
        </p:sp>
        <p:pic>
          <p:nvPicPr>
            <p:cNvPr id="148489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5121276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kern="0" dirty="0">
                <a:solidFill>
                  <a:srgbClr val="000000"/>
                </a:solidFill>
                <a:latin typeface="Arial"/>
              </a:rPr>
              <a:t>When you have given this some thought, take a look at the video.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defRPr/>
            </a:pPr>
            <a:endParaRPr lang="en-GB" sz="3000" kern="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8487" name="Picture 11" descr="Further Study 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952626"/>
            <a:ext cx="3048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9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sampling the waveform and then performing analogue</a:t>
            </a:r>
            <a:br>
              <a:rPr lang="en-US" altLang="en-US" sz="2200"/>
            </a:br>
            <a:r>
              <a:rPr lang="en-US" altLang="en-US" sz="2200"/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/>
              <a:t>Multiplexers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8443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448" y="1701522"/>
            <a:ext cx="11953103" cy="4319587"/>
          </a:xfrm>
        </p:spPr>
        <p:txBody>
          <a:bodyPr/>
          <a:lstStyle/>
          <a:p>
            <a:r>
              <a:rPr lang="en-CA" dirty="0" smtClean="0"/>
              <a:t>If I have a signal of frequency F</a:t>
            </a:r>
          </a:p>
          <a:p>
            <a:endParaRPr lang="en-CA" sz="2400" dirty="0"/>
          </a:p>
          <a:p>
            <a:r>
              <a:rPr lang="en-CA" dirty="0" smtClean="0"/>
              <a:t>Must sample at least f</a:t>
            </a:r>
            <a:r>
              <a:rPr lang="en-CA" baseline="-25000" dirty="0" smtClean="0"/>
              <a:t>s</a:t>
            </a:r>
            <a:r>
              <a:rPr lang="en-CA" dirty="0" smtClean="0"/>
              <a:t> </a:t>
            </a:r>
            <a:r>
              <a:rPr lang="en-CA" dirty="0" smtClean="0">
                <a:sym typeface="Symbol" panose="05050102010706020507" pitchFamily="18" charset="2"/>
              </a:rPr>
              <a:t> 2F to see it at the proper frequency, F</a:t>
            </a:r>
          </a:p>
          <a:p>
            <a:endParaRPr lang="en-CA" sz="2400" dirty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The frequency f</a:t>
            </a:r>
            <a:r>
              <a:rPr lang="en-CA" baseline="-25000" dirty="0" smtClean="0">
                <a:sym typeface="Symbol" panose="05050102010706020507" pitchFamily="18" charset="2"/>
              </a:rPr>
              <a:t>s</a:t>
            </a:r>
            <a:r>
              <a:rPr lang="en-CA" dirty="0" smtClean="0">
                <a:sym typeface="Symbol" panose="05050102010706020507" pitchFamily="18" charset="2"/>
              </a:rPr>
              <a:t> = </a:t>
            </a:r>
            <a:r>
              <a:rPr lang="en-CA" dirty="0">
                <a:sym typeface="Symbol" panose="05050102010706020507" pitchFamily="18" charset="2"/>
              </a:rPr>
              <a:t>2</a:t>
            </a:r>
            <a:r>
              <a:rPr lang="en-CA" dirty="0" smtClean="0">
                <a:sym typeface="Symbol" panose="05050102010706020507" pitchFamily="18" charset="2"/>
              </a:rPr>
              <a:t>F is the </a:t>
            </a:r>
            <a:r>
              <a:rPr lang="en-CA" i="1" u="sng" dirty="0" smtClean="0">
                <a:solidFill>
                  <a:srgbClr val="FF0000"/>
                </a:solidFill>
                <a:sym typeface="Symbol" panose="05050102010706020507" pitchFamily="18" charset="2"/>
              </a:rPr>
              <a:t>Nyquist frequency</a:t>
            </a:r>
            <a:r>
              <a:rPr lang="en-CA" dirty="0" smtClean="0">
                <a:sym typeface="Symbol" panose="05050102010706020507" pitchFamily="18" charset="2"/>
              </a:rPr>
              <a:t>, for F </a:t>
            </a:r>
          </a:p>
          <a:p>
            <a:pPr lvl="1"/>
            <a:r>
              <a:rPr lang="en-CA" dirty="0" smtClean="0">
                <a:sym typeface="Symbol" panose="05050102010706020507" pitchFamily="18" charset="2"/>
              </a:rPr>
              <a:t>Or, </a:t>
            </a:r>
            <a:r>
              <a:rPr lang="en-CA" dirty="0" err="1">
                <a:sym typeface="Symbol" panose="05050102010706020507" pitchFamily="18" charset="2"/>
              </a:rPr>
              <a:t>f</a:t>
            </a:r>
            <a:r>
              <a:rPr lang="en-CA" baseline="-25000" dirty="0" err="1">
                <a:sym typeface="Symbol" panose="05050102010706020507" pitchFamily="18" charset="2"/>
              </a:rPr>
              <a:t>ny</a:t>
            </a:r>
            <a:r>
              <a:rPr lang="en-CA" dirty="0">
                <a:sym typeface="Symbol" panose="05050102010706020507" pitchFamily="18" charset="2"/>
              </a:rPr>
              <a:t> = f</a:t>
            </a:r>
            <a:r>
              <a:rPr lang="en-CA" baseline="-25000" dirty="0">
                <a:sym typeface="Symbol" panose="05050102010706020507" pitchFamily="18" charset="2"/>
              </a:rPr>
              <a:t>s</a:t>
            </a:r>
            <a:r>
              <a:rPr lang="en-CA" dirty="0">
                <a:sym typeface="Symbol" panose="05050102010706020507" pitchFamily="18" charset="2"/>
              </a:rPr>
              <a:t> / </a:t>
            </a:r>
            <a:r>
              <a:rPr lang="en-CA" dirty="0" smtClean="0">
                <a:sym typeface="Symbol" panose="05050102010706020507" pitchFamily="18" charset="2"/>
              </a:rPr>
              <a:t>2 is the highest frequency sampled and retrieved as the correct frequency. </a:t>
            </a:r>
            <a:endParaRPr lang="en-CA" sz="2400" dirty="0">
              <a:sym typeface="Symbol" panose="05050102010706020507" pitchFamily="18" charset="2"/>
            </a:endParaRPr>
          </a:p>
          <a:p>
            <a:endParaRPr lang="en-CA" sz="2400" dirty="0" smtClean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Any frequencies &gt; </a:t>
            </a:r>
            <a:r>
              <a:rPr lang="en-CA" dirty="0" err="1" smtClean="0">
                <a:sym typeface="Symbol" panose="05050102010706020507" pitchFamily="18" charset="2"/>
              </a:rPr>
              <a:t>f</a:t>
            </a:r>
            <a:r>
              <a:rPr lang="en-CA" baseline="-25000" dirty="0" err="1" smtClean="0">
                <a:sym typeface="Symbol" panose="05050102010706020507" pitchFamily="18" charset="2"/>
              </a:rPr>
              <a:t>ny</a:t>
            </a:r>
            <a:r>
              <a:rPr lang="en-CA" dirty="0" smtClean="0">
                <a:sym typeface="Symbol" panose="05050102010706020507" pitchFamily="18" charset="2"/>
              </a:rPr>
              <a:t> will be </a:t>
            </a:r>
            <a:r>
              <a:rPr lang="en-CA" i="1" dirty="0" smtClean="0">
                <a:sym typeface="Symbol" panose="05050102010706020507" pitchFamily="18" charset="2"/>
              </a:rPr>
              <a:t>aliased to</a:t>
            </a:r>
            <a:r>
              <a:rPr lang="en-CA" dirty="0" smtClean="0">
                <a:sym typeface="Symbol" panose="05050102010706020507" pitchFamily="18" charset="2"/>
              </a:rPr>
              <a:t> (seen as) lower frequencies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8038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4286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11338" y="692150"/>
            <a:ext cx="8856662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3: Resistance &amp; DC Circuits</a:t>
            </a:r>
            <a:br>
              <a:rPr lang="en-US" altLang="en-US" smtClean="0"/>
            </a:br>
            <a:r>
              <a:rPr lang="en-US" altLang="en-US" smtClean="0"/>
              <a:t>Be able to explain and do examples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665289"/>
            <a:ext cx="8763000" cy="4643437"/>
          </a:xfrm>
        </p:spPr>
        <p:txBody>
          <a:bodyPr/>
          <a:lstStyle/>
          <a:p>
            <a:pPr eaLnBrk="1" hangingPunct="1"/>
            <a:r>
              <a:rPr lang="en-US" altLang="en-US" sz="2400"/>
              <a:t>An electric current is a flow of charge</a:t>
            </a:r>
          </a:p>
          <a:p>
            <a:pPr eaLnBrk="1" hangingPunct="1"/>
            <a:r>
              <a:rPr lang="en-US" altLang="en-US" sz="2400"/>
              <a:t>A voltage source produces an e.m.f. which can cause a current to flow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Current in a conductor is directly proportional to voltage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Kirchoff’s laws</a:t>
            </a:r>
          </a:p>
          <a:p>
            <a:pPr lvl="1" eaLnBrk="1" hangingPunct="1"/>
            <a:r>
              <a:rPr lang="en-US" altLang="en-US" sz="2200"/>
              <a:t>At any instant the sum of the currents into a node is zero</a:t>
            </a:r>
          </a:p>
          <a:p>
            <a:pPr lvl="1" eaLnBrk="1" hangingPunct="1"/>
            <a:r>
              <a:rPr lang="en-US" altLang="en-US" sz="2200"/>
              <a:t>At any instant the sum of the voltages around a loop is zero</a:t>
            </a:r>
          </a:p>
          <a:p>
            <a:pPr eaLnBrk="1" hangingPunct="1"/>
            <a:r>
              <a:rPr lang="en-US" altLang="en-US" sz="2400"/>
              <a:t>Any two terminal network of resistors and energy sources can be replaced by a </a:t>
            </a:r>
            <a:r>
              <a:rPr lang="en-US" altLang="en-US" sz="2400">
                <a:solidFill>
                  <a:srgbClr val="FF0000"/>
                </a:solidFill>
              </a:rPr>
              <a:t>Th</a:t>
            </a:r>
            <a:r>
              <a:rPr lang="en-US" altLang="en-US" sz="2400">
                <a:solidFill>
                  <a:srgbClr val="FF0000"/>
                </a:solidFill>
                <a:cs typeface="Arial" panose="020B0604020202020204" pitchFamily="34" charset="0"/>
              </a:rPr>
              <a:t>é</a:t>
            </a:r>
            <a:r>
              <a:rPr lang="en-US" altLang="en-US" sz="2400">
                <a:solidFill>
                  <a:srgbClr val="FF0000"/>
                </a:solidFill>
              </a:rPr>
              <a:t>venin or Norton equivalent circuit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Nodal analysis</a:t>
            </a:r>
            <a:r>
              <a:rPr lang="en-US" altLang="en-US" sz="2400"/>
              <a:t> and </a:t>
            </a:r>
            <a:r>
              <a:rPr lang="en-US" altLang="en-US" sz="2400">
                <a:solidFill>
                  <a:srgbClr val="FF0000"/>
                </a:solidFill>
              </a:rPr>
              <a:t>mesh analysis </a:t>
            </a:r>
            <a:r>
              <a:rPr lang="en-US" altLang="en-US" sz="2400"/>
              <a:t>provide systematic methods of applying Kirchhoff’s laws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Chapter 3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>
                <a:solidFill>
                  <a:srgbClr val="FF0000"/>
                </a:solidFill>
              </a:rPr>
              <a:t>Solve simple circuits</a:t>
            </a:r>
            <a:r>
              <a:rPr lang="en-CA" altLang="en-US" smtClean="0"/>
              <a:t> using either:</a:t>
            </a:r>
          </a:p>
          <a:p>
            <a:pPr lvl="1"/>
            <a:r>
              <a:rPr lang="en-CA" altLang="en-US" smtClean="0"/>
              <a:t>Equivalent resistance</a:t>
            </a:r>
          </a:p>
          <a:p>
            <a:pPr lvl="1"/>
            <a:r>
              <a:rPr lang="en-CA" altLang="en-US" smtClean="0"/>
              <a:t>Nodal analysis</a:t>
            </a:r>
          </a:p>
          <a:p>
            <a:pPr lvl="1"/>
            <a:r>
              <a:rPr lang="en-CA" altLang="en-US" smtClean="0"/>
              <a:t>Mesh analysis</a:t>
            </a:r>
          </a:p>
          <a:p>
            <a:pPr lvl="1"/>
            <a:r>
              <a:rPr lang="en-CA" altLang="en-US" smtClean="0"/>
              <a:t>Superposition </a:t>
            </a:r>
          </a:p>
          <a:p>
            <a:pPr lvl="1"/>
            <a:endParaRPr lang="en-CA" altLang="en-US" smtClean="0"/>
          </a:p>
          <a:p>
            <a:r>
              <a:rPr lang="en-CA" altLang="en-US" smtClean="0"/>
              <a:t>Use these techniques to get </a:t>
            </a:r>
            <a:r>
              <a:rPr lang="en-US" altLang="en-US" sz="2800">
                <a:solidFill>
                  <a:srgbClr val="FF0000"/>
                </a:solidFill>
              </a:rPr>
              <a:t>Th</a:t>
            </a:r>
            <a:r>
              <a:rPr lang="en-US" altLang="en-US" sz="2800">
                <a:solidFill>
                  <a:srgbClr val="FF0000"/>
                </a:solidFill>
                <a:cs typeface="Arial" panose="020B0604020202020204" pitchFamily="34" charset="0"/>
              </a:rPr>
              <a:t>é</a:t>
            </a:r>
            <a:r>
              <a:rPr lang="en-US" altLang="en-US" sz="2800">
                <a:solidFill>
                  <a:srgbClr val="FF0000"/>
                </a:solidFill>
              </a:rPr>
              <a:t>venin or Norton equivalent circuit-V</a:t>
            </a:r>
            <a:r>
              <a:rPr lang="en-US" altLang="en-US" sz="2800" baseline="-25000">
                <a:solidFill>
                  <a:srgbClr val="FF0000"/>
                </a:solidFill>
              </a:rPr>
              <a:t>oc</a:t>
            </a:r>
            <a:r>
              <a:rPr lang="en-US" altLang="en-US" sz="2800">
                <a:solidFill>
                  <a:srgbClr val="FF0000"/>
                </a:solidFill>
              </a:rPr>
              <a:t>, I</a:t>
            </a:r>
            <a:r>
              <a:rPr lang="en-US" altLang="en-US" sz="2800" baseline="-25000">
                <a:solidFill>
                  <a:srgbClr val="FF0000"/>
                </a:solidFill>
              </a:rPr>
              <a:t>sc</a:t>
            </a:r>
            <a:r>
              <a:rPr lang="en-US" altLang="en-US" sz="2800">
                <a:solidFill>
                  <a:srgbClr val="FF0000"/>
                </a:solidFill>
              </a:rPr>
              <a:t>, R</a:t>
            </a:r>
            <a:r>
              <a:rPr lang="en-US" altLang="en-US" sz="2800" baseline="-25000">
                <a:solidFill>
                  <a:srgbClr val="FF0000"/>
                </a:solidFill>
              </a:rPr>
              <a:t>th</a:t>
            </a:r>
            <a:endParaRPr lang="en-CA" altLang="en-US" baseline="-25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6-</a:t>
            </a:r>
            <a:br>
              <a:rPr lang="en-US" altLang="en-US" smtClean="0"/>
            </a:br>
            <a:r>
              <a:rPr lang="en-US" altLang="en-US" smtClean="0"/>
              <a:t>Alternating Voltages and Currents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583613" cy="4643437"/>
          </a:xfrm>
        </p:spPr>
        <p:txBody>
          <a:bodyPr/>
          <a:lstStyle/>
          <a:p>
            <a:pPr eaLnBrk="1" hangingPunct="1"/>
            <a:r>
              <a:rPr lang="en-US" altLang="en-US" sz="2400"/>
              <a:t>A sinusoidal voltage waveform can be described by the equation </a:t>
            </a:r>
          </a:p>
          <a:p>
            <a:pPr eaLnBrk="1" hangingPunct="1"/>
            <a:r>
              <a:rPr lang="en-US" altLang="en-US" sz="2400"/>
              <a:t>The </a:t>
            </a:r>
            <a:r>
              <a:rPr lang="en-US" altLang="en-US" sz="2400">
                <a:solidFill>
                  <a:srgbClr val="FF0000"/>
                </a:solidFill>
              </a:rPr>
              <a:t>voltage across a resistor is </a:t>
            </a:r>
            <a:r>
              <a:rPr lang="en-US" altLang="en-US" sz="2400" i="1">
                <a:solidFill>
                  <a:srgbClr val="FF0000"/>
                </a:solidFill>
              </a:rPr>
              <a:t>in phase with</a:t>
            </a:r>
            <a:r>
              <a:rPr lang="en-US" altLang="en-US" sz="2400">
                <a:solidFill>
                  <a:srgbClr val="FF0000"/>
                </a:solidFill>
              </a:rPr>
              <a:t> the current</a:t>
            </a:r>
            <a:r>
              <a:rPr lang="en-US" altLang="en-US" sz="2400"/>
              <a:t>, the </a:t>
            </a:r>
            <a:r>
              <a:rPr lang="en-US" altLang="en-US" sz="2400">
                <a:solidFill>
                  <a:srgbClr val="FF0000"/>
                </a:solidFill>
              </a:rPr>
              <a:t>voltage across an inductor </a:t>
            </a:r>
            <a:r>
              <a:rPr lang="en-US" altLang="en-US" sz="2400" i="1">
                <a:solidFill>
                  <a:srgbClr val="FF0000"/>
                </a:solidFill>
              </a:rPr>
              <a:t>leads</a:t>
            </a:r>
            <a:r>
              <a:rPr lang="en-US" altLang="en-US" sz="2400">
                <a:solidFill>
                  <a:srgbClr val="FF0000"/>
                </a:solidFill>
              </a:rPr>
              <a:t> the current by 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</a:t>
            </a:r>
            <a:r>
              <a:rPr lang="en-US" altLang="en-US" sz="2400">
                <a:sym typeface="Symbol" panose="05050102010706020507" pitchFamily="18" charset="2"/>
              </a:rPr>
              <a:t>, and 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voltage across a capacitor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lags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the current by </a:t>
            </a:r>
            <a:r>
              <a:rPr lang="en-US" altLang="en-US" sz="2400">
                <a:solidFill>
                  <a:srgbClr val="FF0000"/>
                </a:solidFill>
              </a:rPr>
              <a:t>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reactance of an inductor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X</a:t>
            </a:r>
            <a:r>
              <a:rPr lang="en-US" altLang="en-US" sz="2400" i="1" baseline="-25000">
                <a:solidFill>
                  <a:srgbClr val="FF0000"/>
                </a:solidFill>
                <a:sym typeface="Symbol" panose="05050102010706020507" pitchFamily="18" charset="2"/>
              </a:rPr>
              <a:t>L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=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L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reactance of a capacitor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X</a:t>
            </a:r>
            <a:r>
              <a:rPr lang="en-US" altLang="en-US" sz="2400" i="1" baseline="-2500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= 1/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C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relationship between current and voltage in circuits containing reactance can be described by its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impedance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use of impedance is simplified by the use of </a:t>
            </a:r>
            <a:r>
              <a:rPr lang="en-US" altLang="en-US" sz="2400" u="sng">
                <a:solidFill>
                  <a:srgbClr val="FF0000"/>
                </a:solidFill>
                <a:sym typeface="Symbol" panose="05050102010706020507" pitchFamily="18" charset="2"/>
              </a:rPr>
              <a:t>complex notation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or </a:t>
            </a:r>
            <a:r>
              <a:rPr lang="en-US" altLang="en-US" sz="2400" u="sng">
                <a:solidFill>
                  <a:srgbClr val="FF0000"/>
                </a:solidFill>
                <a:sym typeface="Symbol" panose="05050102010706020507" pitchFamily="18" charset="2"/>
              </a:rPr>
              <a:t>phase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arithmetic</a:t>
            </a:r>
          </a:p>
        </p:txBody>
      </p:sp>
      <p:graphicFrame>
        <p:nvGraphicFramePr>
          <p:cNvPr id="12292" name="Object 5"/>
          <p:cNvGraphicFramePr>
            <a:graphicFrameLocks noChangeAspect="1"/>
          </p:cNvGraphicFramePr>
          <p:nvPr/>
        </p:nvGraphicFramePr>
        <p:xfrm>
          <a:off x="3683001" y="2205038"/>
          <a:ext cx="24368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4" imgW="2413000" imgH="419100" progId="Equation.3">
                  <p:embed/>
                </p:oleObj>
              </mc:Choice>
              <mc:Fallback>
                <p:oleObj name="Equation" r:id="rId4" imgW="24130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1" y="2205038"/>
                        <a:ext cx="2436813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1631951" y="2312989"/>
            <a:ext cx="5256213" cy="3902075"/>
            <a:chOff x="2123728" y="2312876"/>
            <a:chExt cx="5256584" cy="3902119"/>
          </a:xfrm>
        </p:grpSpPr>
        <p:pic>
          <p:nvPicPr>
            <p:cNvPr id="14343" name="Picture 4" descr="C15NF0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2312876"/>
              <a:ext cx="5018584" cy="2099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4" name="Rectangle 2"/>
            <p:cNvSpPr>
              <a:spLocks noChangeArrowheads="1"/>
            </p:cNvSpPr>
            <p:nvPr/>
          </p:nvSpPr>
          <p:spPr bwMode="auto">
            <a:xfrm>
              <a:off x="6327775" y="5281613"/>
              <a:ext cx="107950" cy="234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14345" name="TextBox 1"/>
            <p:cNvSpPr txBox="1">
              <a:spLocks noChangeArrowheads="1"/>
            </p:cNvSpPr>
            <p:nvPr/>
          </p:nvSpPr>
          <p:spPr bwMode="auto">
            <a:xfrm>
              <a:off x="6227763" y="5192713"/>
              <a:ext cx="25241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400" i="1">
                  <a:solidFill>
                    <a:srgbClr val="000000"/>
                  </a:solidFill>
                  <a:latin typeface="Times" panose="02020603050405020304" pitchFamily="18" charset="0"/>
                </a:rPr>
                <a:t>R</a:t>
              </a:r>
            </a:p>
          </p:txBody>
        </p:sp>
        <p:pic>
          <p:nvPicPr>
            <p:cNvPr id="14346" name="Picture 5" descr="C15NF0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4170431"/>
              <a:ext cx="4536504" cy="2044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472002" y="4436975"/>
              <a:ext cx="755703" cy="277815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1200" b="1" i="1" dirty="0">
                  <a:solidFill>
                    <a:srgbClr val="000000"/>
                  </a:solidFill>
                </a:rPr>
                <a:t>V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R</a:t>
              </a:r>
              <a:r>
                <a:rPr lang="en-CA" sz="1200" b="1" i="1" dirty="0">
                  <a:solidFill>
                    <a:srgbClr val="000000"/>
                  </a:solidFill>
                </a:rPr>
                <a:t> = IR</a:t>
              </a:r>
              <a:endParaRPr lang="en-CA" sz="1050" b="1" i="1" dirty="0">
                <a:solidFill>
                  <a:srgbClr val="0000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35507" y="3789268"/>
              <a:ext cx="692199" cy="276228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1200" b="1" i="1" dirty="0">
                  <a:solidFill>
                    <a:srgbClr val="000000"/>
                  </a:solidFill>
                </a:rPr>
                <a:t>V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R</a:t>
              </a:r>
              <a:r>
                <a:rPr lang="en-CA" sz="1200" b="1" i="1" dirty="0">
                  <a:solidFill>
                    <a:srgbClr val="000000"/>
                  </a:solidFill>
                </a:rPr>
                <a:t> = IR</a:t>
              </a:r>
              <a:endParaRPr lang="en-CA" sz="1050" b="1" i="1" dirty="0">
                <a:solidFill>
                  <a:srgbClr val="0000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480135" y="5070394"/>
              <a:ext cx="900177" cy="276228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1200" b="1" i="1" dirty="0">
                  <a:solidFill>
                    <a:srgbClr val="000000"/>
                  </a:solidFill>
                </a:rPr>
                <a:t>V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C</a:t>
              </a:r>
              <a:r>
                <a:rPr lang="en-CA" sz="1200" b="1" i="1" dirty="0">
                  <a:solidFill>
                    <a:srgbClr val="000000"/>
                  </a:solidFill>
                </a:rPr>
                <a:t> = -IX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C</a:t>
              </a:r>
              <a:endParaRPr lang="en-CA" sz="1050" b="1" i="1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4339" name="Picture 4" descr="C15NF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20"/>
          <a:stretch>
            <a:fillRect/>
          </a:stretch>
        </p:blipFill>
        <p:spPr bwMode="auto">
          <a:xfrm>
            <a:off x="7566025" y="2565401"/>
            <a:ext cx="229393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C15NF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8"/>
          <a:stretch>
            <a:fillRect/>
          </a:stretch>
        </p:blipFill>
        <p:spPr bwMode="auto">
          <a:xfrm>
            <a:off x="7500939" y="4437064"/>
            <a:ext cx="242093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2"/>
          <p:cNvSpPr txBox="1">
            <a:spLocks noChangeArrowheads="1"/>
          </p:cNvSpPr>
          <p:nvPr/>
        </p:nvSpPr>
        <p:spPr bwMode="auto">
          <a:xfrm>
            <a:off x="1992313" y="306388"/>
            <a:ext cx="8496300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In </a:t>
            </a:r>
            <a:r>
              <a:rPr lang="en-CA" altLang="en-US" b="1" i="1" u="sng">
                <a:solidFill>
                  <a:srgbClr val="FF0000"/>
                </a:solidFill>
                <a:latin typeface="Times" panose="02020603050405020304" pitchFamily="18" charset="0"/>
              </a:rPr>
              <a:t>parallel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 circuits, V is the same across all elements 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 I=V/R 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so 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V leading I in L  I lags V in L  I</a:t>
            </a:r>
            <a:r>
              <a:rPr lang="en-CA" altLang="en-US" baseline="-250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L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 = -V/X</a:t>
            </a:r>
            <a:r>
              <a:rPr lang="en-CA" altLang="en-US" baseline="-250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L</a:t>
            </a:r>
            <a:endParaRPr lang="en-CA" altLang="en-US" baseline="-2500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sp>
        <p:nvSpPr>
          <p:cNvPr id="143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Consider these </a:t>
            </a:r>
            <a:r>
              <a:rPr lang="en-GB" altLang="en-US" b="1" i="1" u="sng" smtClean="0"/>
              <a:t>series</a:t>
            </a:r>
            <a:r>
              <a:rPr lang="en-GB" altLang="en-US" smtClean="0"/>
              <a:t> circuits and phasor diagrams</a:t>
            </a:r>
            <a:br>
              <a:rPr lang="en-GB" altLang="en-US" smtClean="0"/>
            </a:br>
            <a:r>
              <a:rPr lang="en-GB" altLang="en-US" smtClean="0"/>
              <a:t>                           </a:t>
            </a:r>
            <a:r>
              <a:rPr lang="en-US" altLang="en-US" smtClean="0"/>
              <a:t>E leads I in L, I leads E in C</a:t>
            </a:r>
            <a:endParaRPr lang="en-GB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Complex Notation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83312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en-US" altLang="en-US" smtClean="0"/>
          </a:p>
          <a:p>
            <a:pPr eaLnBrk="1" hangingPunct="1">
              <a:lnSpc>
                <a:spcPct val="110000"/>
              </a:lnSpc>
            </a:pPr>
            <a:endParaRPr lang="en-US" altLang="en-US" smtClean="0"/>
          </a:p>
          <a:p>
            <a:pPr eaLnBrk="1" hangingPunct="1">
              <a:lnSpc>
                <a:spcPct val="110000"/>
              </a:lnSpc>
            </a:pPr>
            <a:r>
              <a:rPr lang="en-US" altLang="en-US" smtClean="0"/>
              <a:t>We can represent impedance using complex notation where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mtClean="0"/>
              <a:t>Resistors:		</a:t>
            </a:r>
            <a:r>
              <a:rPr lang="en-GB" altLang="en-US" b="1" smtClean="0"/>
              <a:t>Z</a:t>
            </a:r>
            <a:r>
              <a:rPr lang="en-GB" altLang="en-US" b="1" baseline="-25000" smtClean="0"/>
              <a:t>R</a:t>
            </a:r>
            <a:r>
              <a:rPr lang="en-GB" altLang="en-US" smtClean="0"/>
              <a:t>        = 	 </a:t>
            </a:r>
            <a:r>
              <a:rPr lang="en-GB" altLang="en-US" i="1" smtClean="0"/>
              <a:t>R</a:t>
            </a:r>
            <a:r>
              <a:rPr lang="en-GB" altLang="en-US" smtClean="0"/>
              <a:t> </a:t>
            </a:r>
            <a:endParaRPr lang="en-US" altLang="en-US" smtClean="0"/>
          </a:p>
          <a:p>
            <a:pPr eaLnBrk="1" hangingPunct="1">
              <a:lnSpc>
                <a:spcPct val="150000"/>
              </a:lnSpc>
            </a:pPr>
            <a:r>
              <a:rPr lang="en-US" altLang="en-US" smtClean="0"/>
              <a:t>Inductors:		</a:t>
            </a:r>
            <a:r>
              <a:rPr lang="en-GB" altLang="en-US" b="1" smtClean="0"/>
              <a:t>Z</a:t>
            </a:r>
            <a:r>
              <a:rPr lang="en-GB" altLang="en-US" b="1" baseline="-25000" smtClean="0"/>
              <a:t>L</a:t>
            </a:r>
            <a:r>
              <a:rPr lang="en-GB" altLang="en-US" smtClean="0"/>
              <a:t>        =	 j</a:t>
            </a:r>
            <a:r>
              <a:rPr lang="en-GB" altLang="en-US" i="1" smtClean="0"/>
              <a:t>X</a:t>
            </a:r>
            <a:r>
              <a:rPr lang="en-GB" altLang="en-US" i="1" baseline="-25000" smtClean="0"/>
              <a:t>L</a:t>
            </a:r>
            <a:r>
              <a:rPr lang="en-GB" altLang="en-US" i="1" smtClean="0"/>
              <a:t>         =	   </a:t>
            </a:r>
            <a:r>
              <a:rPr lang="en-GB" altLang="en-US" smtClean="0"/>
              <a:t> j</a:t>
            </a:r>
            <a:r>
              <a:rPr lang="en-GB" altLang="en-US" i="1" smtClean="0">
                <a:sym typeface="Symbol" panose="05050102010706020507" pitchFamily="18" charset="2"/>
              </a:rPr>
              <a:t></a:t>
            </a:r>
            <a:r>
              <a:rPr lang="en-GB" altLang="en-US" i="1" smtClean="0"/>
              <a:t>L</a:t>
            </a:r>
            <a:r>
              <a:rPr lang="en-GB" altLang="en-US" smtClean="0"/>
              <a:t> </a:t>
            </a:r>
            <a:endParaRPr lang="en-US" altLang="en-US" smtClean="0"/>
          </a:p>
          <a:p>
            <a:pPr eaLnBrk="1" hangingPunct="1">
              <a:lnSpc>
                <a:spcPct val="150000"/>
              </a:lnSpc>
            </a:pPr>
            <a:r>
              <a:rPr lang="en-US" altLang="en-US" smtClean="0"/>
              <a:t>Capacitors:	</a:t>
            </a:r>
            <a:r>
              <a:rPr lang="en-GB" altLang="en-US" b="1" smtClean="0"/>
              <a:t>Z</a:t>
            </a:r>
            <a:r>
              <a:rPr lang="en-GB" altLang="en-US" b="1" baseline="-25000" smtClean="0"/>
              <a:t>C</a:t>
            </a:r>
            <a:r>
              <a:rPr lang="en-GB" altLang="en-US" smtClean="0"/>
              <a:t>        = 	</a:t>
            </a:r>
            <a:r>
              <a:rPr lang="en-GB" altLang="en-US" i="1" smtClean="0"/>
              <a:t>-</a:t>
            </a:r>
            <a:r>
              <a:rPr lang="en-GB" altLang="en-US" smtClean="0"/>
              <a:t>j</a:t>
            </a:r>
            <a:r>
              <a:rPr lang="en-GB" altLang="en-US" i="1" smtClean="0"/>
              <a:t>X</a:t>
            </a:r>
            <a:r>
              <a:rPr lang="en-GB" altLang="en-US" i="1" baseline="-25000" smtClean="0"/>
              <a:t>C</a:t>
            </a:r>
            <a:r>
              <a:rPr lang="en-GB" altLang="en-US" smtClean="0"/>
              <a:t>         =	 </a:t>
            </a:r>
            <a:endParaRPr lang="en-US" altLang="en-US" smtClean="0"/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1524001" y="2973230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6389" name="Object 7"/>
          <p:cNvGraphicFramePr>
            <a:graphicFrameLocks noChangeAspect="1"/>
          </p:cNvGraphicFramePr>
          <p:nvPr/>
        </p:nvGraphicFramePr>
        <p:xfrm>
          <a:off x="8543925" y="5084763"/>
          <a:ext cx="173355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Equation" r:id="rId4" imgW="1727200" imgH="787400" progId="Equation.3">
                  <p:embed/>
                </p:oleObj>
              </mc:Choice>
              <mc:Fallback>
                <p:oleObj name="Equation" r:id="rId4" imgW="1727200" imgH="787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3925" y="5084763"/>
                        <a:ext cx="173355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90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6391" name="Picture 8" descr="Proposed cover design icon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6.6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7- Power in AC Circuits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31951" y="1611314"/>
            <a:ext cx="8583613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In </a:t>
            </a:r>
            <a:r>
              <a:rPr lang="en-US" altLang="en-US" sz="2400">
                <a:solidFill>
                  <a:srgbClr val="FF0000"/>
                </a:solidFill>
              </a:rPr>
              <a:t>resistive circuits the average power is equal to </a:t>
            </a:r>
            <a:r>
              <a:rPr lang="en-US" altLang="en-US" sz="2400" i="1">
                <a:solidFill>
                  <a:srgbClr val="FF0000"/>
                </a:solidFill>
              </a:rPr>
              <a:t>VI</a:t>
            </a:r>
            <a:r>
              <a:rPr lang="en-US" altLang="en-US" sz="2400"/>
              <a:t>, where </a:t>
            </a:r>
            <a:r>
              <a:rPr lang="en-US" altLang="en-US" sz="2400" i="1"/>
              <a:t>V</a:t>
            </a:r>
            <a:r>
              <a:rPr lang="en-US" altLang="en-US" sz="2400"/>
              <a:t> and </a:t>
            </a:r>
            <a:r>
              <a:rPr lang="en-US" altLang="en-US" sz="2400" i="1"/>
              <a:t>I</a:t>
            </a:r>
            <a:r>
              <a:rPr lang="en-US" altLang="en-US" sz="2400"/>
              <a:t> are r.m.s. values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In a </a:t>
            </a:r>
            <a:r>
              <a:rPr lang="en-US" altLang="en-US" sz="2400">
                <a:solidFill>
                  <a:srgbClr val="FF0000"/>
                </a:solidFill>
              </a:rPr>
              <a:t>capacitor the current </a:t>
            </a:r>
            <a:r>
              <a:rPr lang="en-US" altLang="en-US" sz="2400" i="1">
                <a:solidFill>
                  <a:srgbClr val="FF0000"/>
                </a:solidFill>
              </a:rPr>
              <a:t>leads</a:t>
            </a:r>
            <a:r>
              <a:rPr lang="en-US" altLang="en-US" sz="2400">
                <a:solidFill>
                  <a:srgbClr val="FF0000"/>
                </a:solidFill>
              </a:rPr>
              <a:t> the voltage by 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and the average power is zero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In an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inductor </a:t>
            </a:r>
            <a:r>
              <a:rPr lang="en-US" altLang="en-US" sz="2400">
                <a:solidFill>
                  <a:srgbClr val="FF0000"/>
                </a:solidFill>
              </a:rPr>
              <a:t>the current </a:t>
            </a:r>
            <a:r>
              <a:rPr lang="en-US" altLang="en-US" sz="2400" i="1">
                <a:solidFill>
                  <a:srgbClr val="FF0000"/>
                </a:solidFill>
              </a:rPr>
              <a:t>lags</a:t>
            </a:r>
            <a:r>
              <a:rPr lang="en-US" altLang="en-US" sz="2400">
                <a:solidFill>
                  <a:srgbClr val="FF0000"/>
                </a:solidFill>
              </a:rPr>
              <a:t> the voltage by 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and the average power is zero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In circuits with both resistive and reactive elements, the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instantaneous power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</a:t>
            </a:r>
            <a:r>
              <a:rPr lang="en-US" altLang="en-US" sz="2400">
                <a:sym typeface="Symbol" panose="05050102010706020507" pitchFamily="18" charset="2"/>
              </a:rPr>
              <a:t>is: </a:t>
            </a:r>
            <a:br>
              <a:rPr lang="en-US" altLang="en-US" sz="2400">
                <a:sym typeface="Symbol" panose="05050102010706020507" pitchFamily="18" charset="2"/>
              </a:rPr>
            </a:br>
            <a:r>
              <a:rPr lang="en-US" altLang="en-US" sz="2400">
                <a:sym typeface="Symbol" panose="05050102010706020507" pitchFamily="18" charset="2"/>
              </a:rPr>
              <a:t>and </a:t>
            </a:r>
            <a:r>
              <a:rPr lang="en-US" altLang="en-US" sz="2400" i="1">
                <a:sym typeface="Symbol" panose="05050102010706020507" pitchFamily="18" charset="2"/>
              </a:rPr>
              <a:t>the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average power </a:t>
            </a:r>
            <a:r>
              <a:rPr lang="en-US" altLang="en-US" sz="2400" i="1">
                <a:sym typeface="Symbol" panose="05050102010706020507" pitchFamily="18" charset="2"/>
              </a:rPr>
              <a:t>or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 active power </a:t>
            </a:r>
            <a:r>
              <a:rPr lang="en-US" altLang="en-US" sz="2400">
                <a:sym typeface="Symbol" panose="05050102010706020507" pitchFamily="18" charset="2"/>
              </a:rPr>
              <a:t>is </a:t>
            </a:r>
            <a:r>
              <a:rPr lang="en-US" altLang="en-US" sz="2400" i="1">
                <a:sym typeface="Symbol" panose="05050102010706020507" pitchFamily="18" charset="2"/>
              </a:rPr>
              <a:t>VI</a:t>
            </a:r>
            <a:r>
              <a:rPr lang="en-US" altLang="en-US" sz="2400">
                <a:sym typeface="Symbol" panose="05050102010706020507" pitchFamily="18" charset="2"/>
              </a:rPr>
              <a:t> cos </a:t>
            </a:r>
            <a:r>
              <a:rPr lang="en-US" altLang="en-US" sz="2400" i="1">
                <a:sym typeface="Symbol" panose="05050102010706020507" pitchFamily="18" charset="2"/>
              </a:rPr>
              <a:t>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The term cos </a:t>
            </a:r>
            <a:r>
              <a:rPr lang="en-US" altLang="en-US" sz="2400" i="1">
                <a:sym typeface="Symbol" panose="05050102010706020507" pitchFamily="18" charset="2"/>
              </a:rPr>
              <a:t> </a:t>
            </a:r>
            <a:r>
              <a:rPr lang="en-US" altLang="en-US" sz="2400">
                <a:sym typeface="Symbol" panose="05050102010706020507" pitchFamily="18" charset="2"/>
              </a:rPr>
              <a:t>is called 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power factor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Have 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Active</a:t>
            </a:r>
            <a:r>
              <a:rPr lang="en-US" altLang="en-US" sz="2400">
                <a:sym typeface="Symbol" panose="05050102010706020507" pitchFamily="18" charset="2"/>
              </a:rPr>
              <a:t>,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Reactive</a:t>
            </a:r>
            <a:r>
              <a:rPr lang="en-US" altLang="en-US" sz="2400">
                <a:sym typeface="Symbol" panose="05050102010706020507" pitchFamily="18" charset="2"/>
              </a:rPr>
              <a:t> and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Apparent Power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Power factor correction is important in high-power systems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High-power systems often use three-phase arrangements</a:t>
            </a:r>
          </a:p>
        </p:txBody>
      </p:sp>
      <p:graphicFrame>
        <p:nvGraphicFramePr>
          <p:cNvPr id="18436" name="Object 11"/>
          <p:cNvGraphicFramePr>
            <a:graphicFrameLocks noChangeAspect="1"/>
          </p:cNvGraphicFramePr>
          <p:nvPr/>
        </p:nvGraphicFramePr>
        <p:xfrm>
          <a:off x="5303838" y="4149726"/>
          <a:ext cx="50847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4" imgW="2197100" imgH="203200" progId="Equation.DSMT4">
                  <p:embed/>
                </p:oleObj>
              </mc:Choice>
              <mc:Fallback>
                <p:oleObj name="Equation" r:id="rId4" imgW="2197100" imgH="2032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838" y="4149726"/>
                        <a:ext cx="5084762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19"/>
          <p:cNvGrpSpPr>
            <a:grpSpLocks/>
          </p:cNvGrpSpPr>
          <p:nvPr/>
        </p:nvGrpSpPr>
        <p:grpSpPr bwMode="auto">
          <a:xfrm>
            <a:off x="2640014" y="2205039"/>
            <a:ext cx="6804025" cy="3887787"/>
            <a:chOff x="703" y="1548"/>
            <a:chExt cx="4286" cy="1786"/>
          </a:xfrm>
        </p:grpSpPr>
        <p:sp>
          <p:nvSpPr>
            <p:cNvPr id="20485" name="Rectangle 5"/>
            <p:cNvSpPr>
              <a:spLocks noChangeArrowheads="1"/>
            </p:cNvSpPr>
            <p:nvPr/>
          </p:nvSpPr>
          <p:spPr bwMode="auto">
            <a:xfrm>
              <a:off x="703" y="1548"/>
              <a:ext cx="4286" cy="54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20486" name="Rectangle 18"/>
            <p:cNvSpPr>
              <a:spLocks noChangeArrowheads="1"/>
            </p:cNvSpPr>
            <p:nvPr/>
          </p:nvSpPr>
          <p:spPr bwMode="auto">
            <a:xfrm>
              <a:off x="703" y="3045"/>
              <a:ext cx="4286" cy="289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20487" name="Rectangle 17"/>
            <p:cNvSpPr>
              <a:spLocks noChangeArrowheads="1"/>
            </p:cNvSpPr>
            <p:nvPr/>
          </p:nvSpPr>
          <p:spPr bwMode="auto">
            <a:xfrm>
              <a:off x="703" y="2739"/>
              <a:ext cx="4286" cy="24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20488" name="Rectangle 16"/>
            <p:cNvSpPr>
              <a:spLocks noChangeArrowheads="1"/>
            </p:cNvSpPr>
            <p:nvPr/>
          </p:nvSpPr>
          <p:spPr bwMode="auto">
            <a:xfrm>
              <a:off x="703" y="2176"/>
              <a:ext cx="4286" cy="450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</p:grp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51025" y="1701800"/>
            <a:ext cx="8382000" cy="43195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mtClean="0"/>
              <a:t>Know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/>
              <a:t>		Active Power	</a:t>
            </a:r>
            <a:r>
              <a:rPr lang="en-GB" altLang="en-US" i="1" smtClean="0"/>
              <a:t>P</a:t>
            </a:r>
            <a:r>
              <a:rPr lang="en-GB" altLang="en-US" smtClean="0"/>
              <a:t> = </a:t>
            </a:r>
            <a:r>
              <a:rPr lang="en-GB" altLang="en-US" i="1" smtClean="0"/>
              <a:t>VI</a:t>
            </a:r>
            <a:r>
              <a:rPr lang="en-GB" altLang="en-US" smtClean="0"/>
              <a:t> cos </a:t>
            </a:r>
            <a:r>
              <a:rPr lang="en-GB" altLang="en-US" i="1" smtClean="0">
                <a:sym typeface="Symbol" panose="05050102010706020507" pitchFamily="18" charset="2"/>
              </a:rPr>
              <a:t> </a:t>
            </a:r>
            <a:r>
              <a:rPr lang="en-GB" altLang="en-US" smtClean="0">
                <a:sym typeface="Symbol" panose="05050102010706020507" pitchFamily="18" charset="2"/>
              </a:rPr>
              <a:t>	watts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          dissipated in R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		Reactive Power	Q = </a:t>
            </a:r>
            <a:r>
              <a:rPr lang="en-GB" altLang="en-US" i="1" smtClean="0"/>
              <a:t>VI</a:t>
            </a:r>
            <a:r>
              <a:rPr lang="en-GB" altLang="en-US" smtClean="0"/>
              <a:t> sin </a:t>
            </a:r>
            <a:r>
              <a:rPr lang="en-GB" altLang="en-US" i="1" smtClean="0">
                <a:sym typeface="Symbol" panose="05050102010706020507" pitchFamily="18" charset="2"/>
              </a:rPr>
              <a:t>		</a:t>
            </a:r>
            <a:r>
              <a:rPr lang="en-GB" altLang="en-US" smtClean="0">
                <a:sym typeface="Symbol" panose="05050102010706020507" pitchFamily="18" charset="2"/>
              </a:rPr>
              <a:t>var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          stored in C &amp; L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		Apparent Power	S = </a:t>
            </a:r>
            <a:r>
              <a:rPr lang="en-GB" altLang="en-US" i="1" smtClean="0">
                <a:sym typeface="Symbol" panose="05050102010706020507" pitchFamily="18" charset="2"/>
              </a:rPr>
              <a:t>VI			</a:t>
            </a:r>
            <a:r>
              <a:rPr lang="en-GB" altLang="en-US" smtClean="0">
                <a:sym typeface="Symbol" panose="05050102010706020507" pitchFamily="18" charset="2"/>
              </a:rPr>
              <a:t>VA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>
              <a:sym typeface="Symbol" panose="05050102010706020507" pitchFamily="18" charset="2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i="1" smtClean="0">
                <a:sym typeface="Symbol" panose="05050102010706020507" pitchFamily="18" charset="2"/>
              </a:rPr>
              <a:t>	    S</a:t>
            </a:r>
            <a:r>
              <a:rPr lang="en-GB" altLang="en-US" baseline="30000" smtClean="0">
                <a:sym typeface="Symbol" panose="05050102010706020507" pitchFamily="18" charset="2"/>
              </a:rPr>
              <a:t>2</a:t>
            </a:r>
            <a:r>
              <a:rPr lang="en-GB" altLang="en-US" smtClean="0">
                <a:sym typeface="Symbol" panose="05050102010706020507" pitchFamily="18" charset="2"/>
              </a:rPr>
              <a:t> = </a:t>
            </a:r>
            <a:r>
              <a:rPr lang="en-GB" altLang="en-US" i="1" smtClean="0">
                <a:sym typeface="Symbol" panose="05050102010706020507" pitchFamily="18" charset="2"/>
              </a:rPr>
              <a:t>P</a:t>
            </a:r>
            <a:r>
              <a:rPr lang="en-GB" altLang="en-US" baseline="30000" smtClean="0">
                <a:sym typeface="Symbol" panose="05050102010706020507" pitchFamily="18" charset="2"/>
              </a:rPr>
              <a:t>2</a:t>
            </a:r>
            <a:r>
              <a:rPr lang="en-GB" altLang="en-US" smtClean="0">
                <a:sym typeface="Symbol" panose="05050102010706020507" pitchFamily="18" charset="2"/>
              </a:rPr>
              <a:t> + </a:t>
            </a:r>
            <a:r>
              <a:rPr lang="en-GB" altLang="en-US" i="1" smtClean="0">
                <a:sym typeface="Symbol" panose="05050102010706020507" pitchFamily="18" charset="2"/>
              </a:rPr>
              <a:t>Q</a:t>
            </a:r>
            <a:r>
              <a:rPr lang="en-GB" altLang="en-US" baseline="30000" smtClean="0">
                <a:sym typeface="Symbol" panose="05050102010706020507" pitchFamily="18" charset="2"/>
              </a:rPr>
              <a:t>2   </a:t>
            </a:r>
            <a:r>
              <a:rPr lang="en-GB" altLang="en-US" smtClean="0">
                <a:sym typeface="Symbol" panose="05050102010706020507" pitchFamily="18" charset="2"/>
              </a:rPr>
              <a:t>and Power factor  </a:t>
            </a:r>
            <a:r>
              <a:rPr lang="en-GB" altLang="en-US" i="1" smtClean="0">
                <a:sym typeface="Symbol" panose="05050102010706020507" pitchFamily="18" charset="2"/>
              </a:rPr>
              <a:t>cos </a:t>
            </a:r>
            <a:endParaRPr lang="en-GB" altLang="en-US" smtClean="0">
              <a:sym typeface="Symbol" panose="05050102010706020507" pitchFamily="18" charset="2"/>
            </a:endParaRPr>
          </a:p>
        </p:txBody>
      </p:sp>
      <p:pic>
        <p:nvPicPr>
          <p:cNvPr id="20484" name="Picture 4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6" y="41275"/>
            <a:ext cx="2765425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572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</a:t>
            </a:r>
            <a:r>
              <a:rPr lang="en-US" altLang="en-US" sz="3200"/>
              <a:t>Chapter 8-</a:t>
            </a:r>
            <a:br>
              <a:rPr lang="en-US" altLang="en-US" sz="3200"/>
            </a:br>
            <a:r>
              <a:rPr lang="en-US" altLang="en-US" sz="3200"/>
              <a:t>Frequency Characteristics of AC Circuits</a:t>
            </a:r>
            <a:endParaRPr lang="en-US" alt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583613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</a:t>
            </a:r>
            <a:r>
              <a:rPr lang="en-US" altLang="en-US" sz="2400">
                <a:solidFill>
                  <a:srgbClr val="FF0000"/>
                </a:solidFill>
              </a:rPr>
              <a:t>reactance of capacitors and inductors is dependent on frequency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Single </a:t>
            </a:r>
            <a:r>
              <a:rPr lang="en-US" altLang="en-US" sz="2400" i="1">
                <a:solidFill>
                  <a:srgbClr val="FF0000"/>
                </a:solidFill>
              </a:rPr>
              <a:t>RC</a:t>
            </a:r>
            <a:r>
              <a:rPr lang="en-US" altLang="en-US" sz="2400">
                <a:solidFill>
                  <a:srgbClr val="FF0000"/>
                </a:solidFill>
              </a:rPr>
              <a:t> or </a:t>
            </a:r>
            <a:r>
              <a:rPr lang="en-US" altLang="en-US" sz="2400" i="1">
                <a:solidFill>
                  <a:srgbClr val="FF0000"/>
                </a:solidFill>
              </a:rPr>
              <a:t>RL</a:t>
            </a:r>
            <a:r>
              <a:rPr lang="en-US" altLang="en-US" sz="2400">
                <a:solidFill>
                  <a:srgbClr val="FF0000"/>
                </a:solidFill>
              </a:rPr>
              <a:t> networks can produce an arrangement with a single upper or lower cut-off frequency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In each case the angular cut-off frequency </a:t>
            </a:r>
            <a:r>
              <a:rPr lang="en-US" altLang="en-US" sz="2400" i="1">
                <a:sym typeface="Symbol" panose="05050102010706020507" pitchFamily="18" charset="2"/>
              </a:rPr>
              <a:t></a:t>
            </a:r>
            <a:r>
              <a:rPr lang="en-US" altLang="en-US" sz="2400" i="1" baseline="-25000">
                <a:sym typeface="Symbol" panose="05050102010706020507" pitchFamily="18" charset="2"/>
              </a:rPr>
              <a:t>o</a:t>
            </a:r>
            <a:r>
              <a:rPr lang="en-US" altLang="en-US" sz="2400">
                <a:sym typeface="Symbol" panose="05050102010706020507" pitchFamily="18" charset="2"/>
              </a:rPr>
              <a:t> is given by the reciprocal of </a:t>
            </a:r>
            <a:r>
              <a:rPr lang="en-US" altLang="en-US" sz="2400"/>
              <a:t>the time constant</a:t>
            </a:r>
            <a:r>
              <a:rPr lang="en-US" altLang="en-US" sz="2400" i="1"/>
              <a:t> </a:t>
            </a:r>
            <a:r>
              <a:rPr lang="en-US" altLang="en-US" sz="2400">
                <a:sym typeface="Symbol" panose="05050102010706020507" pitchFamily="18" charset="2"/>
              </a:rPr>
              <a:t>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For an </a:t>
            </a:r>
            <a:r>
              <a:rPr lang="en-US" altLang="en-US" sz="2400" i="1">
                <a:solidFill>
                  <a:srgbClr val="FF0000"/>
                </a:solidFill>
              </a:rPr>
              <a:t>RC</a:t>
            </a:r>
            <a:r>
              <a:rPr lang="en-US" altLang="en-US" sz="2400">
                <a:solidFill>
                  <a:srgbClr val="FF0000"/>
                </a:solidFill>
              </a:rPr>
              <a:t> circuit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 =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CR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, for an </a:t>
            </a:r>
            <a:r>
              <a:rPr lang="en-US" altLang="en-US" sz="2400" i="1">
                <a:solidFill>
                  <a:srgbClr val="FF0000"/>
                </a:solidFill>
              </a:rPr>
              <a:t>RL</a:t>
            </a:r>
            <a:r>
              <a:rPr lang="en-US" altLang="en-US" sz="2400">
                <a:solidFill>
                  <a:srgbClr val="FF0000"/>
                </a:solidFill>
              </a:rPr>
              <a:t> circuit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 =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L/R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Resonance </a:t>
            </a:r>
            <a:r>
              <a:rPr lang="en-US" altLang="en-US" sz="2400">
                <a:sym typeface="Symbol" panose="05050102010706020507" pitchFamily="18" charset="2"/>
              </a:rPr>
              <a:t>occurs when the reactance of the capacitive element cancels that of the inductive element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Simple </a:t>
            </a:r>
            <a:r>
              <a:rPr lang="en-US" altLang="en-US" sz="2400" i="1"/>
              <a:t>RC</a:t>
            </a:r>
            <a:r>
              <a:rPr lang="en-US" altLang="en-US" sz="2400"/>
              <a:t> or </a:t>
            </a:r>
            <a:r>
              <a:rPr lang="en-US" altLang="en-US" sz="2400" i="1"/>
              <a:t>RL</a:t>
            </a:r>
            <a:r>
              <a:rPr lang="en-US" altLang="en-US" sz="2400"/>
              <a:t> networks represent </a:t>
            </a:r>
            <a:r>
              <a:rPr lang="en-US" altLang="en-US" sz="2400">
                <a:solidFill>
                  <a:srgbClr val="FF0000"/>
                </a:solidFill>
              </a:rPr>
              <a:t>single-pole filters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Stray capacitance and inductance are found in all circuits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AC circuits—should be able to: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4083050" cy="4319587"/>
          </a:xfrm>
        </p:spPr>
        <p:txBody>
          <a:bodyPr/>
          <a:lstStyle/>
          <a:p>
            <a:r>
              <a:rPr lang="en-CA" altLang="en-US" smtClean="0"/>
              <a:t>Calculate transfer functions for complex impedances </a:t>
            </a:r>
          </a:p>
          <a:p>
            <a:r>
              <a:rPr lang="en-CA" altLang="en-US" smtClean="0"/>
              <a:t>Know cutoff and resonance frequencies, resonance conditions, bandwidth.</a:t>
            </a:r>
          </a:p>
          <a:p>
            <a:r>
              <a:rPr lang="en-CA" altLang="en-US" smtClean="0"/>
              <a:t>Draw Bode plots of the transfer function</a:t>
            </a:r>
          </a:p>
          <a:p>
            <a:endParaRPr lang="en-CA" altLang="en-US" smtClean="0"/>
          </a:p>
        </p:txBody>
      </p:sp>
      <p:pic>
        <p:nvPicPr>
          <p:cNvPr id="24580" name="Picture 9" descr="C17NF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1773239"/>
            <a:ext cx="3903662" cy="433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/>
          <p:cNvSpPr/>
          <p:nvPr/>
        </p:nvSpPr>
        <p:spPr bwMode="auto">
          <a:xfrm>
            <a:off x="443372" y="1484784"/>
            <a:ext cx="11240628" cy="19945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39901" y="692696"/>
            <a:ext cx="8928100" cy="4157030"/>
            <a:chOff x="1739901" y="2024064"/>
            <a:chExt cx="8928100" cy="4157030"/>
          </a:xfrm>
        </p:grpSpPr>
        <p:pic>
          <p:nvPicPr>
            <p:cNvPr id="4" name="Picture 3" descr="C26NF0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7850" y="2024064"/>
              <a:ext cx="3981450" cy="403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6383338" y="2133600"/>
              <a:ext cx="3987800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cxnSp>
          <p:nvCxnSpPr>
            <p:cNvPr id="6" name="Straight Connector 7"/>
            <p:cNvCxnSpPr>
              <a:cxnSpLocks noChangeShapeType="1"/>
            </p:cNvCxnSpPr>
            <p:nvPr/>
          </p:nvCxnSpPr>
          <p:spPr bwMode="auto">
            <a:xfrm flipV="1">
              <a:off x="6013451" y="2578101"/>
              <a:ext cx="4467225" cy="15875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Straight Connector 9"/>
            <p:cNvCxnSpPr>
              <a:cxnSpLocks noChangeShapeType="1"/>
            </p:cNvCxnSpPr>
            <p:nvPr/>
          </p:nvCxnSpPr>
          <p:spPr bwMode="auto">
            <a:xfrm flipH="1">
              <a:off x="6018213" y="2038350"/>
              <a:ext cx="0" cy="10795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Straight Arrow Connector 16"/>
            <p:cNvCxnSpPr>
              <a:cxnSpLocks noChangeShapeType="1"/>
            </p:cNvCxnSpPr>
            <p:nvPr/>
          </p:nvCxnSpPr>
          <p:spPr bwMode="auto">
            <a:xfrm flipV="1">
              <a:off x="6845300" y="2254250"/>
              <a:ext cx="0" cy="32385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Connector 20"/>
            <p:cNvCxnSpPr>
              <a:cxnSpLocks noChangeShapeType="1"/>
            </p:cNvCxnSpPr>
            <p:nvPr/>
          </p:nvCxnSpPr>
          <p:spPr bwMode="auto">
            <a:xfrm>
              <a:off x="6032500" y="3968750"/>
              <a:ext cx="39878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21"/>
            <p:cNvCxnSpPr>
              <a:cxnSpLocks noChangeShapeType="1"/>
            </p:cNvCxnSpPr>
            <p:nvPr/>
          </p:nvCxnSpPr>
          <p:spPr bwMode="auto">
            <a:xfrm flipH="1">
              <a:off x="6032500" y="3429000"/>
              <a:ext cx="0" cy="10795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Arrow Connector 22"/>
            <p:cNvCxnSpPr>
              <a:cxnSpLocks noChangeShapeType="1"/>
            </p:cNvCxnSpPr>
            <p:nvPr/>
          </p:nvCxnSpPr>
          <p:spPr bwMode="auto">
            <a:xfrm flipV="1">
              <a:off x="6861175" y="3644900"/>
              <a:ext cx="0" cy="32385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Straight Connector 23"/>
            <p:cNvCxnSpPr>
              <a:cxnSpLocks noChangeShapeType="1"/>
            </p:cNvCxnSpPr>
            <p:nvPr/>
          </p:nvCxnSpPr>
          <p:spPr bwMode="auto">
            <a:xfrm>
              <a:off x="10034588" y="3429000"/>
              <a:ext cx="0" cy="1079500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24"/>
            <p:cNvSpPr txBox="1">
              <a:spLocks noChangeArrowheads="1"/>
            </p:cNvSpPr>
            <p:nvPr/>
          </p:nvSpPr>
          <p:spPr bwMode="auto">
            <a:xfrm>
              <a:off x="5843589" y="3074988"/>
              <a:ext cx="33972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4" name="TextBox 26"/>
            <p:cNvSpPr txBox="1">
              <a:spLocks noChangeArrowheads="1"/>
            </p:cNvSpPr>
            <p:nvPr/>
          </p:nvSpPr>
          <p:spPr bwMode="auto">
            <a:xfrm>
              <a:off x="6672264" y="2593976"/>
              <a:ext cx="33813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5" name="TextBox 27"/>
            <p:cNvSpPr txBox="1">
              <a:spLocks noChangeArrowheads="1"/>
            </p:cNvSpPr>
            <p:nvPr/>
          </p:nvSpPr>
          <p:spPr bwMode="auto">
            <a:xfrm>
              <a:off x="5865814" y="4449763"/>
              <a:ext cx="338137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dirty="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16" name="TextBox 28"/>
            <p:cNvSpPr txBox="1">
              <a:spLocks noChangeArrowheads="1"/>
            </p:cNvSpPr>
            <p:nvPr/>
          </p:nvSpPr>
          <p:spPr bwMode="auto">
            <a:xfrm>
              <a:off x="6692901" y="3968751"/>
              <a:ext cx="339725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17" name="Straight Connector 29"/>
            <p:cNvCxnSpPr>
              <a:cxnSpLocks noChangeShapeType="1"/>
            </p:cNvCxnSpPr>
            <p:nvPr/>
          </p:nvCxnSpPr>
          <p:spPr bwMode="auto">
            <a:xfrm>
              <a:off x="8040688" y="3860800"/>
              <a:ext cx="0" cy="17145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TextBox 31"/>
            <p:cNvSpPr txBox="1">
              <a:spLocks noChangeArrowheads="1"/>
            </p:cNvSpPr>
            <p:nvPr/>
          </p:nvSpPr>
          <p:spPr bwMode="auto">
            <a:xfrm>
              <a:off x="7881939" y="3968750"/>
              <a:ext cx="338137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u="sng">
                  <a:solidFill>
                    <a:srgbClr val="000000"/>
                  </a:solidFill>
                </a:rPr>
                <a:t>f</a:t>
              </a:r>
              <a:r>
                <a:rPr lang="en-CA" altLang="en-US" sz="1000" u="sng" baseline="-25000">
                  <a:solidFill>
                    <a:srgbClr val="000000"/>
                  </a:solidFill>
                </a:rPr>
                <a:t>S</a:t>
              </a:r>
              <a:endParaRPr lang="en-CA" altLang="en-US" sz="1000" u="sng">
                <a:solidFill>
                  <a:srgbClr val="000000"/>
                </a:solidFill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u="sng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19" name="TextBox 32"/>
            <p:cNvSpPr txBox="1">
              <a:spLocks noChangeArrowheads="1"/>
            </p:cNvSpPr>
            <p:nvPr/>
          </p:nvSpPr>
          <p:spPr bwMode="auto">
            <a:xfrm>
              <a:off x="9861550" y="4437063"/>
              <a:ext cx="338138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>
                  <a:solidFill>
                    <a:srgbClr val="000000"/>
                  </a:solidFill>
                </a:rPr>
                <a:t>f</a:t>
              </a:r>
              <a:r>
                <a:rPr lang="en-CA" altLang="en-US" sz="1000" baseline="-25000">
                  <a:solidFill>
                    <a:srgbClr val="000000"/>
                  </a:solidFill>
                </a:rPr>
                <a:t>S</a:t>
              </a:r>
              <a:endParaRPr lang="en-CA" altLang="en-US" sz="1000">
                <a:solidFill>
                  <a:srgbClr val="000000"/>
                </a:solidFill>
              </a:endParaRPr>
            </a:p>
          </p:txBody>
        </p:sp>
        <p:cxnSp>
          <p:nvCxnSpPr>
            <p:cNvPr id="20" name="Straight Connector 33"/>
            <p:cNvCxnSpPr>
              <a:cxnSpLocks noChangeShapeType="1"/>
              <a:stCxn id="18" idx="0"/>
            </p:cNvCxnSpPr>
            <p:nvPr/>
          </p:nvCxnSpPr>
          <p:spPr bwMode="auto">
            <a:xfrm>
              <a:off x="8050213" y="3968750"/>
              <a:ext cx="1981200" cy="0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TextBox 58"/>
            <p:cNvSpPr txBox="1">
              <a:spLocks noChangeArrowheads="1"/>
            </p:cNvSpPr>
            <p:nvPr/>
          </p:nvSpPr>
          <p:spPr bwMode="auto">
            <a:xfrm>
              <a:off x="10140951" y="2586038"/>
              <a:ext cx="33972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22" name="Straight Arrow Connector 59"/>
            <p:cNvCxnSpPr>
              <a:cxnSpLocks noChangeShapeType="1"/>
            </p:cNvCxnSpPr>
            <p:nvPr/>
          </p:nvCxnSpPr>
          <p:spPr bwMode="auto">
            <a:xfrm flipV="1">
              <a:off x="9228138" y="3644900"/>
              <a:ext cx="0" cy="32385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TextBox 60"/>
            <p:cNvSpPr txBox="1">
              <a:spLocks noChangeArrowheads="1"/>
            </p:cNvSpPr>
            <p:nvPr/>
          </p:nvSpPr>
          <p:spPr bwMode="auto">
            <a:xfrm>
              <a:off x="9032876" y="3968751"/>
              <a:ext cx="411163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>
                  <a:solidFill>
                    <a:srgbClr val="FF0000"/>
                  </a:solidFill>
                </a:rPr>
                <a:t>-F</a:t>
              </a:r>
              <a:r>
                <a:rPr lang="en-CA" altLang="en-US" sz="1000" baseline="-25000">
                  <a:solidFill>
                    <a:srgbClr val="FF0000"/>
                  </a:solidFill>
                </a:rPr>
                <a:t>H</a:t>
              </a:r>
              <a:endParaRPr lang="en-CA" altLang="en-US" sz="1000">
                <a:solidFill>
                  <a:srgbClr val="FF0000"/>
                </a:solidFill>
              </a:endParaRPr>
            </a:p>
          </p:txBody>
        </p:sp>
        <p:cxnSp>
          <p:nvCxnSpPr>
            <p:cNvPr id="24" name="Straight Connector 65"/>
            <p:cNvCxnSpPr>
              <a:cxnSpLocks noChangeShapeType="1"/>
            </p:cNvCxnSpPr>
            <p:nvPr/>
          </p:nvCxnSpPr>
          <p:spPr bwMode="auto">
            <a:xfrm>
              <a:off x="2359025" y="4878388"/>
              <a:ext cx="0" cy="4953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Straight Connector 66"/>
            <p:cNvCxnSpPr>
              <a:cxnSpLocks noChangeShapeType="1"/>
            </p:cNvCxnSpPr>
            <p:nvPr/>
          </p:nvCxnSpPr>
          <p:spPr bwMode="auto">
            <a:xfrm>
              <a:off x="2819400" y="4905375"/>
              <a:ext cx="0" cy="4953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Straight Arrow Connector 67"/>
            <p:cNvCxnSpPr>
              <a:cxnSpLocks noChangeShapeType="1"/>
            </p:cNvCxnSpPr>
            <p:nvPr/>
          </p:nvCxnSpPr>
          <p:spPr bwMode="auto">
            <a:xfrm>
              <a:off x="2359025" y="5019675"/>
              <a:ext cx="482600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Box 68"/>
            <p:cNvSpPr txBox="1">
              <a:spLocks noChangeArrowheads="1"/>
            </p:cNvSpPr>
            <p:nvPr/>
          </p:nvSpPr>
          <p:spPr bwMode="auto">
            <a:xfrm>
              <a:off x="2279650" y="4662488"/>
              <a:ext cx="630238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i="1">
                  <a:solidFill>
                    <a:srgbClr val="FF0000"/>
                  </a:solidFill>
                </a:rPr>
                <a:t>T</a:t>
              </a:r>
              <a:r>
                <a:rPr lang="en-CA" altLang="en-US" sz="1000" i="1" baseline="-25000">
                  <a:solidFill>
                    <a:srgbClr val="FF0000"/>
                  </a:solidFill>
                </a:rPr>
                <a:t>S</a:t>
              </a:r>
              <a:r>
                <a:rPr lang="en-CA" altLang="en-US" sz="1000" i="1">
                  <a:solidFill>
                    <a:srgbClr val="FF0000"/>
                  </a:solidFill>
                </a:rPr>
                <a:t>=1/f</a:t>
              </a:r>
              <a:r>
                <a:rPr lang="en-CA" altLang="en-US" sz="1000" i="1" baseline="-25000">
                  <a:solidFill>
                    <a:srgbClr val="FF0000"/>
                  </a:solidFill>
                </a:rPr>
                <a:t>S</a:t>
              </a:r>
              <a:endParaRPr lang="en-CA" altLang="en-US" sz="1000" i="1">
                <a:solidFill>
                  <a:srgbClr val="FF0000"/>
                </a:solidFill>
              </a:endParaRPr>
            </a:p>
          </p:txBody>
        </p:sp>
        <p:sp>
          <p:nvSpPr>
            <p:cNvPr id="28" name="TextBox 69636"/>
            <p:cNvSpPr txBox="1">
              <a:spLocks noChangeArrowheads="1"/>
            </p:cNvSpPr>
            <p:nvPr/>
          </p:nvSpPr>
          <p:spPr bwMode="auto">
            <a:xfrm>
              <a:off x="7688264" y="4833939"/>
              <a:ext cx="2979737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>
                  <a:solidFill>
                    <a:srgbClr val="FF0000"/>
                  </a:solidFill>
                </a:rPr>
                <a:t>Now the 1</a:t>
              </a:r>
              <a:r>
                <a:rPr lang="en-CA" altLang="en-US" sz="1600" baseline="30000">
                  <a:solidFill>
                    <a:srgbClr val="FF0000"/>
                  </a:solidFill>
                </a:rPr>
                <a:t>st</a:t>
              </a:r>
              <a:r>
                <a:rPr lang="en-CA" altLang="en-US" sz="1600">
                  <a:solidFill>
                    <a:srgbClr val="FF0000"/>
                  </a:solidFill>
                </a:rPr>
                <a:t> harmonic (at </a:t>
              </a:r>
              <a:r>
                <a:rPr lang="en-CA" altLang="en-US" sz="1600" i="1">
                  <a:solidFill>
                    <a:srgbClr val="FF0000"/>
                  </a:solidFill>
                </a:rPr>
                <a:t>–F</a:t>
              </a:r>
              <a:r>
                <a:rPr lang="en-CA" altLang="en-US" sz="1600" i="1" baseline="-25000">
                  <a:solidFill>
                    <a:srgbClr val="FF0000"/>
                  </a:solidFill>
                </a:rPr>
                <a:t>H</a:t>
              </a:r>
              <a:r>
                <a:rPr lang="en-CA" altLang="en-US" sz="1600">
                  <a:solidFill>
                    <a:srgbClr val="FF0000"/>
                  </a:solidFill>
                </a:rPr>
                <a:t>) appears at </a:t>
              </a:r>
              <a:r>
                <a:rPr lang="en-CA" altLang="en-US" sz="1600" i="1">
                  <a:solidFill>
                    <a:srgbClr val="FF0000"/>
                  </a:solidFill>
                </a:rPr>
                <a:t>f</a:t>
              </a:r>
              <a:r>
                <a:rPr lang="en-CA" altLang="en-US" sz="1600" i="1" baseline="-25000">
                  <a:solidFill>
                    <a:srgbClr val="FF0000"/>
                  </a:solidFill>
                </a:rPr>
                <a:t>a</a:t>
              </a:r>
              <a:r>
                <a:rPr lang="en-CA" altLang="en-US" sz="1600" i="1">
                  <a:solidFill>
                    <a:srgbClr val="FF0000"/>
                  </a:solidFill>
                </a:rPr>
                <a:t> = f</a:t>
              </a:r>
              <a:r>
                <a:rPr lang="en-CA" altLang="en-US" sz="1600" i="1" baseline="-25000">
                  <a:solidFill>
                    <a:srgbClr val="FF0000"/>
                  </a:solidFill>
                </a:rPr>
                <a:t>S </a:t>
              </a:r>
              <a:r>
                <a:rPr lang="en-CA" altLang="en-US" sz="1600" i="1">
                  <a:solidFill>
                    <a:srgbClr val="FF0000"/>
                  </a:solidFill>
                </a:rPr>
                <a:t>– F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>
                  <a:solidFill>
                    <a:srgbClr val="FF0000"/>
                  </a:solidFill>
                </a:rPr>
                <a:t>It is </a:t>
              </a:r>
              <a:r>
                <a:rPr lang="en-CA" altLang="en-US" sz="1600" i="1">
                  <a:solidFill>
                    <a:srgbClr val="FF0000"/>
                  </a:solidFill>
                </a:rPr>
                <a:t>“aliased”</a:t>
              </a:r>
              <a:r>
                <a:rPr lang="en-CA" altLang="en-US" sz="1600">
                  <a:solidFill>
                    <a:srgbClr val="FF0000"/>
                  </a:solidFill>
                </a:rPr>
                <a:t> about the Nyquist frequency = </a:t>
              </a:r>
              <a:r>
                <a:rPr lang="en-CA" altLang="en-US" sz="1600" i="1">
                  <a:solidFill>
                    <a:srgbClr val="FF0000"/>
                  </a:solidFill>
                </a:rPr>
                <a:t>f</a:t>
              </a:r>
              <a:r>
                <a:rPr lang="en-CA" altLang="en-US" sz="1600" i="1" baseline="-25000">
                  <a:solidFill>
                    <a:srgbClr val="FF0000"/>
                  </a:solidFill>
                </a:rPr>
                <a:t>S</a:t>
              </a:r>
              <a:r>
                <a:rPr lang="en-CA" altLang="en-US" sz="1600" i="1">
                  <a:solidFill>
                    <a:srgbClr val="FF0000"/>
                  </a:solidFill>
                </a:rPr>
                <a:t>/2</a:t>
              </a:r>
            </a:p>
          </p:txBody>
        </p:sp>
        <p:sp>
          <p:nvSpPr>
            <p:cNvPr id="29" name="Rectangle 47"/>
            <p:cNvSpPr>
              <a:spLocks noChangeArrowheads="1"/>
            </p:cNvSpPr>
            <p:nvPr/>
          </p:nvSpPr>
          <p:spPr bwMode="auto">
            <a:xfrm>
              <a:off x="1739901" y="4711069"/>
              <a:ext cx="8928100" cy="14700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0" name="TextBox 52"/>
            <p:cNvSpPr txBox="1">
              <a:spLocks noChangeArrowheads="1"/>
            </p:cNvSpPr>
            <p:nvPr/>
          </p:nvSpPr>
          <p:spPr bwMode="auto">
            <a:xfrm>
              <a:off x="9861550" y="3243264"/>
              <a:ext cx="33813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1" name="TextBox 2"/>
            <p:cNvSpPr txBox="1">
              <a:spLocks noChangeArrowheads="1"/>
            </p:cNvSpPr>
            <p:nvPr/>
          </p:nvSpPr>
          <p:spPr bwMode="auto">
            <a:xfrm>
              <a:off x="8423275" y="3298825"/>
              <a:ext cx="1443038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100" dirty="0">
                  <a:solidFill>
                    <a:srgbClr val="FF0000"/>
                  </a:solidFill>
                </a:rPr>
                <a:t>Where |F| = |F</a:t>
              </a:r>
              <a:r>
                <a:rPr lang="en-CA" altLang="en-US" sz="1100" baseline="-25000" dirty="0">
                  <a:solidFill>
                    <a:srgbClr val="FF0000"/>
                  </a:solidFill>
                </a:rPr>
                <a:t>H</a:t>
              </a:r>
              <a:r>
                <a:rPr lang="en-CA" altLang="en-US" sz="1100" dirty="0">
                  <a:solidFill>
                    <a:srgbClr val="FF0000"/>
                  </a:solidFill>
                </a:rPr>
                <a:t>|</a:t>
              </a:r>
            </a:p>
          </p:txBody>
        </p:sp>
        <p:cxnSp>
          <p:nvCxnSpPr>
            <p:cNvPr id="32" name="Straight Connector 35"/>
            <p:cNvCxnSpPr>
              <a:cxnSpLocks noChangeShapeType="1"/>
            </p:cNvCxnSpPr>
            <p:nvPr/>
          </p:nvCxnSpPr>
          <p:spPr bwMode="auto">
            <a:xfrm>
              <a:off x="4094163" y="3573463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Straight Connector 37"/>
            <p:cNvCxnSpPr>
              <a:cxnSpLocks noChangeShapeType="1"/>
            </p:cNvCxnSpPr>
            <p:nvPr/>
          </p:nvCxnSpPr>
          <p:spPr bwMode="auto">
            <a:xfrm>
              <a:off x="4224338" y="3573463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Straight Arrow Connector 38"/>
            <p:cNvCxnSpPr>
              <a:cxnSpLocks noChangeShapeType="1"/>
            </p:cNvCxnSpPr>
            <p:nvPr/>
          </p:nvCxnSpPr>
          <p:spPr bwMode="auto">
            <a:xfrm>
              <a:off x="3935413" y="3644900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Arrow Connector 40"/>
            <p:cNvCxnSpPr>
              <a:cxnSpLocks noChangeShapeType="1"/>
            </p:cNvCxnSpPr>
            <p:nvPr/>
          </p:nvCxnSpPr>
          <p:spPr bwMode="auto">
            <a:xfrm flipH="1">
              <a:off x="4224338" y="3644900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Box 41"/>
            <p:cNvSpPr txBox="1">
              <a:spLocks noChangeArrowheads="1"/>
            </p:cNvSpPr>
            <p:nvPr/>
          </p:nvSpPr>
          <p:spPr bwMode="auto">
            <a:xfrm>
              <a:off x="3863975" y="3357563"/>
              <a:ext cx="630238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i="1" dirty="0">
                  <a:solidFill>
                    <a:srgbClr val="000000"/>
                  </a:solidFill>
                </a:rPr>
                <a:t>T</a:t>
              </a:r>
              <a:r>
                <a:rPr lang="en-CA" altLang="en-US" sz="1000" i="1" baseline="-25000" dirty="0">
                  <a:solidFill>
                    <a:srgbClr val="000000"/>
                  </a:solidFill>
                </a:rPr>
                <a:t>S</a:t>
              </a:r>
              <a:r>
                <a:rPr lang="en-CA" altLang="en-US" sz="1000" i="1" dirty="0">
                  <a:solidFill>
                    <a:srgbClr val="000000"/>
                  </a:solidFill>
                </a:rPr>
                <a:t>=1/</a:t>
              </a:r>
              <a:r>
                <a:rPr lang="en-CA" altLang="en-US" sz="1000" i="1" dirty="0" err="1">
                  <a:solidFill>
                    <a:srgbClr val="000000"/>
                  </a:solidFill>
                </a:rPr>
                <a:t>f</a:t>
              </a:r>
              <a:r>
                <a:rPr lang="en-CA" altLang="en-US" sz="1000" i="1" baseline="-25000" dirty="0" err="1">
                  <a:solidFill>
                    <a:srgbClr val="000000"/>
                  </a:solidFill>
                </a:rPr>
                <a:t>S</a:t>
              </a:r>
              <a:endParaRPr lang="en-CA" altLang="en-US" sz="1000" i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853588" y="3193542"/>
            <a:ext cx="5970604" cy="1452719"/>
            <a:chOff x="1853588" y="4689140"/>
            <a:chExt cx="5970604" cy="1452719"/>
          </a:xfrm>
        </p:grpSpPr>
        <p:grpSp>
          <p:nvGrpSpPr>
            <p:cNvPr id="38" name="Group 37"/>
            <p:cNvGrpSpPr/>
            <p:nvPr/>
          </p:nvGrpSpPr>
          <p:grpSpPr>
            <a:xfrm>
              <a:off x="5877556" y="4689140"/>
              <a:ext cx="1946636" cy="1452719"/>
              <a:chOff x="5866791" y="4725144"/>
              <a:chExt cx="1946636" cy="1452719"/>
            </a:xfrm>
          </p:grpSpPr>
          <p:cxnSp>
            <p:nvCxnSpPr>
              <p:cNvPr id="54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" name="Straight Connector 21"/>
              <p:cNvCxnSpPr>
                <a:cxnSpLocks noChangeShapeType="1"/>
              </p:cNvCxnSpPr>
              <p:nvPr/>
            </p:nvCxnSpPr>
            <p:spPr bwMode="auto">
              <a:xfrm flipH="1">
                <a:off x="6020754" y="4905164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Straight Arrow Connector 22"/>
              <p:cNvCxnSpPr>
                <a:cxnSpLocks noChangeShapeType="1"/>
              </p:cNvCxnSpPr>
              <p:nvPr/>
            </p:nvCxnSpPr>
            <p:spPr bwMode="auto">
              <a:xfrm flipV="1">
                <a:off x="6848538" y="5119626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7" name="TextBox 28"/>
              <p:cNvSpPr txBox="1">
                <a:spLocks noChangeArrowheads="1"/>
              </p:cNvSpPr>
              <p:nvPr/>
            </p:nvSpPr>
            <p:spPr bwMode="auto">
              <a:xfrm>
                <a:off x="6615786" y="5453588"/>
                <a:ext cx="46605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 smtClean="0">
                    <a:solidFill>
                      <a:srgbClr val="000000"/>
                    </a:solidFill>
                  </a:rPr>
                  <a:t>F =</a:t>
                </a:r>
                <a:endParaRPr lang="en-CA" altLang="en-US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TextBox 31"/>
              <p:cNvSpPr txBox="1">
                <a:spLocks noChangeArrowheads="1"/>
              </p:cNvSpPr>
              <p:nvPr/>
            </p:nvSpPr>
            <p:spPr bwMode="auto">
              <a:xfrm>
                <a:off x="6708068" y="5693246"/>
                <a:ext cx="338137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u="sng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 u="sng">
                  <a:solidFill>
                    <a:srgbClr val="000000"/>
                  </a:solidFill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59" name="TextBox 27"/>
              <p:cNvSpPr txBox="1">
                <a:spLocks noChangeArrowheads="1"/>
              </p:cNvSpPr>
              <p:nvPr/>
            </p:nvSpPr>
            <p:spPr bwMode="auto">
              <a:xfrm>
                <a:off x="5866791" y="5931801"/>
                <a:ext cx="338137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000000"/>
                    </a:solidFill>
                  </a:rPr>
                  <a:t>0</a:t>
                </a:r>
              </a:p>
            </p:txBody>
          </p:sp>
          <p:cxnSp>
            <p:nvCxnSpPr>
              <p:cNvPr id="60" name="Straight Connector 23"/>
              <p:cNvCxnSpPr>
                <a:cxnSpLocks noChangeShapeType="1"/>
              </p:cNvCxnSpPr>
              <p:nvPr/>
            </p:nvCxnSpPr>
            <p:spPr bwMode="auto">
              <a:xfrm>
                <a:off x="7648327" y="4910880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" name="TextBox 32"/>
              <p:cNvSpPr txBox="1">
                <a:spLocks noChangeArrowheads="1"/>
              </p:cNvSpPr>
              <p:nvPr/>
            </p:nvSpPr>
            <p:spPr bwMode="auto">
              <a:xfrm>
                <a:off x="7475289" y="5918943"/>
                <a:ext cx="338138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2" name="Straight Connector 33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5716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3" name="Straight Arrow Connector 59"/>
              <p:cNvCxnSpPr>
                <a:cxnSpLocks noChangeShapeType="1"/>
              </p:cNvCxnSpPr>
              <p:nvPr/>
            </p:nvCxnSpPr>
            <p:spPr bwMode="auto">
              <a:xfrm flipV="1">
                <a:off x="6861970" y="5113092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4" name="TextBox 60"/>
              <p:cNvSpPr txBox="1">
                <a:spLocks noChangeArrowheads="1"/>
              </p:cNvSpPr>
              <p:nvPr/>
            </p:nvSpPr>
            <p:spPr bwMode="auto">
              <a:xfrm>
                <a:off x="6857207" y="5442647"/>
                <a:ext cx="411163" cy="246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FF0000"/>
                    </a:solidFill>
                  </a:rPr>
                  <a:t>-F</a:t>
                </a:r>
                <a:r>
                  <a:rPr lang="en-CA" altLang="en-US" sz="1000" baseline="-25000" dirty="0">
                    <a:solidFill>
                      <a:srgbClr val="FF0000"/>
                    </a:solidFill>
                  </a:rPr>
                  <a:t>H</a:t>
                </a:r>
                <a:endParaRPr lang="en-CA" altLang="en-US" sz="1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5" name="TextBox 52"/>
              <p:cNvSpPr txBox="1">
                <a:spLocks noChangeArrowheads="1"/>
              </p:cNvSpPr>
              <p:nvPr/>
            </p:nvSpPr>
            <p:spPr bwMode="auto">
              <a:xfrm>
                <a:off x="7475289" y="4725144"/>
                <a:ext cx="33813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FF0000"/>
                    </a:solidFill>
                  </a:rPr>
                  <a:t>0</a:t>
                </a: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1853588" y="4861357"/>
              <a:ext cx="3981450" cy="1072516"/>
              <a:chOff x="1853588" y="4956810"/>
              <a:chExt cx="3981450" cy="1072516"/>
            </a:xfrm>
          </p:grpSpPr>
          <p:pic>
            <p:nvPicPr>
              <p:cNvPr id="45" name="Picture 3" descr="C26NF01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3412"/>
              <a:stretch/>
            </p:blipFill>
            <p:spPr bwMode="auto">
              <a:xfrm>
                <a:off x="1853588" y="4956810"/>
                <a:ext cx="3981450" cy="107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6" name="Straight Connector 45"/>
              <p:cNvCxnSpPr/>
              <p:nvPr/>
            </p:nvCxnSpPr>
            <p:spPr bwMode="auto">
              <a:xfrm>
                <a:off x="2295280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>
                <a:off x="2675620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/>
              <p:cNvCxnSpPr/>
              <p:nvPr/>
            </p:nvCxnSpPr>
            <p:spPr bwMode="auto">
              <a:xfrm>
                <a:off x="3043475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" name="Straight Connector 48"/>
              <p:cNvCxnSpPr/>
              <p:nvPr/>
            </p:nvCxnSpPr>
            <p:spPr bwMode="auto">
              <a:xfrm>
                <a:off x="343170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>
                <a:off x="3791744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/>
              <p:cNvCxnSpPr/>
              <p:nvPr/>
            </p:nvCxnSpPr>
            <p:spPr bwMode="auto">
              <a:xfrm>
                <a:off x="416741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51"/>
              <p:cNvCxnSpPr/>
              <p:nvPr/>
            </p:nvCxnSpPr>
            <p:spPr bwMode="auto">
              <a:xfrm>
                <a:off x="4547828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/>
              <p:cNvCxnSpPr/>
              <p:nvPr/>
            </p:nvCxnSpPr>
            <p:spPr bwMode="auto">
              <a:xfrm>
                <a:off x="4907868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0" name="TextBox 41"/>
            <p:cNvSpPr txBox="1">
              <a:spLocks noChangeArrowheads="1"/>
            </p:cNvSpPr>
            <p:nvPr/>
          </p:nvSpPr>
          <p:spPr bwMode="auto">
            <a:xfrm>
              <a:off x="4079366" y="4733766"/>
              <a:ext cx="11720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i="1" dirty="0" smtClean="0">
                  <a:solidFill>
                    <a:srgbClr val="FF0000"/>
                  </a:solidFill>
                </a:rPr>
                <a:t>T</a:t>
              </a:r>
              <a:r>
                <a:rPr lang="en-CA" altLang="en-US" sz="1000" i="1" baseline="-25000" dirty="0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=1/</a:t>
              </a:r>
              <a:r>
                <a:rPr lang="en-CA" altLang="en-US" sz="1000" i="1" dirty="0" err="1" smtClean="0">
                  <a:solidFill>
                    <a:srgbClr val="FF0000"/>
                  </a:solidFill>
                </a:rPr>
                <a:t>f</a:t>
              </a:r>
              <a:r>
                <a:rPr lang="en-CA" altLang="en-US" sz="1000" i="1" baseline="-25000" dirty="0" err="1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 = T/2</a:t>
              </a:r>
              <a:endParaRPr lang="en-CA" altLang="en-US" sz="1000" i="1" dirty="0">
                <a:solidFill>
                  <a:srgbClr val="FF0000"/>
                </a:solidFill>
              </a:endParaRPr>
            </a:p>
          </p:txBody>
        </p:sp>
        <p:cxnSp>
          <p:nvCxnSpPr>
            <p:cNvPr id="41" name="Straight Connector 35"/>
            <p:cNvCxnSpPr>
              <a:cxnSpLocks noChangeShapeType="1"/>
            </p:cNvCxnSpPr>
            <p:nvPr/>
          </p:nvCxnSpPr>
          <p:spPr bwMode="auto">
            <a:xfrm>
              <a:off x="4544854" y="4991971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Straight Connector 37"/>
            <p:cNvCxnSpPr>
              <a:cxnSpLocks noChangeShapeType="1"/>
            </p:cNvCxnSpPr>
            <p:nvPr/>
          </p:nvCxnSpPr>
          <p:spPr bwMode="auto">
            <a:xfrm>
              <a:off x="4907868" y="4961417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Straight Arrow Connector 38"/>
            <p:cNvCxnSpPr>
              <a:cxnSpLocks noChangeShapeType="1"/>
            </p:cNvCxnSpPr>
            <p:nvPr/>
          </p:nvCxnSpPr>
          <p:spPr bwMode="auto">
            <a:xfrm>
              <a:off x="4386104" y="5063408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Straight Arrow Connector 40"/>
            <p:cNvCxnSpPr>
              <a:cxnSpLocks noChangeShapeType="1"/>
            </p:cNvCxnSpPr>
            <p:nvPr/>
          </p:nvCxnSpPr>
          <p:spPr bwMode="auto">
            <a:xfrm flipH="1">
              <a:off x="4913631" y="5061739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6" name="Group 65"/>
          <p:cNvGrpSpPr/>
          <p:nvPr/>
        </p:nvGrpSpPr>
        <p:grpSpPr>
          <a:xfrm>
            <a:off x="1847850" y="4580519"/>
            <a:ext cx="5713413" cy="1476773"/>
            <a:chOff x="1847850" y="4581128"/>
            <a:chExt cx="5713413" cy="1476773"/>
          </a:xfrm>
        </p:grpSpPr>
        <p:pic>
          <p:nvPicPr>
            <p:cNvPr id="67" name="Picture 3" descr="C26NF01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746"/>
            <a:stretch/>
          </p:blipFill>
          <p:spPr bwMode="auto">
            <a:xfrm>
              <a:off x="1847850" y="4797152"/>
              <a:ext cx="3981450" cy="1260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8" name="Straight Connector 54"/>
            <p:cNvCxnSpPr>
              <a:cxnSpLocks noChangeShapeType="1"/>
            </p:cNvCxnSpPr>
            <p:nvPr/>
          </p:nvCxnSpPr>
          <p:spPr bwMode="auto">
            <a:xfrm>
              <a:off x="6708775" y="5337175"/>
              <a:ext cx="0" cy="17145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" name="Straight Connector 65"/>
            <p:cNvCxnSpPr>
              <a:cxnSpLocks noChangeShapeType="1"/>
            </p:cNvCxnSpPr>
            <p:nvPr/>
          </p:nvCxnSpPr>
          <p:spPr bwMode="auto">
            <a:xfrm>
              <a:off x="2359025" y="4878388"/>
              <a:ext cx="0" cy="4953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" name="Straight Connector 66"/>
            <p:cNvCxnSpPr>
              <a:cxnSpLocks noChangeShapeType="1"/>
            </p:cNvCxnSpPr>
            <p:nvPr/>
          </p:nvCxnSpPr>
          <p:spPr bwMode="auto">
            <a:xfrm>
              <a:off x="2819400" y="4905375"/>
              <a:ext cx="0" cy="4953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" name="Straight Arrow Connector 67"/>
            <p:cNvCxnSpPr>
              <a:cxnSpLocks noChangeShapeType="1"/>
            </p:cNvCxnSpPr>
            <p:nvPr/>
          </p:nvCxnSpPr>
          <p:spPr bwMode="auto">
            <a:xfrm>
              <a:off x="2359025" y="5019675"/>
              <a:ext cx="482600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" name="TextBox 68"/>
            <p:cNvSpPr txBox="1">
              <a:spLocks noChangeArrowheads="1"/>
            </p:cNvSpPr>
            <p:nvPr/>
          </p:nvSpPr>
          <p:spPr bwMode="auto">
            <a:xfrm>
              <a:off x="2168314" y="4680739"/>
              <a:ext cx="101136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i="1" dirty="0" smtClean="0">
                  <a:solidFill>
                    <a:srgbClr val="FF0000"/>
                  </a:solidFill>
                </a:rPr>
                <a:t>T</a:t>
              </a:r>
              <a:r>
                <a:rPr lang="en-CA" altLang="en-US" sz="1000" i="1" baseline="-25000" dirty="0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=1/</a:t>
              </a:r>
              <a:r>
                <a:rPr lang="en-CA" altLang="en-US" sz="1000" i="1" dirty="0" err="1" smtClean="0">
                  <a:solidFill>
                    <a:srgbClr val="FF0000"/>
                  </a:solidFill>
                </a:rPr>
                <a:t>f</a:t>
              </a:r>
              <a:r>
                <a:rPr lang="en-CA" altLang="en-US" sz="1000" i="1" baseline="-25000" dirty="0" err="1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 &gt; T/2</a:t>
              </a:r>
              <a:endParaRPr lang="en-CA" altLang="en-US" sz="1000" i="1" dirty="0">
                <a:solidFill>
                  <a:srgbClr val="FF0000"/>
                </a:solidFill>
              </a:endParaRP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5865814" y="4581128"/>
              <a:ext cx="1695449" cy="1471612"/>
              <a:chOff x="5865814" y="4581128"/>
              <a:chExt cx="1695449" cy="1471612"/>
            </a:xfrm>
          </p:grpSpPr>
          <p:cxnSp>
            <p:nvCxnSpPr>
              <p:cNvPr id="80" name="Straight Connector 49"/>
              <p:cNvCxnSpPr>
                <a:cxnSpLocks noChangeShapeType="1"/>
              </p:cNvCxnSpPr>
              <p:nvPr/>
            </p:nvCxnSpPr>
            <p:spPr bwMode="auto">
              <a:xfrm>
                <a:off x="6034088" y="5325665"/>
                <a:ext cx="1338262" cy="0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1" name="Straight Connector 42"/>
              <p:cNvCxnSpPr>
                <a:cxnSpLocks noChangeShapeType="1"/>
              </p:cNvCxnSpPr>
              <p:nvPr/>
            </p:nvCxnSpPr>
            <p:spPr bwMode="auto">
              <a:xfrm>
                <a:off x="6032501" y="5325665"/>
                <a:ext cx="671513" cy="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" name="Straight Connector 43"/>
              <p:cNvCxnSpPr>
                <a:cxnSpLocks noChangeShapeType="1"/>
              </p:cNvCxnSpPr>
              <p:nvPr/>
            </p:nvCxnSpPr>
            <p:spPr bwMode="auto">
              <a:xfrm flipH="1">
                <a:off x="6032500" y="4785915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3" name="Straight Arrow Connector 44"/>
              <p:cNvCxnSpPr>
                <a:cxnSpLocks noChangeShapeType="1"/>
              </p:cNvCxnSpPr>
              <p:nvPr/>
            </p:nvCxnSpPr>
            <p:spPr bwMode="auto">
              <a:xfrm flipV="1">
                <a:off x="6861175" y="5001815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4" name="TextBox 45"/>
              <p:cNvSpPr txBox="1">
                <a:spLocks noChangeArrowheads="1"/>
              </p:cNvSpPr>
              <p:nvPr/>
            </p:nvSpPr>
            <p:spPr bwMode="auto">
              <a:xfrm>
                <a:off x="5865814" y="5806678"/>
                <a:ext cx="338137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85" name="TextBox 46"/>
              <p:cNvSpPr txBox="1">
                <a:spLocks noChangeArrowheads="1"/>
              </p:cNvSpPr>
              <p:nvPr/>
            </p:nvSpPr>
            <p:spPr bwMode="auto">
              <a:xfrm>
                <a:off x="6692901" y="5325666"/>
                <a:ext cx="339725" cy="246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000000"/>
                    </a:solidFill>
                  </a:rPr>
                  <a:t>F</a:t>
                </a:r>
              </a:p>
            </p:txBody>
          </p:sp>
          <p:sp>
            <p:nvSpPr>
              <p:cNvPr id="86" name="TextBox 48"/>
              <p:cNvSpPr txBox="1">
                <a:spLocks noChangeArrowheads="1"/>
              </p:cNvSpPr>
              <p:nvPr/>
            </p:nvSpPr>
            <p:spPr bwMode="auto">
              <a:xfrm>
                <a:off x="7223125" y="5799138"/>
                <a:ext cx="338138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87" name="Straight Connector 50"/>
              <p:cNvCxnSpPr>
                <a:cxnSpLocks noChangeShapeType="1"/>
              </p:cNvCxnSpPr>
              <p:nvPr/>
            </p:nvCxnSpPr>
            <p:spPr bwMode="auto">
              <a:xfrm>
                <a:off x="7381875" y="4755754"/>
                <a:ext cx="0" cy="1081087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8" name="TextBox 55"/>
              <p:cNvSpPr txBox="1">
                <a:spLocks noChangeArrowheads="1"/>
              </p:cNvSpPr>
              <p:nvPr/>
            </p:nvSpPr>
            <p:spPr bwMode="auto">
              <a:xfrm>
                <a:off x="6548439" y="5439965"/>
                <a:ext cx="339725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u="sng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 u="sng">
                  <a:solidFill>
                    <a:srgbClr val="000000"/>
                  </a:solidFill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2</a:t>
                </a:r>
              </a:p>
            </p:txBody>
          </p:sp>
          <p:cxnSp>
            <p:nvCxnSpPr>
              <p:cNvPr id="89" name="Straight Arrow Connector 56"/>
              <p:cNvCxnSpPr>
                <a:cxnSpLocks noChangeShapeType="1"/>
              </p:cNvCxnSpPr>
              <p:nvPr/>
            </p:nvCxnSpPr>
            <p:spPr bwMode="auto">
              <a:xfrm flipV="1">
                <a:off x="6572250" y="5014515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0" name="TextBox 61"/>
              <p:cNvSpPr txBox="1">
                <a:spLocks noChangeArrowheads="1"/>
              </p:cNvSpPr>
              <p:nvPr/>
            </p:nvSpPr>
            <p:spPr bwMode="auto">
              <a:xfrm>
                <a:off x="6354763" y="5338366"/>
                <a:ext cx="431800" cy="246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FF0000"/>
                    </a:solidFill>
                  </a:rPr>
                  <a:t>-F</a:t>
                </a:r>
                <a:r>
                  <a:rPr lang="en-CA" altLang="en-US" sz="1000" baseline="-25000">
                    <a:solidFill>
                      <a:srgbClr val="FF0000"/>
                    </a:solidFill>
                  </a:rPr>
                  <a:t>H</a:t>
                </a:r>
                <a:endParaRPr lang="en-CA" altLang="en-US" sz="1000">
                  <a:solidFill>
                    <a:srgbClr val="FF0000"/>
                  </a:solidFill>
                </a:endParaRPr>
              </a:p>
            </p:txBody>
          </p:sp>
          <p:sp>
            <p:nvSpPr>
              <p:cNvPr id="91" name="TextBox 51"/>
              <p:cNvSpPr txBox="1">
                <a:spLocks noChangeArrowheads="1"/>
              </p:cNvSpPr>
              <p:nvPr/>
            </p:nvSpPr>
            <p:spPr bwMode="auto">
              <a:xfrm>
                <a:off x="7212014" y="4581128"/>
                <a:ext cx="339725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FF0000"/>
                    </a:solidFill>
                  </a:rPr>
                  <a:t>0</a:t>
                </a:r>
              </a:p>
            </p:txBody>
          </p:sp>
        </p:grpSp>
        <p:sp>
          <p:nvSpPr>
            <p:cNvPr id="74" name="5-Point Star 73"/>
            <p:cNvSpPr/>
            <p:nvPr/>
          </p:nvSpPr>
          <p:spPr bwMode="auto">
            <a:xfrm>
              <a:off x="2336165" y="5107306"/>
              <a:ext cx="45719" cy="45719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5" name="5-Point Star 74"/>
            <p:cNvSpPr/>
            <p:nvPr/>
          </p:nvSpPr>
          <p:spPr bwMode="auto">
            <a:xfrm>
              <a:off x="2794318" y="5485765"/>
              <a:ext cx="45719" cy="45719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6" name="5-Point Star 75"/>
            <p:cNvSpPr/>
            <p:nvPr/>
          </p:nvSpPr>
          <p:spPr bwMode="auto">
            <a:xfrm>
              <a:off x="3246755" y="5485765"/>
              <a:ext cx="45719" cy="45719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7" name="5-Point Star 76"/>
            <p:cNvSpPr/>
            <p:nvPr/>
          </p:nvSpPr>
          <p:spPr bwMode="auto">
            <a:xfrm>
              <a:off x="3704590" y="5107306"/>
              <a:ext cx="45719" cy="45719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8" name="5-Point Star 77"/>
            <p:cNvSpPr/>
            <p:nvPr/>
          </p:nvSpPr>
          <p:spPr bwMode="auto">
            <a:xfrm>
              <a:off x="4184809" y="5694046"/>
              <a:ext cx="45719" cy="45719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9" name="5-Point Star 78"/>
            <p:cNvSpPr/>
            <p:nvPr/>
          </p:nvSpPr>
          <p:spPr bwMode="auto">
            <a:xfrm>
              <a:off x="4632646" y="5206366"/>
              <a:ext cx="45719" cy="45719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117747" y="968810"/>
            <a:ext cx="1620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dirty="0" smtClean="0"/>
              <a:t>No sampling</a:t>
            </a:r>
            <a:endParaRPr lang="en-CA" sz="1800" dirty="0"/>
          </a:p>
        </p:txBody>
      </p:sp>
      <p:sp>
        <p:nvSpPr>
          <p:cNvPr id="94" name="TextBox 93"/>
          <p:cNvSpPr txBox="1"/>
          <p:nvPr/>
        </p:nvSpPr>
        <p:spPr>
          <a:xfrm>
            <a:off x="112849" y="2340332"/>
            <a:ext cx="1740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dirty="0" smtClean="0"/>
              <a:t>Sampling f</a:t>
            </a:r>
            <a:r>
              <a:rPr lang="en-CA" sz="1800" baseline="-25000" dirty="0" smtClean="0"/>
              <a:t>s</a:t>
            </a:r>
            <a:r>
              <a:rPr lang="en-CA" sz="1800" dirty="0" smtClean="0"/>
              <a:t> &gt; F</a:t>
            </a:r>
            <a:endParaRPr lang="en-CA" sz="1800" dirty="0"/>
          </a:p>
        </p:txBody>
      </p:sp>
      <p:sp>
        <p:nvSpPr>
          <p:cNvPr id="95" name="TextBox 94"/>
          <p:cNvSpPr txBox="1"/>
          <p:nvPr/>
        </p:nvSpPr>
        <p:spPr>
          <a:xfrm>
            <a:off x="116790" y="3815752"/>
            <a:ext cx="1740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dirty="0" smtClean="0"/>
              <a:t>Sampling f</a:t>
            </a:r>
            <a:r>
              <a:rPr lang="en-CA" sz="1800" baseline="-25000" dirty="0" smtClean="0"/>
              <a:t>s</a:t>
            </a:r>
            <a:r>
              <a:rPr lang="en-CA" sz="1800" dirty="0" smtClean="0"/>
              <a:t> = F</a:t>
            </a:r>
            <a:endParaRPr lang="en-CA" sz="1800" dirty="0"/>
          </a:p>
        </p:txBody>
      </p:sp>
      <p:sp>
        <p:nvSpPr>
          <p:cNvPr id="96" name="TextBox 95"/>
          <p:cNvSpPr txBox="1"/>
          <p:nvPr/>
        </p:nvSpPr>
        <p:spPr>
          <a:xfrm>
            <a:off x="121659" y="5030243"/>
            <a:ext cx="1740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dirty="0" smtClean="0"/>
              <a:t>Sampling f</a:t>
            </a:r>
            <a:r>
              <a:rPr lang="en-CA" sz="1800" baseline="-25000" dirty="0" smtClean="0"/>
              <a:t>s</a:t>
            </a:r>
            <a:r>
              <a:rPr lang="en-CA" sz="1800" dirty="0" smtClean="0"/>
              <a:t> &lt; F</a:t>
            </a:r>
            <a:endParaRPr lang="en-CA" sz="1800" dirty="0"/>
          </a:p>
        </p:txBody>
      </p:sp>
      <p:sp>
        <p:nvSpPr>
          <p:cNvPr id="97" name="Title 1"/>
          <p:cNvSpPr txBox="1">
            <a:spLocks/>
          </p:cNvSpPr>
          <p:nvPr/>
        </p:nvSpPr>
        <p:spPr>
          <a:xfrm>
            <a:off x="508000" y="44624"/>
            <a:ext cx="11176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r>
              <a:rPr lang="en-CA" altLang="en-US" kern="0" dirty="0" smtClean="0"/>
              <a:t>Signal frequency F sampled at different sample rates, f</a:t>
            </a:r>
            <a:r>
              <a:rPr lang="en-CA" altLang="en-US" kern="0" baseline="-25000" dirty="0" smtClean="0"/>
              <a:t>s</a:t>
            </a:r>
            <a:endParaRPr lang="en-CA" altLang="en-US" kern="0" baseline="-25000" dirty="0" smtClean="0"/>
          </a:p>
        </p:txBody>
      </p:sp>
      <p:sp>
        <p:nvSpPr>
          <p:cNvPr id="98" name="TextBox 97"/>
          <p:cNvSpPr txBox="1"/>
          <p:nvPr/>
        </p:nvSpPr>
        <p:spPr>
          <a:xfrm>
            <a:off x="10560496" y="1038827"/>
            <a:ext cx="1620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dirty="0" smtClean="0"/>
              <a:t>No harmonics</a:t>
            </a:r>
            <a:endParaRPr lang="en-CA" sz="1800" dirty="0"/>
          </a:p>
        </p:txBody>
      </p:sp>
      <p:sp>
        <p:nvSpPr>
          <p:cNvPr id="99" name="TextBox 98"/>
          <p:cNvSpPr txBox="1"/>
          <p:nvPr/>
        </p:nvSpPr>
        <p:spPr>
          <a:xfrm>
            <a:off x="10140951" y="2260704"/>
            <a:ext cx="20800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700" dirty="0" smtClean="0"/>
              <a:t>Signal band 0-f</a:t>
            </a:r>
            <a:r>
              <a:rPr lang="en-CA" sz="1700" baseline="-25000" dirty="0" smtClean="0"/>
              <a:t>s</a:t>
            </a:r>
            <a:r>
              <a:rPr lang="en-CA" sz="1700" dirty="0" smtClean="0"/>
              <a:t>/2</a:t>
            </a:r>
          </a:p>
          <a:p>
            <a:r>
              <a:rPr lang="en-CA" sz="1700" dirty="0" smtClean="0"/>
              <a:t>Harmonic band f</a:t>
            </a:r>
            <a:r>
              <a:rPr lang="en-CA" sz="1700" baseline="-25000" dirty="0" smtClean="0"/>
              <a:t>s</a:t>
            </a:r>
            <a:r>
              <a:rPr lang="en-CA" sz="1700" dirty="0" smtClean="0"/>
              <a:t>/2-F</a:t>
            </a:r>
            <a:endParaRPr lang="en-CA" sz="1700" baseline="-25000" dirty="0" smtClean="0"/>
          </a:p>
        </p:txBody>
      </p:sp>
      <p:sp>
        <p:nvSpPr>
          <p:cNvPr id="100" name="TextBox 99"/>
          <p:cNvSpPr txBox="1"/>
          <p:nvPr/>
        </p:nvSpPr>
        <p:spPr>
          <a:xfrm>
            <a:off x="7780426" y="3657912"/>
            <a:ext cx="20800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700" dirty="0" smtClean="0"/>
              <a:t>Signal band 0-f</a:t>
            </a:r>
            <a:r>
              <a:rPr lang="en-CA" sz="1700" baseline="-25000" dirty="0" smtClean="0"/>
              <a:t>s</a:t>
            </a:r>
            <a:r>
              <a:rPr lang="en-CA" sz="1700" dirty="0" smtClean="0"/>
              <a:t>/2</a:t>
            </a:r>
          </a:p>
          <a:p>
            <a:r>
              <a:rPr lang="en-CA" sz="1700" dirty="0" smtClean="0"/>
              <a:t>Harmonic band f</a:t>
            </a:r>
            <a:r>
              <a:rPr lang="en-CA" sz="1700" baseline="-25000" dirty="0" smtClean="0"/>
              <a:t>s</a:t>
            </a:r>
            <a:r>
              <a:rPr lang="en-CA" sz="1700" dirty="0" smtClean="0"/>
              <a:t>/2-F</a:t>
            </a:r>
            <a:endParaRPr lang="en-CA" sz="1700" baseline="-25000" dirty="0" smtClean="0"/>
          </a:p>
        </p:txBody>
      </p:sp>
      <p:sp>
        <p:nvSpPr>
          <p:cNvPr id="101" name="TextBox 100"/>
          <p:cNvSpPr txBox="1"/>
          <p:nvPr/>
        </p:nvSpPr>
        <p:spPr>
          <a:xfrm>
            <a:off x="7368165" y="5013906"/>
            <a:ext cx="2080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Signal band 0-f</a:t>
            </a:r>
            <a:r>
              <a:rPr lang="en-CA" sz="1600" baseline="-25000" dirty="0" smtClean="0"/>
              <a:t>s</a:t>
            </a:r>
            <a:r>
              <a:rPr lang="en-CA" sz="1600" dirty="0" smtClean="0"/>
              <a:t>/2</a:t>
            </a:r>
          </a:p>
          <a:p>
            <a:r>
              <a:rPr lang="en-CA" sz="1600" dirty="0" smtClean="0"/>
              <a:t>Harmonic band f</a:t>
            </a:r>
            <a:r>
              <a:rPr lang="en-CA" sz="1600" baseline="-25000" dirty="0" smtClean="0"/>
              <a:t>s</a:t>
            </a:r>
            <a:r>
              <a:rPr lang="en-CA" sz="1600" dirty="0" smtClean="0"/>
              <a:t>/2-F</a:t>
            </a:r>
            <a:endParaRPr lang="en-CA" sz="1600" baseline="-25000" dirty="0" smtClean="0"/>
          </a:p>
        </p:txBody>
      </p:sp>
      <p:sp>
        <p:nvSpPr>
          <p:cNvPr id="102" name="TextBox 2"/>
          <p:cNvSpPr txBox="1">
            <a:spLocks noChangeArrowheads="1"/>
          </p:cNvSpPr>
          <p:nvPr/>
        </p:nvSpPr>
        <p:spPr bwMode="auto">
          <a:xfrm>
            <a:off x="7388827" y="2260777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 dirty="0" smtClean="0">
                <a:solidFill>
                  <a:srgbClr val="FF0000"/>
                </a:solidFill>
              </a:rPr>
              <a:t>Nyquist frequency</a:t>
            </a:r>
            <a:endParaRPr lang="en-CA" altLang="en-US" sz="1100" dirty="0">
              <a:solidFill>
                <a:srgbClr val="FF0000"/>
              </a:solidFill>
            </a:endParaRPr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9178132" y="4828169"/>
            <a:ext cx="2979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 dirty="0">
                <a:solidFill>
                  <a:srgbClr val="FF0000"/>
                </a:solidFill>
              </a:rPr>
              <a:t>st</a:t>
            </a:r>
            <a:r>
              <a:rPr lang="en-CA" altLang="en-US" sz="1600" dirty="0">
                <a:solidFill>
                  <a:srgbClr val="FF0000"/>
                </a:solidFill>
              </a:rPr>
              <a:t> harmonic (at </a:t>
            </a:r>
            <a:r>
              <a:rPr lang="en-CA" altLang="en-US" sz="1600" i="1" dirty="0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 dirty="0">
                <a:solidFill>
                  <a:srgbClr val="FF0000"/>
                </a:solidFill>
              </a:rPr>
              <a:t>H</a:t>
            </a:r>
            <a:r>
              <a:rPr lang="en-CA" altLang="en-US" sz="1600" dirty="0">
                <a:solidFill>
                  <a:srgbClr val="FF0000"/>
                </a:solidFill>
              </a:rPr>
              <a:t>) appears at </a:t>
            </a:r>
            <a:r>
              <a:rPr lang="en-CA" altLang="en-US" sz="1600" i="1" dirty="0">
                <a:solidFill>
                  <a:srgbClr val="FF0000"/>
                </a:solidFill>
              </a:rPr>
              <a:t>f</a:t>
            </a:r>
            <a:r>
              <a:rPr lang="en-CA" altLang="en-US" sz="1600" i="1" baseline="-25000" dirty="0">
                <a:solidFill>
                  <a:srgbClr val="FF0000"/>
                </a:solidFill>
              </a:rPr>
              <a:t>a</a:t>
            </a:r>
            <a:r>
              <a:rPr lang="en-CA" altLang="en-US" sz="1600" i="1" dirty="0">
                <a:solidFill>
                  <a:srgbClr val="FF0000"/>
                </a:solidFill>
              </a:rPr>
              <a:t> = </a:t>
            </a:r>
            <a:r>
              <a:rPr lang="en-CA" altLang="en-US" sz="1600" i="1" dirty="0" err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 dirty="0" err="1">
                <a:solidFill>
                  <a:srgbClr val="FF0000"/>
                </a:solidFill>
              </a:rPr>
              <a:t>S</a:t>
            </a:r>
            <a:r>
              <a:rPr lang="en-CA" altLang="en-US" sz="1600" i="1" baseline="-25000" dirty="0">
                <a:solidFill>
                  <a:srgbClr val="FF0000"/>
                </a:solidFill>
              </a:rPr>
              <a:t> </a:t>
            </a:r>
            <a:r>
              <a:rPr lang="en-CA" altLang="en-US" sz="1600" i="1" dirty="0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It is </a:t>
            </a:r>
            <a:r>
              <a:rPr lang="en-CA" altLang="en-US" sz="1600" i="1" dirty="0">
                <a:solidFill>
                  <a:srgbClr val="FF0000"/>
                </a:solidFill>
              </a:rPr>
              <a:t>“aliased”</a:t>
            </a:r>
            <a:r>
              <a:rPr lang="en-CA" altLang="en-US" sz="1600" dirty="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 dirty="0" err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 dirty="0" err="1">
                <a:solidFill>
                  <a:srgbClr val="FF0000"/>
                </a:solidFill>
              </a:rPr>
              <a:t>S</a:t>
            </a:r>
            <a:r>
              <a:rPr lang="en-CA" altLang="en-US" sz="1600" i="1" dirty="0">
                <a:solidFill>
                  <a:srgbClr val="FF0000"/>
                </a:solidFill>
              </a:rPr>
              <a:t>/2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i="1" dirty="0">
                <a:solidFill>
                  <a:srgbClr val="FF0000"/>
                </a:solidFill>
              </a:rPr>
              <a:t>We only really see 0-f</a:t>
            </a:r>
            <a:r>
              <a:rPr lang="en-CA" altLang="en-US" sz="1600" i="1" baseline="-25000" dirty="0">
                <a:solidFill>
                  <a:srgbClr val="FF0000"/>
                </a:solidFill>
              </a:rPr>
              <a:t>Ny</a:t>
            </a:r>
            <a:endParaRPr lang="en-CA" alt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6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We then define</a:t>
            </a:r>
            <a:br>
              <a:rPr lang="en-GB" altLang="en-US" smtClean="0"/>
            </a:br>
            <a:r>
              <a:rPr lang="en-GB" altLang="en-US" smtClean="0"/>
              <a:t>voltages and</a:t>
            </a:r>
            <a:br>
              <a:rPr lang="en-GB" altLang="en-US" smtClean="0"/>
            </a:br>
            <a:r>
              <a:rPr lang="en-GB" altLang="en-US" smtClean="0"/>
              <a:t>currents at the</a:t>
            </a:r>
            <a:br>
              <a:rPr lang="en-GB" altLang="en-US" smtClean="0"/>
            </a:br>
            <a:r>
              <a:rPr lang="en-GB" altLang="en-US" smtClean="0"/>
              <a:t>input and output</a:t>
            </a:r>
          </a:p>
          <a:p>
            <a:pPr eaLnBrk="1" hangingPunct="1"/>
            <a:endParaRPr lang="en-GB" altLang="en-US" smtClean="0"/>
          </a:p>
          <a:p>
            <a:pPr eaLnBrk="1" hangingPunct="1"/>
            <a:r>
              <a:rPr lang="en-GB" altLang="en-US" smtClean="0"/>
              <a:t>Then</a:t>
            </a: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1736726"/>
            <a:ext cx="4464050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604" name="Object 5"/>
          <p:cNvGraphicFramePr>
            <a:graphicFrameLocks noChangeAspect="1"/>
          </p:cNvGraphicFramePr>
          <p:nvPr/>
        </p:nvGraphicFramePr>
        <p:xfrm>
          <a:off x="3324225" y="4689476"/>
          <a:ext cx="2971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2" name="Equation" r:id="rId5" imgW="2971800" imgH="800100" progId="Equation.3">
                  <p:embed/>
                </p:oleObj>
              </mc:Choice>
              <mc:Fallback>
                <p:oleObj name="Equation" r:id="rId5" imgW="2971800" imgH="800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4225" y="4689476"/>
                        <a:ext cx="29718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6"/>
          <p:cNvGraphicFramePr>
            <a:graphicFrameLocks noChangeAspect="1"/>
          </p:cNvGraphicFramePr>
          <p:nvPr/>
        </p:nvGraphicFramePr>
        <p:xfrm>
          <a:off x="3395663" y="5553076"/>
          <a:ext cx="27940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3" name="Equation" r:id="rId7" imgW="2794000" imgH="800100" progId="Equation.3">
                  <p:embed/>
                </p:oleObj>
              </mc:Choice>
              <mc:Fallback>
                <p:oleObj name="Equation" r:id="rId7" imgW="2794000" imgH="800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663" y="5553076"/>
                        <a:ext cx="27940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7"/>
          <p:cNvGraphicFramePr>
            <a:graphicFrameLocks noChangeAspect="1"/>
          </p:cNvGraphicFramePr>
          <p:nvPr/>
        </p:nvGraphicFramePr>
        <p:xfrm>
          <a:off x="3467100" y="3752851"/>
          <a:ext cx="2844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4" name="Equation" r:id="rId9" imgW="2844800" imgH="800100" progId="Equation.3">
                  <p:embed/>
                </p:oleObj>
              </mc:Choice>
              <mc:Fallback>
                <p:oleObj name="Equation" r:id="rId9" imgW="2844800" imgH="800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100" y="3752851"/>
                        <a:ext cx="28448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7" name="TextBox 1"/>
          <p:cNvSpPr txBox="1">
            <a:spLocks noChangeArrowheads="1"/>
          </p:cNvSpPr>
          <p:nvPr/>
        </p:nvSpPr>
        <p:spPr bwMode="auto">
          <a:xfrm>
            <a:off x="7462838" y="2276476"/>
            <a:ext cx="1225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000000"/>
                </a:solidFill>
                <a:latin typeface="Times" panose="02020603050405020304" pitchFamily="18" charset="0"/>
              </a:rPr>
              <a:t>Unknown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000000"/>
                </a:solidFill>
                <a:latin typeface="Times" panose="02020603050405020304" pitchFamily="18" charset="0"/>
              </a:rPr>
              <a:t>System</a:t>
            </a:r>
          </a:p>
        </p:txBody>
      </p:sp>
      <p:graphicFrame>
        <p:nvGraphicFramePr>
          <p:cNvPr id="25608" name="Object 10"/>
          <p:cNvGraphicFramePr>
            <a:graphicFrameLocks noChangeAspect="1"/>
          </p:cNvGraphicFramePr>
          <p:nvPr/>
        </p:nvGraphicFramePr>
        <p:xfrm>
          <a:off x="7289801" y="3860800"/>
          <a:ext cx="27971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5" name="Equation" r:id="rId11" imgW="1993900" imgH="431800" progId="Equation.DSMT4">
                  <p:embed/>
                </p:oleObj>
              </mc:Choice>
              <mc:Fallback>
                <p:oleObj name="Equation" r:id="rId11" imgW="1993900" imgH="431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9801" y="3860800"/>
                        <a:ext cx="27971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Object 2"/>
          <p:cNvGraphicFramePr>
            <a:graphicFrameLocks noChangeAspect="1"/>
          </p:cNvGraphicFramePr>
          <p:nvPr/>
        </p:nvGraphicFramePr>
        <p:xfrm>
          <a:off x="7294563" y="4797425"/>
          <a:ext cx="2921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6" name="Equation" r:id="rId13" imgW="2082800" imgH="431800" progId="Equation.DSMT4">
                  <p:embed/>
                </p:oleObj>
              </mc:Choice>
              <mc:Fallback>
                <p:oleObj name="Equation" r:id="rId13" imgW="2082800" imgH="431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563" y="4797425"/>
                        <a:ext cx="2921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Object 3"/>
          <p:cNvGraphicFramePr>
            <a:graphicFrameLocks noChangeAspect="1"/>
          </p:cNvGraphicFramePr>
          <p:nvPr/>
        </p:nvGraphicFramePr>
        <p:xfrm>
          <a:off x="7421563" y="5624513"/>
          <a:ext cx="28495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7" name="Equation" r:id="rId15" imgW="2032000" imgH="431800" progId="Equation.DSMT4">
                  <p:embed/>
                </p:oleObj>
              </mc:Choice>
              <mc:Fallback>
                <p:oleObj name="Equation" r:id="rId15" imgW="2032000" imgH="431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1563" y="5624513"/>
                        <a:ext cx="284956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Gain—should be able to define: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700214"/>
            <a:ext cx="8367712" cy="4319587"/>
          </a:xfrm>
        </p:spPr>
        <p:txBody>
          <a:bodyPr/>
          <a:lstStyle/>
          <a:p>
            <a:pPr eaLnBrk="1" hangingPunct="1"/>
            <a:r>
              <a:rPr lang="en-GB" altLang="en-US" smtClean="0"/>
              <a:t>Know the resonant frequencies of series and parallel RLC circuits</a:t>
            </a:r>
          </a:p>
          <a:p>
            <a:pPr eaLnBrk="1" hangingPunct="1"/>
            <a:endParaRPr lang="en-GB" altLang="en-US" smtClean="0"/>
          </a:p>
          <a:p>
            <a:pPr eaLnBrk="1" hangingPunct="1"/>
            <a:r>
              <a:rPr lang="en-GB" altLang="en-US" smtClean="0"/>
              <a:t>Know whether the resonant condition is a maximum (parallel) or minimum (series) impedance </a:t>
            </a:r>
          </a:p>
          <a:p>
            <a:pPr eaLnBrk="1" hangingPunct="1"/>
            <a:endParaRPr lang="en-GB" altLang="en-US" smtClean="0"/>
          </a:p>
          <a:p>
            <a:pPr eaLnBrk="1" hangingPunct="1"/>
            <a:r>
              <a:rPr lang="en-GB" altLang="en-US" smtClean="0"/>
              <a:t>Know the quality factor, Q for each circuit and what it means.</a:t>
            </a:r>
          </a:p>
          <a:p>
            <a:pPr marL="742950" lvl="2" indent="-342900" eaLnBrk="1" hangingPunct="1">
              <a:buClr>
                <a:srgbClr val="E30000"/>
              </a:buClr>
            </a:pPr>
            <a:r>
              <a:rPr lang="en-GB" altLang="en-US" smtClean="0"/>
              <a:t>this is the ratio of the </a:t>
            </a:r>
            <a:r>
              <a:rPr lang="en-GB" altLang="en-US" smtClean="0">
                <a:solidFill>
                  <a:srgbClr val="FF0000"/>
                </a:solidFill>
              </a:rPr>
              <a:t>power</a:t>
            </a:r>
            <a:r>
              <a:rPr lang="en-GB" altLang="en-US" smtClean="0"/>
              <a:t> </a:t>
            </a:r>
            <a:r>
              <a:rPr lang="en-GB" altLang="en-US" smtClean="0">
                <a:solidFill>
                  <a:srgbClr val="FF0000"/>
                </a:solidFill>
              </a:rPr>
              <a:t>stored (in L or C)</a:t>
            </a:r>
            <a:r>
              <a:rPr lang="en-GB" altLang="en-US" smtClean="0"/>
              <a:t> to the </a:t>
            </a:r>
            <a:r>
              <a:rPr lang="en-GB" altLang="en-US" smtClean="0">
                <a:solidFill>
                  <a:srgbClr val="FF0000"/>
                </a:solidFill>
              </a:rPr>
              <a:t>power</a:t>
            </a:r>
            <a:r>
              <a:rPr lang="en-GB" altLang="en-US" smtClean="0"/>
              <a:t> </a:t>
            </a:r>
            <a:r>
              <a:rPr lang="en-GB" altLang="en-US" smtClean="0">
                <a:solidFill>
                  <a:srgbClr val="FF0000"/>
                </a:solidFill>
              </a:rPr>
              <a:t>dissipated (in R) </a:t>
            </a:r>
            <a:r>
              <a:rPr lang="en-GB" altLang="en-US" smtClean="0"/>
              <a:t>in each cycle</a:t>
            </a:r>
          </a:p>
          <a:p>
            <a:pPr eaLnBrk="1" hangingPunct="1"/>
            <a:endParaRPr lang="en-GB" altLang="en-US" smtClean="0"/>
          </a:p>
        </p:txBody>
      </p:sp>
      <p:pic>
        <p:nvPicPr>
          <p:cNvPr id="27651" name="Picture 4" descr="C17NF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4" y="101601"/>
            <a:ext cx="3595687" cy="133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9" descr="C17NF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4" y="1"/>
            <a:ext cx="2160587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7653" name="Object 1"/>
          <p:cNvGraphicFramePr>
            <a:graphicFrameLocks noChangeAspect="1"/>
          </p:cNvGraphicFramePr>
          <p:nvPr/>
        </p:nvGraphicFramePr>
        <p:xfrm>
          <a:off x="5376864" y="2170114"/>
          <a:ext cx="104298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5" name="Equation" r:id="rId6" imgW="1358900" imgH="736600" progId="Equation.3">
                  <p:embed/>
                </p:oleObj>
              </mc:Choice>
              <mc:Fallback>
                <p:oleObj name="Equation" r:id="rId6" imgW="1358900" imgH="736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6864" y="2170114"/>
                        <a:ext cx="1042987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4"/>
          <p:cNvGraphicFramePr>
            <a:graphicFrameLocks noChangeAspect="1"/>
          </p:cNvGraphicFramePr>
          <p:nvPr/>
        </p:nvGraphicFramePr>
        <p:xfrm>
          <a:off x="7140575" y="2205039"/>
          <a:ext cx="12382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6" name="Equation" r:id="rId8" imgW="1612900" imgH="736600" progId="Equation.3">
                  <p:embed/>
                </p:oleObj>
              </mc:Choice>
              <mc:Fallback>
                <p:oleObj name="Equation" r:id="rId8" imgW="1612900" imgH="736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0575" y="2205039"/>
                        <a:ext cx="1238250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9-Transient Behaviour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583613" cy="4643437"/>
          </a:xfrm>
        </p:spPr>
        <p:txBody>
          <a:bodyPr/>
          <a:lstStyle/>
          <a:p>
            <a:pPr eaLnBrk="1" hangingPunct="1"/>
            <a:r>
              <a:rPr lang="en-US" altLang="en-US" sz="2400"/>
              <a:t>The </a:t>
            </a:r>
            <a:r>
              <a:rPr lang="en-US" altLang="en-US" sz="2400">
                <a:solidFill>
                  <a:srgbClr val="FF0000"/>
                </a:solidFill>
              </a:rPr>
              <a:t>charging or discharging of a capacitor</a:t>
            </a:r>
            <a:r>
              <a:rPr lang="en-US" altLang="en-US" sz="2400"/>
              <a:t>, and the </a:t>
            </a:r>
            <a:r>
              <a:rPr lang="en-US" altLang="en-US" sz="2400">
                <a:solidFill>
                  <a:srgbClr val="FF0000"/>
                </a:solidFill>
              </a:rPr>
              <a:t>energising and de-energising of an inductor</a:t>
            </a:r>
            <a:r>
              <a:rPr lang="en-US" altLang="en-US" sz="2400"/>
              <a:t>, are each associated with </a:t>
            </a:r>
            <a:r>
              <a:rPr lang="en-US" altLang="en-US" sz="2400">
                <a:solidFill>
                  <a:srgbClr val="FF0000"/>
                </a:solidFill>
              </a:rPr>
              <a:t>exponential voltage and current waveforms</a:t>
            </a:r>
          </a:p>
          <a:p>
            <a:pPr eaLnBrk="1" hangingPunct="1"/>
            <a:r>
              <a:rPr lang="en-US" altLang="en-US" sz="2400"/>
              <a:t>Circuits that contain resistance, and either capacitance or inductance, are termed </a:t>
            </a:r>
            <a:r>
              <a:rPr lang="en-US" altLang="en-US" sz="2400">
                <a:solidFill>
                  <a:srgbClr val="FF0000"/>
                </a:solidFill>
              </a:rPr>
              <a:t>first-order systems</a:t>
            </a:r>
          </a:p>
          <a:p>
            <a:pPr eaLnBrk="1" hangingPunct="1"/>
            <a:r>
              <a:rPr lang="en-US" altLang="en-US" sz="2400"/>
              <a:t>The increasing or decreasing exponential waveforms of first-order systems can be described by </a:t>
            </a:r>
            <a:r>
              <a:rPr lang="en-US" altLang="en-US" sz="2400">
                <a:solidFill>
                  <a:srgbClr val="FF0000"/>
                </a:solidFill>
              </a:rPr>
              <a:t>the initial and final value formulae</a:t>
            </a:r>
          </a:p>
          <a:p>
            <a:pPr eaLnBrk="1" hangingPunct="1"/>
            <a:r>
              <a:rPr lang="en-US" altLang="en-US" sz="2400"/>
              <a:t>Circuits that contain both capacitance and inductance are usually </a:t>
            </a:r>
            <a:r>
              <a:rPr lang="en-US" altLang="en-US" sz="2400">
                <a:solidFill>
                  <a:srgbClr val="FF0000"/>
                </a:solidFill>
              </a:rPr>
              <a:t>second-order systems</a:t>
            </a:r>
            <a:r>
              <a:rPr lang="en-US" altLang="en-US" sz="2400"/>
              <a:t>. These are characterised by their </a:t>
            </a:r>
            <a:r>
              <a:rPr lang="en-US" altLang="en-US" sz="2400">
                <a:solidFill>
                  <a:srgbClr val="FF0000"/>
                </a:solidFill>
              </a:rPr>
              <a:t>undamped natural frequency and their damping factor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A comparison of the four circuits</a:t>
            </a:r>
          </a:p>
        </p:txBody>
      </p:sp>
      <p:pic>
        <p:nvPicPr>
          <p:cNvPr id="31747" name="Picture 4" descr="C18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75" y="2673351"/>
            <a:ext cx="3652838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5" descr="C18NF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0" y="2636838"/>
            <a:ext cx="3652838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" descr="C18NF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"/>
          <a:stretch>
            <a:fillRect/>
          </a:stretch>
        </p:blipFill>
        <p:spPr bwMode="auto">
          <a:xfrm>
            <a:off x="1919288" y="4689476"/>
            <a:ext cx="3713162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7" descr="C18NF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3" y="4760914"/>
            <a:ext cx="371316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92300" y="503238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Be able to describe the response of First-Order Systems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8"/>
            <a:ext cx="8763000" cy="4716462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b="1" smtClean="0">
                <a:solidFill>
                  <a:srgbClr val="0000FF"/>
                </a:solidFill>
              </a:rPr>
              <a:t>Know Initial and final value formulae (&amp; how to use)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increasing or decreasing exponential waveforms (for either voltage or current) are given by:</a:t>
            </a:r>
          </a:p>
          <a:p>
            <a:pPr lvl="1" eaLnBrk="1" hangingPunct="1">
              <a:lnSpc>
                <a:spcPct val="11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lvl="1" eaLnBrk="1" hangingPunct="1">
              <a:lnSpc>
                <a:spcPct val="7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lvl="1" eaLnBrk="1" hangingPunct="1">
              <a:lnSpc>
                <a:spcPct val="11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en-US" sz="2000">
                <a:sym typeface="Symbol" panose="05050102010706020507" pitchFamily="18" charset="2"/>
              </a:rPr>
              <a:t>where </a:t>
            </a:r>
            <a:r>
              <a:rPr lang="en-US" altLang="en-US" sz="2000" i="1">
                <a:sym typeface="Symbol" panose="05050102010706020507" pitchFamily="18" charset="2"/>
              </a:rPr>
              <a:t>V</a:t>
            </a:r>
            <a:r>
              <a:rPr lang="en-US" altLang="en-US" sz="2000" i="1" baseline="-25000">
                <a:sym typeface="Symbol" panose="05050102010706020507" pitchFamily="18" charset="2"/>
              </a:rPr>
              <a:t>i</a:t>
            </a:r>
            <a:r>
              <a:rPr lang="en-US" altLang="en-US" sz="2000" i="1">
                <a:sym typeface="Symbol" panose="05050102010706020507" pitchFamily="18" charset="2"/>
              </a:rPr>
              <a:t> </a:t>
            </a:r>
            <a:r>
              <a:rPr lang="en-US" altLang="en-US" sz="2000">
                <a:sym typeface="Symbol" panose="05050102010706020507" pitchFamily="18" charset="2"/>
              </a:rPr>
              <a:t>and </a:t>
            </a:r>
            <a:r>
              <a:rPr lang="en-US" altLang="en-US" sz="2000" i="1">
                <a:sym typeface="Symbol" panose="05050102010706020507" pitchFamily="18" charset="2"/>
              </a:rPr>
              <a:t>I</a:t>
            </a:r>
            <a:r>
              <a:rPr lang="en-US" altLang="en-US" sz="2000" i="1" baseline="-25000">
                <a:sym typeface="Symbol" panose="05050102010706020507" pitchFamily="18" charset="2"/>
              </a:rPr>
              <a:t>i</a:t>
            </a:r>
            <a:r>
              <a:rPr lang="en-US" altLang="en-US" sz="2000">
                <a:sym typeface="Symbol" panose="05050102010706020507" pitchFamily="18" charset="2"/>
              </a:rPr>
              <a:t> are the </a:t>
            </a:r>
            <a:r>
              <a:rPr lang="en-US" altLang="en-US" sz="2000" i="1">
                <a:sym typeface="Symbol" panose="05050102010706020507" pitchFamily="18" charset="2"/>
              </a:rPr>
              <a:t>initial</a:t>
            </a:r>
            <a:r>
              <a:rPr lang="en-US" altLang="en-US" sz="2000">
                <a:sym typeface="Symbol" panose="05050102010706020507" pitchFamily="18" charset="2"/>
              </a:rPr>
              <a:t> values of the voltage and current</a:t>
            </a:r>
          </a:p>
          <a:p>
            <a:pPr lvl="1" eaLnBrk="1" hangingPunct="1"/>
            <a:r>
              <a:rPr lang="en-US" altLang="en-US" sz="2000">
                <a:sym typeface="Symbol" panose="05050102010706020507" pitchFamily="18" charset="2"/>
              </a:rPr>
              <a:t>where </a:t>
            </a:r>
            <a:r>
              <a:rPr lang="en-US" altLang="en-US" sz="2000" i="1">
                <a:sym typeface="Symbol" panose="05050102010706020507" pitchFamily="18" charset="2"/>
              </a:rPr>
              <a:t>V</a:t>
            </a:r>
            <a:r>
              <a:rPr lang="en-US" altLang="en-US" sz="2000" i="1" baseline="-25000">
                <a:sym typeface="Symbol" panose="05050102010706020507" pitchFamily="18" charset="2"/>
              </a:rPr>
              <a:t>f</a:t>
            </a:r>
            <a:r>
              <a:rPr lang="en-US" altLang="en-US" sz="2000" i="1">
                <a:sym typeface="Symbol" panose="05050102010706020507" pitchFamily="18" charset="2"/>
              </a:rPr>
              <a:t> </a:t>
            </a:r>
            <a:r>
              <a:rPr lang="en-US" altLang="en-US" sz="2000">
                <a:sym typeface="Symbol" panose="05050102010706020507" pitchFamily="18" charset="2"/>
              </a:rPr>
              <a:t>and </a:t>
            </a:r>
            <a:r>
              <a:rPr lang="en-US" altLang="en-US" sz="2000" i="1">
                <a:sym typeface="Symbol" panose="05050102010706020507" pitchFamily="18" charset="2"/>
              </a:rPr>
              <a:t>I</a:t>
            </a:r>
            <a:r>
              <a:rPr lang="en-US" altLang="en-US" sz="2000" i="1" baseline="-25000">
                <a:sym typeface="Symbol" panose="05050102010706020507" pitchFamily="18" charset="2"/>
              </a:rPr>
              <a:t>f</a:t>
            </a:r>
            <a:r>
              <a:rPr lang="en-US" altLang="en-US" sz="2000">
                <a:sym typeface="Symbol" panose="05050102010706020507" pitchFamily="18" charset="2"/>
              </a:rPr>
              <a:t> are the </a:t>
            </a:r>
            <a:r>
              <a:rPr lang="en-US" altLang="en-US" sz="2000" i="1">
                <a:sym typeface="Symbol" panose="05050102010706020507" pitchFamily="18" charset="2"/>
              </a:rPr>
              <a:t>final</a:t>
            </a:r>
            <a:r>
              <a:rPr lang="en-US" altLang="en-US" sz="2000">
                <a:sym typeface="Symbol" panose="05050102010706020507" pitchFamily="18" charset="2"/>
              </a:rPr>
              <a:t> values of the voltage and current</a:t>
            </a:r>
          </a:p>
          <a:p>
            <a:pPr lvl="1" eaLnBrk="1" hangingPunct="1"/>
            <a:r>
              <a:rPr lang="en-US" altLang="en-US" sz="2000">
                <a:sym typeface="Symbol" panose="05050102010706020507" pitchFamily="18" charset="2"/>
              </a:rPr>
              <a:t>the first term in each case is the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steady-state response</a:t>
            </a:r>
          </a:p>
          <a:p>
            <a:pPr lvl="1" eaLnBrk="1" hangingPunct="1"/>
            <a:r>
              <a:rPr lang="en-US" altLang="en-US" sz="2000">
                <a:sym typeface="Symbol" panose="05050102010706020507" pitchFamily="18" charset="2"/>
              </a:rPr>
              <a:t>the second term represents the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transient response</a:t>
            </a:r>
          </a:p>
          <a:p>
            <a:pPr lvl="1" eaLnBrk="1" hangingPunct="1"/>
            <a:r>
              <a:rPr lang="en-US" altLang="en-US" sz="2000">
                <a:sym typeface="Symbol" panose="05050102010706020507" pitchFamily="18" charset="2"/>
              </a:rPr>
              <a:t>the combination gives the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total response</a:t>
            </a:r>
            <a:r>
              <a:rPr lang="en-US" altLang="en-US" sz="2000">
                <a:sym typeface="Symbol" panose="05050102010706020507" pitchFamily="18" charset="2"/>
              </a:rPr>
              <a:t> of the arrangement</a:t>
            </a: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1524001" y="-246221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3797" name="Rectangle 8"/>
          <p:cNvSpPr>
            <a:spLocks noChangeArrowheads="1"/>
          </p:cNvSpPr>
          <p:nvPr/>
        </p:nvSpPr>
        <p:spPr bwMode="auto">
          <a:xfrm>
            <a:off x="1524001" y="2973230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1524001" y="2868455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pSp>
        <p:nvGrpSpPr>
          <p:cNvPr id="33799" name="Group 16"/>
          <p:cNvGrpSpPr>
            <a:grpSpLocks/>
          </p:cNvGrpSpPr>
          <p:nvPr/>
        </p:nvGrpSpPr>
        <p:grpSpPr bwMode="auto">
          <a:xfrm>
            <a:off x="4691063" y="3176589"/>
            <a:ext cx="2195512" cy="541337"/>
            <a:chOff x="1746" y="2341"/>
            <a:chExt cx="1383" cy="341"/>
          </a:xfrm>
        </p:grpSpPr>
        <p:sp>
          <p:nvSpPr>
            <p:cNvPr id="33803" name="Rectangle 11"/>
            <p:cNvSpPr>
              <a:spLocks noChangeArrowheads="1"/>
            </p:cNvSpPr>
            <p:nvPr/>
          </p:nvSpPr>
          <p:spPr bwMode="auto">
            <a:xfrm>
              <a:off x="1746" y="2341"/>
              <a:ext cx="1383" cy="34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graphicFrame>
          <p:nvGraphicFramePr>
            <p:cNvPr id="33804" name="Object 12"/>
            <p:cNvGraphicFramePr>
              <a:graphicFrameLocks noChangeAspect="1"/>
            </p:cNvGraphicFramePr>
            <p:nvPr/>
          </p:nvGraphicFramePr>
          <p:xfrm>
            <a:off x="1888" y="2391"/>
            <a:ext cx="1131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35" name="Equation" r:id="rId4" imgW="2857500" imgH="444500" progId="Equation.3">
                    <p:embed/>
                  </p:oleObj>
                </mc:Choice>
                <mc:Fallback>
                  <p:oleObj name="Equation" r:id="rId4" imgW="2857500" imgH="44450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8" y="2391"/>
                          <a:ext cx="1131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EC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800" name="Group 17"/>
          <p:cNvGrpSpPr>
            <a:grpSpLocks/>
          </p:cNvGrpSpPr>
          <p:nvPr/>
        </p:nvGrpSpPr>
        <p:grpSpPr bwMode="auto">
          <a:xfrm>
            <a:off x="4691064" y="3824288"/>
            <a:ext cx="2160587" cy="539750"/>
            <a:chOff x="1746" y="2818"/>
            <a:chExt cx="1361" cy="340"/>
          </a:xfrm>
        </p:grpSpPr>
        <p:sp>
          <p:nvSpPr>
            <p:cNvPr id="33801" name="Rectangle 14"/>
            <p:cNvSpPr>
              <a:spLocks noChangeArrowheads="1"/>
            </p:cNvSpPr>
            <p:nvPr/>
          </p:nvSpPr>
          <p:spPr bwMode="auto">
            <a:xfrm>
              <a:off x="1746" y="2818"/>
              <a:ext cx="1361" cy="340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graphicFrame>
          <p:nvGraphicFramePr>
            <p:cNvPr id="33802" name="Object 15"/>
            <p:cNvGraphicFramePr>
              <a:graphicFrameLocks noChangeAspect="1"/>
            </p:cNvGraphicFramePr>
            <p:nvPr/>
          </p:nvGraphicFramePr>
          <p:xfrm>
            <a:off x="1882" y="2886"/>
            <a:ext cx="1095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36" name="Equation" r:id="rId6" imgW="2552700" imgH="444500" progId="Equation.3">
                    <p:embed/>
                  </p:oleObj>
                </mc:Choice>
                <mc:Fallback>
                  <p:oleObj name="Equation" r:id="rId6" imgW="2552700" imgH="444500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2" y="2886"/>
                          <a:ext cx="1095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EC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0" descr="C18NF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588" y="3519488"/>
            <a:ext cx="3973512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4" descr="C18NF0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1" y="4911726"/>
            <a:ext cx="2582863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Second-Order Systems—define 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475663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en-US" dirty="0" smtClean="0"/>
              <a:t>Circuits containing both capacitance and inductance are normally described by second-order differential equations. These are termed </a:t>
            </a:r>
            <a:r>
              <a:rPr lang="en-US" altLang="en-US" b="1" dirty="0" smtClean="0">
                <a:solidFill>
                  <a:srgbClr val="0000FF"/>
                </a:solidFill>
              </a:rPr>
              <a:t>second-order systems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en-US" dirty="0" smtClean="0"/>
              <a:t>for example, this circuit is described by the equation</a:t>
            </a:r>
          </a:p>
          <a:p>
            <a:pPr lvl="1" eaLnBrk="1" hangingPunct="1">
              <a:lnSpc>
                <a:spcPct val="110000"/>
              </a:lnSpc>
              <a:defRPr/>
            </a:pPr>
            <a:endParaRPr lang="en-US" altLang="en-US" dirty="0"/>
          </a:p>
          <a:p>
            <a:pPr lvl="1" eaLnBrk="1" hangingPunct="1">
              <a:lnSpc>
                <a:spcPct val="110000"/>
              </a:lnSpc>
              <a:defRPr/>
            </a:pPr>
            <a:endParaRPr lang="en-US" altLang="en-US" dirty="0" smtClean="0"/>
          </a:p>
          <a:p>
            <a:pPr lvl="1" eaLnBrk="1" hangingPunct="1">
              <a:lnSpc>
                <a:spcPct val="110000"/>
              </a:lnSpc>
              <a:defRPr/>
            </a:pPr>
            <a:endParaRPr lang="en-US" altLang="en-US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en-US" dirty="0" smtClean="0"/>
              <a:t>Or general form:          </a:t>
            </a:r>
            <a:endParaRPr lang="en-US" altLang="en-US" dirty="0"/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en-US" dirty="0" smtClean="0"/>
              <a:t>				</a:t>
            </a:r>
            <a:r>
              <a:rPr lang="en-US" altLang="en-US" dirty="0" smtClean="0">
                <a:sym typeface="Symbol"/>
              </a:rPr>
              <a:t> = damping</a:t>
            </a:r>
            <a:br>
              <a:rPr lang="en-US" altLang="en-US" dirty="0" smtClean="0">
                <a:sym typeface="Symbol"/>
              </a:rPr>
            </a:br>
            <a:r>
              <a:rPr lang="en-US" altLang="en-US" dirty="0" smtClean="0">
                <a:sym typeface="Symbol"/>
              </a:rPr>
              <a:t>				      factor</a:t>
            </a:r>
            <a:endParaRPr lang="en-US" altLang="en-US" dirty="0" smtClean="0"/>
          </a:p>
        </p:txBody>
      </p:sp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1524001" y="-246221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1524001" y="2973230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5848" name="Rectangle 9"/>
          <p:cNvSpPr>
            <a:spLocks noChangeArrowheads="1"/>
          </p:cNvSpPr>
          <p:nvPr/>
        </p:nvSpPr>
        <p:spPr bwMode="auto">
          <a:xfrm>
            <a:off x="1524001" y="2868455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5849" name="Rectangle 12"/>
          <p:cNvSpPr>
            <a:spLocks noChangeArrowheads="1"/>
          </p:cNvSpPr>
          <p:nvPr/>
        </p:nvSpPr>
        <p:spPr bwMode="auto">
          <a:xfrm>
            <a:off x="1524001" y="-246221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35850" name="Object 11"/>
          <p:cNvGraphicFramePr>
            <a:graphicFrameLocks noChangeAspect="1"/>
          </p:cNvGraphicFramePr>
          <p:nvPr/>
        </p:nvGraphicFramePr>
        <p:xfrm>
          <a:off x="2459038" y="4241800"/>
          <a:ext cx="29829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7" name="Equation" r:id="rId6" imgW="3695700" imgH="838200" progId="Equation.3">
                  <p:embed/>
                </p:oleObj>
              </mc:Choice>
              <mc:Fallback>
                <p:oleObj name="Equation" r:id="rId6" imgW="3695700" imgH="838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038" y="4241800"/>
                        <a:ext cx="29829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51" name="Group 12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35855" name="Picture 8" descr="Proposed cover design icon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6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9.5</a:t>
              </a:r>
            </a:p>
          </p:txBody>
        </p:sp>
      </p:grpSp>
      <p:sp>
        <p:nvSpPr>
          <p:cNvPr id="35852" name="TextBox 1"/>
          <p:cNvSpPr txBox="1">
            <a:spLocks noChangeArrowheads="1"/>
          </p:cNvSpPr>
          <p:nvPr/>
        </p:nvSpPr>
        <p:spPr bwMode="auto">
          <a:xfrm>
            <a:off x="2351088" y="3536950"/>
            <a:ext cx="45005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R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+v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L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+v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C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 = V and 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L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=L(di/dt), and 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R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=iR but i = C(dv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C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/dt).  So</a:t>
            </a:r>
          </a:p>
        </p:txBody>
      </p:sp>
      <p:graphicFrame>
        <p:nvGraphicFramePr>
          <p:cNvPr id="35853" name="Object 1"/>
          <p:cNvGraphicFramePr>
            <a:graphicFrameLocks noChangeAspect="1"/>
          </p:cNvGraphicFramePr>
          <p:nvPr/>
        </p:nvGraphicFramePr>
        <p:xfrm>
          <a:off x="2424114" y="5553075"/>
          <a:ext cx="2852737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8" name="Equation" r:id="rId9" imgW="3225800" imgH="927100" progId="Equation.3">
                  <p:embed/>
                </p:oleObj>
              </mc:Choice>
              <mc:Fallback>
                <p:oleObj name="Equation" r:id="rId9" imgW="3225800" imgH="927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114" y="5553075"/>
                        <a:ext cx="2852737" cy="814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4" name="Rectangle 2"/>
          <p:cNvSpPr>
            <a:spLocks noChangeArrowheads="1"/>
          </p:cNvSpPr>
          <p:nvPr/>
        </p:nvSpPr>
        <p:spPr bwMode="auto">
          <a:xfrm>
            <a:off x="8582026" y="5133976"/>
            <a:ext cx="20859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en-GB" altLang="en-US" sz="12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 =1 critically damped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905000" y="747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14-  Amplification</a:t>
            </a:r>
          </a:p>
        </p:txBody>
      </p:sp>
      <p:sp>
        <p:nvSpPr>
          <p:cNvPr id="378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905000" y="1912939"/>
            <a:ext cx="8382000" cy="4319587"/>
          </a:xfrm>
        </p:spPr>
        <p:txBody>
          <a:bodyPr/>
          <a:lstStyle/>
          <a:p>
            <a:pPr marL="384175" indent="-384175" eaLnBrk="1" hangingPunct="1"/>
            <a:r>
              <a:rPr lang="en-US" altLang="en-US" smtClean="0"/>
              <a:t>Amplification forms part of most electronic systems</a:t>
            </a:r>
          </a:p>
          <a:p>
            <a:pPr marL="384175" indent="-384175" eaLnBrk="1" hangingPunct="1"/>
            <a:r>
              <a:rPr lang="en-US" altLang="en-US" smtClean="0"/>
              <a:t>Amplifiers may be </a:t>
            </a:r>
            <a:r>
              <a:rPr lang="en-US" altLang="en-US" i="1" smtClean="0"/>
              <a:t>active</a:t>
            </a:r>
            <a:r>
              <a:rPr lang="en-US" altLang="en-US" smtClean="0"/>
              <a:t> or </a:t>
            </a:r>
            <a:r>
              <a:rPr lang="en-US" altLang="en-US" i="1" smtClean="0"/>
              <a:t>passive</a:t>
            </a:r>
            <a:endParaRPr lang="en-US" altLang="en-US" smtClean="0"/>
          </a:p>
          <a:p>
            <a:pPr marL="384175" indent="-384175" eaLnBrk="1" hangingPunct="1"/>
            <a:r>
              <a:rPr lang="en-US" altLang="en-US" smtClean="0">
                <a:solidFill>
                  <a:srgbClr val="FF0000"/>
                </a:solidFill>
              </a:rPr>
              <a:t>Equivalent circuits are useful when investigating the interaction between circuits</a:t>
            </a:r>
          </a:p>
          <a:p>
            <a:pPr marL="384175" indent="-384175" eaLnBrk="1" hangingPunct="1"/>
            <a:r>
              <a:rPr lang="en-US" altLang="en-US" smtClean="0"/>
              <a:t>The </a:t>
            </a:r>
            <a:r>
              <a:rPr lang="en-US" altLang="en-US" smtClean="0">
                <a:solidFill>
                  <a:srgbClr val="FF0000"/>
                </a:solidFill>
              </a:rPr>
              <a:t>gain of all amplifiers falls at high frequencies</a:t>
            </a:r>
          </a:p>
          <a:p>
            <a:pPr marL="384175" indent="-384175" eaLnBrk="1" hangingPunct="1"/>
            <a:r>
              <a:rPr lang="en-US" altLang="en-US" smtClean="0"/>
              <a:t>The </a:t>
            </a:r>
            <a:r>
              <a:rPr lang="en-US" altLang="en-US" smtClean="0">
                <a:solidFill>
                  <a:srgbClr val="FF0000"/>
                </a:solidFill>
              </a:rPr>
              <a:t>gain of some amplifiers falls at low frequencies</a:t>
            </a:r>
          </a:p>
          <a:p>
            <a:pPr marL="384175" indent="-384175" eaLnBrk="1" hangingPunct="1"/>
            <a:r>
              <a:rPr lang="en-US" altLang="en-US" smtClean="0">
                <a:solidFill>
                  <a:srgbClr val="FF0000"/>
                </a:solidFill>
              </a:rPr>
              <a:t>Differential amplifiers </a:t>
            </a:r>
            <a:r>
              <a:rPr lang="en-US" altLang="en-US" smtClean="0"/>
              <a:t>take as their input the difference between two input signals</a:t>
            </a:r>
          </a:p>
          <a:p>
            <a:pPr marL="384175" indent="-384175" eaLnBrk="1" hangingPunct="1"/>
            <a:r>
              <a:rPr lang="en-US" altLang="en-US" smtClean="0"/>
              <a:t>Some amplifiers are very simple in construction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0713" y="1628775"/>
            <a:ext cx="8382000" cy="4319588"/>
          </a:xfrm>
        </p:spPr>
        <p:txBody>
          <a:bodyPr/>
          <a:lstStyle/>
          <a:p>
            <a:pPr marL="384175" indent="-384175" eaLnBrk="1" hangingPunct="1"/>
            <a:r>
              <a:rPr lang="en-GB" altLang="en-US" smtClean="0"/>
              <a:t>Construct an equivalent circuit of the amplifier, the source and the load to calculate loading effects</a:t>
            </a:r>
          </a:p>
          <a:p>
            <a:pPr marL="784225" lvl="1" indent="-384175" eaLnBrk="1" hangingPunct="1"/>
            <a:r>
              <a:rPr lang="en-GB" altLang="en-US" i="1" smtClean="0"/>
              <a:t>V</a:t>
            </a:r>
            <a:r>
              <a:rPr lang="en-GB" altLang="en-US" sz="2000" i="1"/>
              <a:t>i</a:t>
            </a:r>
            <a:r>
              <a:rPr lang="en-GB" altLang="en-US" i="1" smtClean="0"/>
              <a:t> </a:t>
            </a:r>
            <a:r>
              <a:rPr lang="en-GB" altLang="en-US" smtClean="0"/>
              <a:t>divided between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i </a:t>
            </a:r>
            <a:r>
              <a:rPr lang="en-GB" altLang="en-US" smtClean="0"/>
              <a:t>and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s</a:t>
            </a:r>
            <a:r>
              <a:rPr lang="en-GB" altLang="en-US" smtClean="0"/>
              <a:t>, </a:t>
            </a:r>
            <a:r>
              <a:rPr lang="en-GB" altLang="en-US" i="1" smtClean="0"/>
              <a:t>V</a:t>
            </a:r>
            <a:r>
              <a:rPr lang="en-GB" altLang="en-US" i="1" baseline="-25000" smtClean="0"/>
              <a:t>o</a:t>
            </a:r>
            <a:r>
              <a:rPr lang="en-GB" altLang="en-US" smtClean="0"/>
              <a:t> between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o</a:t>
            </a:r>
            <a:r>
              <a:rPr lang="en-GB" altLang="en-US" smtClean="0"/>
              <a:t> and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L</a:t>
            </a:r>
            <a:endParaRPr lang="en-GB" altLang="en-US" i="1" smtClean="0"/>
          </a:p>
          <a:p>
            <a:pPr marL="784225" lvl="1" indent="-384175" eaLnBrk="1" hangingPunct="1"/>
            <a:r>
              <a:rPr lang="en-GB" altLang="en-US" smtClean="0"/>
              <a:t>Amplifier gain is </a:t>
            </a:r>
            <a:r>
              <a:rPr lang="en-GB" altLang="en-US" i="1" smtClean="0"/>
              <a:t>A</a:t>
            </a:r>
            <a:r>
              <a:rPr lang="en-GB" altLang="en-US" i="1" baseline="-25000" smtClean="0"/>
              <a:t>v</a:t>
            </a:r>
            <a:r>
              <a:rPr lang="en-GB" altLang="en-US" smtClean="0"/>
              <a:t>, but Actual gain of circuit is </a:t>
            </a:r>
            <a:r>
              <a:rPr lang="en-GB" altLang="en-US" i="1" smtClean="0"/>
              <a:t>V</a:t>
            </a:r>
            <a:r>
              <a:rPr lang="en-GB" altLang="en-US" i="1" baseline="-25000" smtClean="0"/>
              <a:t>o </a:t>
            </a:r>
            <a:r>
              <a:rPr lang="en-GB" altLang="en-US" i="1" smtClean="0"/>
              <a:t>/ V</a:t>
            </a:r>
            <a:r>
              <a:rPr lang="en-GB" altLang="en-US" i="1" baseline="-25000" smtClean="0"/>
              <a:t>i</a:t>
            </a:r>
          </a:p>
        </p:txBody>
      </p:sp>
      <p:pic>
        <p:nvPicPr>
          <p:cNvPr id="39939" name="Picture 3" descr="C06Exa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1" y="3536950"/>
            <a:ext cx="7777163" cy="2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674813" y="404814"/>
            <a:ext cx="8850312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384175" indent="-384175" eaLnBrk="1" hangingPunct="1">
              <a:lnSpc>
                <a:spcPct val="110000"/>
              </a:lnSpc>
              <a:defRPr/>
            </a:pPr>
            <a:r>
              <a:rPr lang="en-US" altLang="en-US" sz="2400" kern="0" dirty="0"/>
              <a:t>An ideal voltage amplifier and would have: </a:t>
            </a:r>
            <a:br>
              <a:rPr lang="en-US" altLang="en-US" sz="2400" kern="0" dirty="0"/>
            </a:br>
            <a:r>
              <a:rPr lang="en-US" altLang="en-US" sz="2400" i="1" kern="0" dirty="0"/>
              <a:t>A</a:t>
            </a:r>
            <a:r>
              <a:rPr lang="en-US" altLang="en-US" sz="2400" i="1" kern="0" baseline="-25000" dirty="0"/>
              <a:t>v</a:t>
            </a:r>
            <a:r>
              <a:rPr lang="en-US" altLang="en-US" sz="2400" kern="0" dirty="0"/>
              <a:t> = </a:t>
            </a:r>
            <a:r>
              <a:rPr lang="en-US" altLang="en-US" sz="2400" kern="0" dirty="0">
                <a:sym typeface="Symbol" panose="05050102010706020507" pitchFamily="18" charset="2"/>
              </a:rPr>
              <a:t>, </a:t>
            </a:r>
            <a:r>
              <a:rPr lang="en-US" altLang="en-US" sz="2400" i="1" kern="0" dirty="0" err="1">
                <a:sym typeface="Symbol" panose="05050102010706020507" pitchFamily="18" charset="2"/>
              </a:rPr>
              <a:t>R</a:t>
            </a:r>
            <a:r>
              <a:rPr lang="en-US" altLang="en-US" sz="2400" i="1" kern="0" baseline="-25000" dirty="0" err="1">
                <a:sym typeface="Symbol" panose="05050102010706020507" pitchFamily="18" charset="2"/>
              </a:rPr>
              <a:t>i</a:t>
            </a:r>
            <a:r>
              <a:rPr lang="en-US" altLang="en-US" sz="2400" i="1" kern="0" dirty="0">
                <a:sym typeface="Symbol" panose="05050102010706020507" pitchFamily="18" charset="2"/>
              </a:rPr>
              <a:t> </a:t>
            </a:r>
            <a:r>
              <a:rPr lang="en-US" altLang="en-US" sz="2400" kern="0" dirty="0"/>
              <a:t>= </a:t>
            </a:r>
            <a:r>
              <a:rPr lang="en-US" altLang="en-US" sz="2400" kern="0" dirty="0">
                <a:sym typeface="Symbol" panose="05050102010706020507" pitchFamily="18" charset="2"/>
              </a:rPr>
              <a:t> and </a:t>
            </a:r>
            <a:r>
              <a:rPr lang="en-US" altLang="en-US" sz="2400" i="1" kern="0" dirty="0">
                <a:sym typeface="Symbol" panose="05050102010706020507" pitchFamily="18" charset="2"/>
              </a:rPr>
              <a:t>R</a:t>
            </a:r>
            <a:r>
              <a:rPr lang="en-US" altLang="en-US" sz="2400" i="1" kern="0" baseline="-25000" dirty="0">
                <a:sym typeface="Symbol" panose="05050102010706020507" pitchFamily="18" charset="2"/>
              </a:rPr>
              <a:t>o</a:t>
            </a:r>
            <a:r>
              <a:rPr lang="en-US" altLang="en-US" sz="2400" kern="0" dirty="0">
                <a:sym typeface="Symbol" panose="05050102010706020507" pitchFamily="18" charset="2"/>
              </a:rPr>
              <a:t> = 0, But real ones have realistic values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15- Control and feedback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0238" y="1916114"/>
            <a:ext cx="8401050" cy="42703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/>
              <a:t>Feedback is used in almost all automatic control systems</a:t>
            </a: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Feedback can be either negative or positive</a:t>
            </a: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/>
              <a:t>If the </a:t>
            </a:r>
            <a:r>
              <a:rPr lang="en-US" altLang="en-US" sz="2400">
                <a:solidFill>
                  <a:srgbClr val="FF0000"/>
                </a:solidFill>
              </a:rPr>
              <a:t>gain</a:t>
            </a:r>
            <a:r>
              <a:rPr lang="en-US" altLang="en-US" sz="2400"/>
              <a:t> of the forward path is </a:t>
            </a:r>
            <a:r>
              <a:rPr lang="en-US" altLang="en-US" sz="2400" i="1"/>
              <a:t>A</a:t>
            </a:r>
            <a:r>
              <a:rPr lang="en-US" altLang="en-US" sz="2400"/>
              <a:t>, the gain of the feedback path is</a:t>
            </a:r>
            <a:r>
              <a:rPr lang="en-US" altLang="en-US" sz="2400" i="1"/>
              <a:t> B</a:t>
            </a:r>
            <a:r>
              <a:rPr lang="en-US" altLang="en-US" sz="2400"/>
              <a:t> and the feedback is subtracted from the input then</a:t>
            </a:r>
          </a:p>
          <a:p>
            <a:pPr marL="395288" indent="-395288" eaLnBrk="1" hangingPunct="1">
              <a:lnSpc>
                <a:spcPct val="90000"/>
              </a:lnSpc>
            </a:pPr>
            <a:endParaRPr lang="en-US" altLang="en-US" sz="2400"/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/>
              <a:t>If </a:t>
            </a:r>
            <a:r>
              <a:rPr lang="en-US" altLang="en-US" sz="2400" i="1"/>
              <a:t>AB</a:t>
            </a:r>
            <a:r>
              <a:rPr lang="en-US" altLang="en-US" sz="2400"/>
              <a:t> is positive and much greater than 1, then </a:t>
            </a:r>
            <a:r>
              <a:rPr lang="en-US" altLang="en-US" sz="2400" i="1">
                <a:solidFill>
                  <a:srgbClr val="FF0000"/>
                </a:solidFill>
              </a:rPr>
              <a:t>G</a:t>
            </a:r>
            <a:r>
              <a:rPr lang="en-US" altLang="en-US" sz="2400">
                <a:solidFill>
                  <a:srgbClr val="FF0000"/>
                </a:solidFill>
              </a:rPr>
              <a:t>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 1/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B</a:t>
            </a:r>
            <a:endParaRPr lang="en-US" altLang="en-US" sz="240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Negative feedback </a:t>
            </a:r>
            <a:r>
              <a:rPr lang="en-US" altLang="en-US" sz="2400">
                <a:sym typeface="Symbol" panose="05050102010706020507" pitchFamily="18" charset="2"/>
              </a:rPr>
              <a:t>can be used to overcome problems of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variability within active amplifiers</a:t>
            </a: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Negative feedback </a:t>
            </a:r>
            <a:r>
              <a:rPr lang="en-US" altLang="en-US" sz="2400">
                <a:sym typeface="Symbol" panose="05050102010706020507" pitchFamily="18" charset="2"/>
              </a:rPr>
              <a:t>can be used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to increase bandwidth, and to improve other circuit characteristics</a:t>
            </a:r>
            <a:endParaRPr lang="en-US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5159376" y="3465514"/>
          <a:ext cx="1350963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4" name="Équation" r:id="rId4" imgW="736280" imgH="393529" progId="Equation.3">
                  <p:embed/>
                </p:oleObj>
              </mc:Choice>
              <mc:Fallback>
                <p:oleObj name="Équation" r:id="rId4" imgW="736280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376" y="3465514"/>
                        <a:ext cx="1350963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0" y="18589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therefore the bandwidth </a:t>
            </a:r>
            <a:r>
              <a:rPr lang="en-GB" altLang="en-US" sz="2600" i="1">
                <a:solidFill>
                  <a:srgbClr val="0000FF"/>
                </a:solidFill>
              </a:rPr>
              <a:t>increases</a:t>
            </a:r>
            <a:r>
              <a:rPr lang="en-GB" altLang="en-US" sz="2600"/>
              <a:t> as the gain is </a:t>
            </a:r>
            <a:r>
              <a:rPr lang="en-GB" altLang="en-US" sz="2600" i="1">
                <a:solidFill>
                  <a:srgbClr val="0000FF"/>
                </a:solidFill>
              </a:rPr>
              <a:t>reduced</a:t>
            </a:r>
            <a:r>
              <a:rPr lang="en-GB" altLang="en-US" sz="2600"/>
              <a:t> with feedback </a:t>
            </a:r>
          </a:p>
          <a:p>
            <a:pPr lvl="1" eaLnBrk="1" hangingPunct="1"/>
            <a:r>
              <a:rPr lang="en-GB" altLang="en-US" sz="2600"/>
              <a:t>in some cases the </a:t>
            </a:r>
            <a:r>
              <a:rPr lang="en-GB" altLang="en-US" sz="2600" b="1">
                <a:solidFill>
                  <a:srgbClr val="0000FF"/>
                </a:solidFill>
              </a:rPr>
              <a:t>gain x bandwidth = constant</a:t>
            </a: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089" y="3305176"/>
            <a:ext cx="54641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1"/>
          <p:cNvSpPr txBox="1">
            <a:spLocks noChangeArrowheads="1"/>
          </p:cNvSpPr>
          <p:nvPr/>
        </p:nvSpPr>
        <p:spPr bwMode="auto">
          <a:xfrm>
            <a:off x="7067551" y="4448176"/>
            <a:ext cx="7207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00"/>
                </a:solidFill>
                <a:latin typeface="Times" panose="02020603050405020304" pitchFamily="18" charset="0"/>
              </a:rPr>
              <a:t>A</a:t>
            </a:r>
          </a:p>
        </p:txBody>
      </p:sp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6527801" y="5348288"/>
            <a:ext cx="720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00"/>
                </a:solidFill>
                <a:latin typeface="Times" panose="02020603050405020304" pitchFamily="18" charset="0"/>
              </a:rPr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Example of </a:t>
            </a:r>
            <a:r>
              <a:rPr lang="en-CA" altLang="en-US" i="1" dirty="0" smtClean="0">
                <a:solidFill>
                  <a:srgbClr val="FF0000"/>
                </a:solidFill>
              </a:rPr>
              <a:t>anti-</a:t>
            </a:r>
            <a:r>
              <a:rPr lang="en-CA" altLang="en-US" i="1" dirty="0" err="1" smtClean="0">
                <a:solidFill>
                  <a:srgbClr val="FF0000"/>
                </a:solidFill>
              </a:rPr>
              <a:t>alasing</a:t>
            </a:r>
            <a:r>
              <a:rPr lang="en-CA" altLang="en-US" i="1" dirty="0" smtClean="0">
                <a:solidFill>
                  <a:srgbClr val="FF0000"/>
                </a:solidFill>
              </a:rPr>
              <a:t> filter </a:t>
            </a:r>
            <a:r>
              <a:rPr lang="en-CA" altLang="en-US" dirty="0" smtClean="0"/>
              <a:t>and “</a:t>
            </a:r>
            <a:r>
              <a:rPr lang="en-CA" altLang="en-US" dirty="0" smtClean="0">
                <a:solidFill>
                  <a:srgbClr val="FF0000"/>
                </a:solidFill>
              </a:rPr>
              <a:t>oversampling</a:t>
            </a:r>
            <a:r>
              <a:rPr lang="en-CA" altLang="en-US" dirty="0" smtClean="0"/>
              <a:t>”</a:t>
            </a:r>
          </a:p>
        </p:txBody>
      </p:sp>
      <p:grpSp>
        <p:nvGrpSpPr>
          <p:cNvPr id="102403" name="Group 16"/>
          <p:cNvGrpSpPr>
            <a:grpSpLocks/>
          </p:cNvGrpSpPr>
          <p:nvPr/>
        </p:nvGrpSpPr>
        <p:grpSpPr bwMode="auto">
          <a:xfrm>
            <a:off x="2495550" y="1703389"/>
            <a:ext cx="7164388" cy="3921125"/>
            <a:chOff x="971600" y="1880828"/>
            <a:chExt cx="7164796" cy="3921311"/>
          </a:xfrm>
        </p:grpSpPr>
        <p:pic>
          <p:nvPicPr>
            <p:cNvPr id="1024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14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5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6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7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8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9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0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1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2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3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4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2425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2855913" y="2649538"/>
            <a:ext cx="21780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5754688" y="2649538"/>
            <a:ext cx="33655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159376" y="2519364"/>
            <a:ext cx="6842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-3 dB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58925" y="5589589"/>
            <a:ext cx="8966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Remember, a LPF will have a -45</a:t>
            </a:r>
            <a:r>
              <a:rPr lang="en-CA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phase shift at the -3 dB point</a:t>
            </a:r>
            <a:r>
              <a:rPr lang="en-CA" altLang="en-US" sz="2400">
                <a:solidFill>
                  <a:srgbClr val="FF0000"/>
                </a:solidFill>
              </a:rPr>
              <a:t> </a:t>
            </a:r>
            <a:endParaRPr lang="en-CA" altLang="en-US" sz="2000">
              <a:solidFill>
                <a:srgbClr val="FF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If you want the violin at the same time as the bass, move this as far out as possible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93213" y="1649413"/>
            <a:ext cx="1403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 more gentle filter with same attenuation</a:t>
            </a:r>
          </a:p>
        </p:txBody>
      </p:sp>
      <p:sp>
        <p:nvSpPr>
          <p:cNvPr id="4" name="5-Point Star 3"/>
          <p:cNvSpPr/>
          <p:nvPr/>
        </p:nvSpPr>
        <p:spPr bwMode="auto">
          <a:xfrm>
            <a:off x="3683000" y="2586039"/>
            <a:ext cx="109538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5" name="5-Point Star 24"/>
          <p:cNvSpPr/>
          <p:nvPr/>
        </p:nvSpPr>
        <p:spPr bwMode="auto">
          <a:xfrm>
            <a:off x="4014788" y="2587626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6" name="5-Point Star 25"/>
          <p:cNvSpPr/>
          <p:nvPr/>
        </p:nvSpPr>
        <p:spPr bwMode="auto">
          <a:xfrm>
            <a:off x="6924675" y="2578101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7" name="5-Point Star 26"/>
          <p:cNvSpPr/>
          <p:nvPr/>
        </p:nvSpPr>
        <p:spPr bwMode="auto">
          <a:xfrm>
            <a:off x="7824788" y="2586039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588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16-Operational amplifiers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885950"/>
            <a:ext cx="8748712" cy="4362450"/>
          </a:xfrm>
        </p:spPr>
        <p:txBody>
          <a:bodyPr/>
          <a:lstStyle/>
          <a:p>
            <a:pPr marL="384175" indent="-384175" eaLnBrk="1" hangingPunct="1"/>
            <a:r>
              <a:rPr lang="en-US" altLang="en-US" sz="2200"/>
              <a:t>Operational amplifiers are among the most widely used building blocks in electronic circuits</a:t>
            </a:r>
          </a:p>
          <a:p>
            <a:pPr marL="384175" indent="-384175" eaLnBrk="1" hangingPunct="1"/>
            <a:r>
              <a:rPr lang="en-US" altLang="en-US" sz="2200"/>
              <a:t>An </a:t>
            </a:r>
            <a:r>
              <a:rPr lang="en-US" altLang="en-US" sz="2200" i="1">
                <a:solidFill>
                  <a:srgbClr val="FF0000"/>
                </a:solidFill>
              </a:rPr>
              <a:t>ideal</a:t>
            </a:r>
            <a:r>
              <a:rPr lang="en-US" altLang="en-US" sz="2200"/>
              <a:t> operational amplifier would have infinite voltage gain, infinite input resistance and zero output resistance</a:t>
            </a:r>
          </a:p>
          <a:p>
            <a:pPr marL="384175" indent="-384175" eaLnBrk="1" hangingPunct="1"/>
            <a:r>
              <a:rPr lang="en-US" altLang="en-US" sz="2200"/>
              <a:t>Real op-amps have several non-ideal characteristics However, if we </a:t>
            </a:r>
            <a:r>
              <a:rPr lang="en-US" altLang="en-US" sz="2200">
                <a:solidFill>
                  <a:srgbClr val="FF0000"/>
                </a:solidFill>
              </a:rPr>
              <a:t>choose components appropriately </a:t>
            </a:r>
            <a:r>
              <a:rPr lang="en-US" altLang="en-US" sz="2200"/>
              <a:t>this </a:t>
            </a:r>
            <a:br>
              <a:rPr lang="en-US" altLang="en-US" sz="2200"/>
            </a:br>
            <a:r>
              <a:rPr lang="en-US" altLang="en-US" sz="2200"/>
              <a:t>should not affect the operation of our circuits</a:t>
            </a:r>
          </a:p>
          <a:p>
            <a:pPr marL="384175" indent="-384175" eaLnBrk="1" hangingPunct="1"/>
            <a:r>
              <a:rPr lang="en-US" altLang="en-US" sz="2200">
                <a:solidFill>
                  <a:srgbClr val="FF0000"/>
                </a:solidFill>
              </a:rPr>
              <a:t>Feedback allows us to increase bandwidth</a:t>
            </a:r>
            <a:r>
              <a:rPr lang="en-US" altLang="en-US" sz="2200"/>
              <a:t> by trading gain against bandwidth (</a:t>
            </a:r>
            <a:r>
              <a:rPr lang="en-US" altLang="en-US" sz="2200">
                <a:solidFill>
                  <a:srgbClr val="FF0000"/>
                </a:solidFill>
              </a:rPr>
              <a:t>gain-bandwidth product &amp; unity gain bandwidth</a:t>
            </a:r>
            <a:r>
              <a:rPr lang="en-US" altLang="en-US" sz="2200"/>
              <a:t>)</a:t>
            </a:r>
          </a:p>
          <a:p>
            <a:pPr marL="384175" indent="-384175" eaLnBrk="1" hangingPunct="1"/>
            <a:r>
              <a:rPr lang="en-US" altLang="en-US" sz="2200">
                <a:solidFill>
                  <a:srgbClr val="FF0000"/>
                </a:solidFill>
              </a:rPr>
              <a:t>Feedback also allows us to alter other circuit characteristics for the better</a:t>
            </a:r>
          </a:p>
          <a:p>
            <a:pPr marL="384175" indent="-384175" eaLnBrk="1" hangingPunct="1"/>
            <a:r>
              <a:rPr lang="en-US" altLang="en-US" sz="2200">
                <a:solidFill>
                  <a:srgbClr val="FF0000"/>
                </a:solidFill>
              </a:rPr>
              <a:t>Analysis of op-amp circuits using ideal amplifiers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operational amplifier circuits</a:t>
            </a:r>
            <a:endParaRPr lang="en-GB" altLang="en-US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592263"/>
            <a:ext cx="8547100" cy="4679950"/>
          </a:xfrm>
        </p:spPr>
        <p:txBody>
          <a:bodyPr/>
          <a:lstStyle/>
          <a:p>
            <a:r>
              <a:rPr lang="en-US" altLang="en-US" smtClean="0"/>
              <a:t>Two Basic Rules</a:t>
            </a:r>
          </a:p>
          <a:p>
            <a:pPr lvl="1">
              <a:buFontTx/>
              <a:buNone/>
            </a:pPr>
            <a:r>
              <a:rPr lang="en-US" altLang="en-US" smtClean="0"/>
              <a:t>1)An Op-Amp will do whatever is necessary with its output to adjust the voltage at its inverting input so that it is equal to the voltage at its non-inverting input. I.e. make the voltage difference between its inputs equal to zero. </a:t>
            </a:r>
          </a:p>
          <a:p>
            <a:pPr lvl="1">
              <a:buFontTx/>
              <a:buNone/>
            </a:pPr>
            <a:endParaRPr lang="en-US" altLang="en-US" smtClean="0"/>
          </a:p>
          <a:p>
            <a:pPr lvl="1">
              <a:buFontTx/>
              <a:buNone/>
            </a:pPr>
            <a:r>
              <a:rPr lang="en-US" altLang="en-US" smtClean="0"/>
              <a:t>2)Op-Amp inputs draw virtually no current </a:t>
            </a:r>
            <a:br>
              <a:rPr lang="en-US" altLang="en-US" smtClean="0"/>
            </a:br>
            <a:r>
              <a:rPr lang="en-US" altLang="en-US" smtClean="0"/>
              <a:t>(0.2nA to fA).  (</a:t>
            </a:r>
            <a:r>
              <a:rPr lang="en-US" altLang="en-US" sz="2400" i="1"/>
              <a:t>For an ideal op-amp I</a:t>
            </a:r>
            <a:r>
              <a:rPr lang="en-US" altLang="en-US" sz="2400" i="1" baseline="-25000"/>
              <a:t>in</a:t>
            </a:r>
            <a:r>
              <a:rPr lang="en-US" altLang="en-US" sz="2400" i="1"/>
              <a:t> = 0</a:t>
            </a:r>
            <a:r>
              <a:rPr lang="en-US" altLang="en-US" smtClean="0"/>
              <a:t>)</a:t>
            </a:r>
            <a:endParaRPr lang="en-GB" altLang="en-US" smtClean="0"/>
          </a:p>
        </p:txBody>
      </p:sp>
      <p:sp>
        <p:nvSpPr>
          <p:cNvPr id="48132" name="TextBox 1"/>
          <p:cNvSpPr txBox="1">
            <a:spLocks noChangeArrowheads="1"/>
          </p:cNvSpPr>
          <p:nvPr/>
        </p:nvSpPr>
        <p:spPr bwMode="auto">
          <a:xfrm>
            <a:off x="4440238" y="5913439"/>
            <a:ext cx="61198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>
                <a:solidFill>
                  <a:srgbClr val="000000"/>
                </a:solidFill>
              </a:rPr>
              <a:t>Horowitz, Paul and Hill, Winfred,The Art of Electronics, Cambridge University Press, 1980</a:t>
            </a:r>
            <a:endParaRPr lang="en-CA" alt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Op-amp circuits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Be able to apply the aforementioned rules to calculate gain or other circuit properties of op-amp circuits with feedback applied.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9215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17:</a:t>
            </a:r>
            <a:br>
              <a:rPr lang="en-US" altLang="en-US" smtClean="0"/>
            </a:br>
            <a:r>
              <a:rPr lang="en-US" altLang="en-US" smtClean="0"/>
              <a:t>Semiconductors and diodes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8650" y="1968500"/>
            <a:ext cx="8769350" cy="4394200"/>
          </a:xfrm>
        </p:spPr>
        <p:txBody>
          <a:bodyPr/>
          <a:lstStyle/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Diodes allow current to flow in only one direction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Doping</a:t>
            </a:r>
            <a:r>
              <a:rPr lang="en-US" altLang="en-US" sz="2400"/>
              <a:t> of semiconductors leads to the production of </a:t>
            </a:r>
            <a:r>
              <a:rPr lang="en-US" altLang="en-US" sz="2400" i="1"/>
              <a:t>p-</a:t>
            </a:r>
            <a:r>
              <a:rPr lang="en-US" altLang="en-US" sz="2400"/>
              <a:t>type and </a:t>
            </a:r>
            <a:r>
              <a:rPr lang="en-US" altLang="en-US" sz="2400" i="1"/>
              <a:t>n</a:t>
            </a:r>
            <a:r>
              <a:rPr lang="en-US" altLang="en-US" sz="2400"/>
              <a:t>-type materials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How a junction between </a:t>
            </a:r>
            <a:r>
              <a:rPr lang="en-US" altLang="en-US" sz="2400" i="1">
                <a:solidFill>
                  <a:srgbClr val="FF0000"/>
                </a:solidFill>
              </a:rPr>
              <a:t>p-</a:t>
            </a:r>
            <a:r>
              <a:rPr lang="en-US" altLang="en-US" sz="2400">
                <a:solidFill>
                  <a:srgbClr val="FF0000"/>
                </a:solidFill>
              </a:rPr>
              <a:t>type and </a:t>
            </a:r>
            <a:r>
              <a:rPr lang="en-US" altLang="en-US" sz="2400" i="1">
                <a:solidFill>
                  <a:srgbClr val="FF0000"/>
                </a:solidFill>
              </a:rPr>
              <a:t>n</a:t>
            </a:r>
            <a:r>
              <a:rPr lang="en-US" altLang="en-US" sz="2400">
                <a:solidFill>
                  <a:srgbClr val="FF0000"/>
                </a:solidFill>
              </a:rPr>
              <a:t>-type semiconductors creates the properties of a diode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Behaviour of silicon semiconductor diodes </a:t>
            </a:r>
            <a:r>
              <a:rPr lang="en-US" altLang="en-US" sz="2400"/>
              <a:t>approximate the ideal diodes but have a conduction voltage of about 0.7 V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/>
              <a:t>How </a:t>
            </a:r>
            <a:r>
              <a:rPr lang="en-US" altLang="en-US" sz="2400">
                <a:solidFill>
                  <a:srgbClr val="FF0000"/>
                </a:solidFill>
              </a:rPr>
              <a:t>diodes </a:t>
            </a:r>
            <a:r>
              <a:rPr lang="en-US" altLang="en-US" sz="2400"/>
              <a:t>work</a:t>
            </a:r>
            <a:r>
              <a:rPr lang="en-US" altLang="en-US" sz="2400">
                <a:solidFill>
                  <a:srgbClr val="FF0000"/>
                </a:solidFill>
              </a:rPr>
              <a:t> under forward and reverse bias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Vocabulary, terms and operation of p-n junctions and diodes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I-V behaviour of diodes and equivalent circuits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Diode circuits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7620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Doping of semiconductors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4825" y="1593850"/>
            <a:ext cx="8821738" cy="4319588"/>
          </a:xfrm>
        </p:spPr>
        <p:txBody>
          <a:bodyPr/>
          <a:lstStyle/>
          <a:p>
            <a:pPr marL="395288" indent="-395288" eaLnBrk="1" hangingPunct="1"/>
            <a:r>
              <a:rPr lang="en-US" altLang="en-US" sz="2000" b="1">
                <a:solidFill>
                  <a:srgbClr val="0000FF"/>
                </a:solidFill>
              </a:rPr>
              <a:t>Pure semiconductors</a:t>
            </a:r>
          </a:p>
          <a:p>
            <a:pPr lvl="1" eaLnBrk="1" hangingPunct="1"/>
            <a:r>
              <a:rPr lang="en-US" altLang="en-US" sz="1800">
                <a:sym typeface="Symbol" panose="05050102010706020507" pitchFamily="18" charset="2"/>
              </a:rPr>
              <a:t>Electrons freed by thermal motions are </a:t>
            </a:r>
            <a:r>
              <a:rPr lang="en-US" altLang="en-US" sz="1800" b="1">
                <a:solidFill>
                  <a:srgbClr val="0000FF"/>
                </a:solidFill>
                <a:sym typeface="Symbol" panose="05050102010706020507" pitchFamily="18" charset="2"/>
              </a:rPr>
              <a:t>negative charge carriers</a:t>
            </a:r>
          </a:p>
          <a:p>
            <a:pPr lvl="1" eaLnBrk="1" hangingPunct="1"/>
            <a:r>
              <a:rPr lang="en-US" altLang="en-US" sz="1800">
                <a:sym typeface="Symbol" panose="05050102010706020507" pitchFamily="18" charset="2"/>
              </a:rPr>
              <a:t>Holes left behind that accept adjacent electrons are </a:t>
            </a:r>
            <a:r>
              <a:rPr lang="en-US" altLang="en-US" sz="1800" b="1">
                <a:solidFill>
                  <a:srgbClr val="0000FF"/>
                </a:solidFill>
                <a:sym typeface="Symbol" panose="05050102010706020507" pitchFamily="18" charset="2"/>
              </a:rPr>
              <a:t>positive charge carriers</a:t>
            </a:r>
          </a:p>
          <a:p>
            <a:pPr lvl="1" eaLnBrk="1" hangingPunct="1"/>
            <a:r>
              <a:rPr lang="en-US" altLang="en-US" sz="1800">
                <a:sym typeface="Symbol" panose="05050102010706020507" pitchFamily="18" charset="2"/>
              </a:rPr>
              <a:t>Few charge carriers at room temperature  poor conductors under </a:t>
            </a:r>
            <a:r>
              <a:rPr lang="en-US" altLang="en-US" sz="1800" b="1">
                <a:solidFill>
                  <a:srgbClr val="0000FF"/>
                </a:solidFill>
                <a:sym typeface="Symbol" panose="05050102010706020507" pitchFamily="18" charset="2"/>
              </a:rPr>
              <a:t>intrinsic conduction</a:t>
            </a:r>
            <a:endParaRPr lang="en-GB" altLang="en-US" sz="2000" b="1">
              <a:solidFill>
                <a:srgbClr val="0000FF"/>
              </a:solidFill>
            </a:endParaRPr>
          </a:p>
          <a:p>
            <a:pPr marL="395288" indent="-395288" eaLnBrk="1" hangingPunct="1"/>
            <a:r>
              <a:rPr lang="en-GB" altLang="en-US" sz="2000" b="1">
                <a:solidFill>
                  <a:srgbClr val="0000FF"/>
                </a:solidFill>
              </a:rPr>
              <a:t>Doping</a:t>
            </a:r>
          </a:p>
          <a:p>
            <a:pPr lvl="1" eaLnBrk="1" hangingPunct="1"/>
            <a:r>
              <a:rPr lang="en-GB" altLang="en-US" sz="1800"/>
              <a:t>the addition of small amounts of impurities drastically affects its properties</a:t>
            </a:r>
          </a:p>
          <a:p>
            <a:pPr lvl="1" eaLnBrk="1" hangingPunct="1"/>
            <a:r>
              <a:rPr lang="en-GB" altLang="en-US" sz="1800"/>
              <a:t>some materials form an excess of </a:t>
            </a:r>
            <a:r>
              <a:rPr lang="en-GB" altLang="en-US" sz="1800" i="1"/>
              <a:t>electrons</a:t>
            </a:r>
            <a:r>
              <a:rPr lang="en-GB" altLang="en-US" sz="1800"/>
              <a:t> and produce an </a:t>
            </a:r>
            <a:r>
              <a:rPr lang="en-GB" altLang="en-US" sz="1800" b="1" i="1">
                <a:solidFill>
                  <a:srgbClr val="0000FF"/>
                </a:solidFill>
              </a:rPr>
              <a:t>n</a:t>
            </a:r>
            <a:r>
              <a:rPr lang="en-GB" altLang="en-US" sz="1800" b="1">
                <a:solidFill>
                  <a:srgbClr val="0000FF"/>
                </a:solidFill>
              </a:rPr>
              <a:t>-type semiconductor</a:t>
            </a:r>
            <a:r>
              <a:rPr lang="en-GB" altLang="en-US" sz="1800"/>
              <a:t> and the electrons are the </a:t>
            </a:r>
            <a:r>
              <a:rPr lang="en-GB" altLang="en-US" sz="1800" b="1">
                <a:solidFill>
                  <a:srgbClr val="0000FF"/>
                </a:solidFill>
              </a:rPr>
              <a:t>majority carrier</a:t>
            </a:r>
          </a:p>
          <a:p>
            <a:pPr lvl="1" eaLnBrk="1" hangingPunct="1"/>
            <a:r>
              <a:rPr lang="en-GB" altLang="en-US" sz="1800"/>
              <a:t>some materials form an excess of </a:t>
            </a:r>
            <a:r>
              <a:rPr lang="en-GB" altLang="en-US" sz="1800" i="1"/>
              <a:t>holes</a:t>
            </a:r>
            <a:r>
              <a:rPr lang="en-GB" altLang="en-US" sz="1800"/>
              <a:t> and produce a </a:t>
            </a:r>
            <a:r>
              <a:rPr lang="en-GB" altLang="en-US" sz="1800" b="1" i="1">
                <a:solidFill>
                  <a:srgbClr val="0000FF"/>
                </a:solidFill>
              </a:rPr>
              <a:t>p</a:t>
            </a:r>
            <a:r>
              <a:rPr lang="en-GB" altLang="en-US" sz="1800" b="1">
                <a:solidFill>
                  <a:srgbClr val="0000FF"/>
                </a:solidFill>
              </a:rPr>
              <a:t>-type semiconductor</a:t>
            </a:r>
            <a:r>
              <a:rPr lang="en-GB" altLang="en-US" sz="1800"/>
              <a:t> and the holes are the </a:t>
            </a:r>
            <a:r>
              <a:rPr lang="en-GB" altLang="en-US" sz="1800" b="1">
                <a:solidFill>
                  <a:srgbClr val="0000FF"/>
                </a:solidFill>
              </a:rPr>
              <a:t>majority carrier</a:t>
            </a:r>
            <a:endParaRPr lang="en-GB" altLang="en-US" sz="1800"/>
          </a:p>
          <a:p>
            <a:pPr lvl="1" eaLnBrk="1" hangingPunct="1"/>
            <a:r>
              <a:rPr lang="en-GB" altLang="en-US" sz="1800"/>
              <a:t>both </a:t>
            </a:r>
            <a:r>
              <a:rPr lang="en-GB" altLang="en-US" sz="1800" i="1"/>
              <a:t>n</a:t>
            </a:r>
            <a:r>
              <a:rPr lang="en-GB" altLang="en-US" sz="1800"/>
              <a:t>-type and </a:t>
            </a:r>
            <a:r>
              <a:rPr lang="en-GB" altLang="en-US" sz="1800" i="1"/>
              <a:t>p</a:t>
            </a:r>
            <a:r>
              <a:rPr lang="en-GB" altLang="en-US" sz="1800"/>
              <a:t>-type materials are neutral but have much greater conductivity than pure semiconductors </a:t>
            </a:r>
          </a:p>
          <a:p>
            <a:pPr lvl="1" eaLnBrk="1" hangingPunct="1"/>
            <a:r>
              <a:rPr lang="en-GB" altLang="en-US" sz="1800"/>
              <a:t>this is </a:t>
            </a:r>
            <a:r>
              <a:rPr lang="en-GB" altLang="en-US" sz="1800" b="1">
                <a:solidFill>
                  <a:srgbClr val="0000FF"/>
                </a:solidFill>
              </a:rPr>
              <a:t>extrinsic conduction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8926" y="1665289"/>
            <a:ext cx="5292725" cy="4319587"/>
          </a:xfrm>
        </p:spPr>
        <p:txBody>
          <a:bodyPr/>
          <a:lstStyle/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Majority charge carriers diffuse across (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diffusion current</a:t>
            </a:r>
            <a:r>
              <a:rPr lang="en-US" altLang="en-US" sz="2000">
                <a:sym typeface="Symbol" panose="05050102010706020507" pitchFamily="18" charset="2"/>
              </a:rPr>
              <a:t>) and recombine leaving the ionized dopants behind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The dopants have opposite charge, resulting in an Electric Field or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potential barrier</a:t>
            </a:r>
            <a:r>
              <a:rPr lang="en-US" altLang="en-US" sz="2000">
                <a:sym typeface="Symbol" panose="05050102010706020507" pitchFamily="18" charset="2"/>
              </a:rPr>
              <a:t> across the junction. 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This impedes the diffusion of further charge carriers 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The result is a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depletion </a:t>
            </a:r>
            <a:r>
              <a:rPr lang="en-US" altLang="en-US" sz="2000">
                <a:sym typeface="Symbol" panose="05050102010706020507" pitchFamily="18" charset="2"/>
              </a:rPr>
              <a:t>or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 space charge layer </a:t>
            </a:r>
            <a:r>
              <a:rPr lang="en-US" altLang="en-US" sz="2000">
                <a:sym typeface="Symbol" panose="05050102010706020507" pitchFamily="18" charset="2"/>
              </a:rPr>
              <a:t>with intrinsic conduction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Thermally generated charge pairs swept by Ē producing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drift current</a:t>
            </a:r>
            <a:r>
              <a:rPr lang="en-US" altLang="en-US" sz="2000">
                <a:sym typeface="Symbol" panose="05050102010706020507" pitchFamily="18" charset="2"/>
              </a:rPr>
              <a:t> that is balanced by diffusion current so I</a:t>
            </a:r>
            <a:r>
              <a:rPr lang="en-US" altLang="en-US" sz="2000" baseline="-25000">
                <a:sym typeface="Symbol" panose="05050102010706020507" pitchFamily="18" charset="2"/>
              </a:rPr>
              <a:t>net</a:t>
            </a:r>
            <a:r>
              <a:rPr lang="en-US" altLang="en-US" sz="2000">
                <a:sym typeface="Symbol" panose="05050102010706020507" pitchFamily="18" charset="2"/>
              </a:rPr>
              <a:t>=0</a:t>
            </a:r>
          </a:p>
        </p:txBody>
      </p:sp>
      <p:pic>
        <p:nvPicPr>
          <p:cNvPr id="55299" name="Picture 4" descr="C19NF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752600"/>
            <a:ext cx="38481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5300" name="Straight Arrow Connector 2"/>
          <p:cNvCxnSpPr>
            <a:cxnSpLocks noChangeShapeType="1"/>
          </p:cNvCxnSpPr>
          <p:nvPr/>
        </p:nvCxnSpPr>
        <p:spPr bwMode="auto">
          <a:xfrm flipH="1">
            <a:off x="8435976" y="4868863"/>
            <a:ext cx="792163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301" name="TextBox 3"/>
          <p:cNvSpPr txBox="1">
            <a:spLocks noChangeArrowheads="1"/>
          </p:cNvSpPr>
          <p:nvPr/>
        </p:nvSpPr>
        <p:spPr bwMode="auto">
          <a:xfrm>
            <a:off x="8580438" y="4646614"/>
            <a:ext cx="360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</a:t>
            </a:r>
          </a:p>
        </p:txBody>
      </p:sp>
      <p:sp>
        <p:nvSpPr>
          <p:cNvPr id="553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35163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z="3200" i="1"/>
              <a:t>p</a:t>
            </a:r>
            <a:r>
              <a:rPr lang="en-US" altLang="en-US" sz="3200"/>
              <a:t>-type and </a:t>
            </a:r>
            <a:r>
              <a:rPr lang="en-US" altLang="en-US" sz="3200" i="1"/>
              <a:t>n</a:t>
            </a:r>
            <a:r>
              <a:rPr lang="en-US" altLang="en-US" sz="3200"/>
              <a:t>-type materials joined to form </a:t>
            </a:r>
            <a:r>
              <a:rPr lang="en-US" altLang="en-US" sz="3200" i="1"/>
              <a:t>pn</a:t>
            </a:r>
            <a:r>
              <a:rPr lang="en-US" altLang="en-US" sz="3200"/>
              <a:t> junction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19NF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263" y="2155826"/>
            <a:ext cx="4284662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05000" y="1898651"/>
            <a:ext cx="8382000" cy="4589463"/>
          </a:xfrm>
        </p:spPr>
        <p:txBody>
          <a:bodyPr/>
          <a:lstStyle/>
          <a:p>
            <a:pPr marL="395288" indent="-395288" eaLnBrk="1" hangingPunct="1"/>
            <a:r>
              <a:rPr lang="en-GB" altLang="en-US" sz="2400"/>
              <a:t>Thus,</a:t>
            </a:r>
          </a:p>
          <a:p>
            <a:pPr marL="395288" indent="-395288" eaLnBrk="1" hangingPunct="1"/>
            <a:endParaRPr lang="en-GB" altLang="en-US" sz="2400"/>
          </a:p>
          <a:p>
            <a:pPr marL="395288" indent="-395288" eaLnBrk="1" hangingPunct="1"/>
            <a:endParaRPr lang="en-GB" altLang="en-US" sz="2400"/>
          </a:p>
          <a:p>
            <a:pPr lvl="1" eaLnBrk="1" hangingPunct="1">
              <a:lnSpc>
                <a:spcPct val="50000"/>
              </a:lnSpc>
              <a:buFontTx/>
              <a:buNone/>
            </a:pPr>
            <a:r>
              <a:rPr lang="en-GB" altLang="en-US" sz="2400"/>
              <a:t>at room temperature </a:t>
            </a:r>
            <a:r>
              <a:rPr lang="en-GB" altLang="en-US" sz="2400" i="1"/>
              <a:t>e/kT</a:t>
            </a:r>
            <a:r>
              <a:rPr lang="en-GB" altLang="en-US" sz="2400"/>
              <a:t> </a:t>
            </a:r>
            <a:r>
              <a:rPr lang="en-US" altLang="en-US" sz="2400">
                <a:cs typeface="Arial" panose="020B0604020202020204" pitchFamily="34" charset="0"/>
              </a:rPr>
              <a:t>~</a:t>
            </a:r>
            <a:r>
              <a:rPr lang="en-GB" altLang="en-US" sz="2400"/>
              <a:t> 40 V</a:t>
            </a:r>
            <a:r>
              <a:rPr lang="en-GB" altLang="en-US" sz="2400" baseline="30000"/>
              <a:t>−1</a:t>
            </a:r>
          </a:p>
          <a:p>
            <a:pPr marL="395288" indent="-395288" eaLnBrk="1" hangingPunct="1">
              <a:lnSpc>
                <a:spcPct val="130000"/>
              </a:lnSpc>
            </a:pPr>
            <a:r>
              <a:rPr lang="en-GB" altLang="en-US" sz="2400"/>
              <a:t>If </a:t>
            </a:r>
            <a:r>
              <a:rPr lang="en-GB" altLang="en-US" sz="2400" i="1"/>
              <a:t>V</a:t>
            </a:r>
            <a:r>
              <a:rPr lang="en-GB" altLang="en-US" sz="2400"/>
              <a:t> &gt; + 0.1 V,</a:t>
            </a:r>
          </a:p>
          <a:p>
            <a:pPr marL="395288" indent="-395288" eaLnBrk="1" hangingPunct="1">
              <a:lnSpc>
                <a:spcPct val="150000"/>
              </a:lnSpc>
            </a:pPr>
            <a:endParaRPr lang="en-GB" altLang="en-US" sz="2400"/>
          </a:p>
          <a:p>
            <a:pPr marL="395288" indent="-395288" eaLnBrk="1" hangingPunct="1">
              <a:lnSpc>
                <a:spcPct val="110000"/>
              </a:lnSpc>
            </a:pPr>
            <a:r>
              <a:rPr lang="en-GB" altLang="en-US" sz="2400"/>
              <a:t>If </a:t>
            </a:r>
            <a:r>
              <a:rPr lang="en-GB" altLang="en-US" sz="2400" i="1"/>
              <a:t>V</a:t>
            </a:r>
            <a:r>
              <a:rPr lang="en-GB" altLang="en-US" sz="2400"/>
              <a:t> &lt; – 0.1 V,</a:t>
            </a:r>
          </a:p>
          <a:p>
            <a:pPr marL="395288" indent="-395288" eaLnBrk="1" hangingPunct="1">
              <a:lnSpc>
                <a:spcPct val="110000"/>
              </a:lnSpc>
            </a:pPr>
            <a:endParaRPr lang="en-GB" altLang="en-US" sz="2400"/>
          </a:p>
          <a:p>
            <a:pPr lvl="1" eaLnBrk="1" hangingPunct="1">
              <a:lnSpc>
                <a:spcPct val="110000"/>
              </a:lnSpc>
            </a:pPr>
            <a:r>
              <a:rPr lang="en-GB" altLang="en-US" sz="2400" i="1"/>
              <a:t>I</a:t>
            </a:r>
            <a:r>
              <a:rPr lang="en-GB" altLang="en-US" sz="2400" i="1" baseline="-25000"/>
              <a:t>S</a:t>
            </a:r>
            <a:r>
              <a:rPr lang="en-GB" altLang="en-US" sz="2400"/>
              <a:t> is the </a:t>
            </a:r>
            <a:r>
              <a:rPr lang="en-GB" altLang="en-US" sz="2400" b="1">
                <a:solidFill>
                  <a:srgbClr val="0000FF"/>
                </a:solidFill>
              </a:rPr>
              <a:t>reverse saturation current</a:t>
            </a:r>
          </a:p>
        </p:txBody>
      </p:sp>
      <p:grpSp>
        <p:nvGrpSpPr>
          <p:cNvPr id="57348" name="Group 5"/>
          <p:cNvGrpSpPr>
            <a:grpSpLocks/>
          </p:cNvGrpSpPr>
          <p:nvPr/>
        </p:nvGrpSpPr>
        <p:grpSpPr bwMode="auto">
          <a:xfrm>
            <a:off x="3143250" y="2389189"/>
            <a:ext cx="2146300" cy="657225"/>
            <a:chOff x="1020" y="1412"/>
            <a:chExt cx="1352" cy="414"/>
          </a:xfrm>
        </p:grpSpPr>
        <p:sp>
          <p:nvSpPr>
            <p:cNvPr id="57359" name="Rectangle 6"/>
            <p:cNvSpPr>
              <a:spLocks noChangeArrowheads="1"/>
            </p:cNvSpPr>
            <p:nvPr/>
          </p:nvSpPr>
          <p:spPr bwMode="auto">
            <a:xfrm>
              <a:off x="1020" y="1412"/>
              <a:ext cx="1352" cy="414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graphicFrame>
          <p:nvGraphicFramePr>
            <p:cNvPr id="57360" name="Object 2"/>
            <p:cNvGraphicFramePr>
              <a:graphicFrameLocks noChangeAspect="1"/>
            </p:cNvGraphicFramePr>
            <p:nvPr/>
          </p:nvGraphicFramePr>
          <p:xfrm>
            <a:off x="1163" y="1412"/>
            <a:ext cx="1097" cy="3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421" name="Equation" r:id="rId5" imgW="2324100" imgH="787400" progId="Equation.3">
                    <p:embed/>
                  </p:oleObj>
                </mc:Choice>
                <mc:Fallback>
                  <p:oleObj name="Equation" r:id="rId5" imgW="2324100" imgH="78740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3" y="1412"/>
                          <a:ext cx="1097" cy="3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7349" name="Rectangle 8"/>
          <p:cNvSpPr>
            <a:spLocks noChangeArrowheads="1"/>
          </p:cNvSpPr>
          <p:nvPr/>
        </p:nvSpPr>
        <p:spPr bwMode="auto">
          <a:xfrm>
            <a:off x="2819401" y="3994150"/>
            <a:ext cx="2987675" cy="64770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57350" name="Object 0"/>
          <p:cNvGraphicFramePr>
            <a:graphicFrameLocks noChangeAspect="1"/>
          </p:cNvGraphicFramePr>
          <p:nvPr/>
        </p:nvGraphicFramePr>
        <p:xfrm>
          <a:off x="2967038" y="3990976"/>
          <a:ext cx="28067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2" name="Equation" r:id="rId7" imgW="1993900" imgH="431800" progId="Equation.DSMT4">
                  <p:embed/>
                </p:oleObj>
              </mc:Choice>
              <mc:Fallback>
                <p:oleObj name="Equation" r:id="rId7" imgW="1993900" imgH="431800" progId="Equation.DSMT4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7038" y="3990976"/>
                        <a:ext cx="28067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1" name="Rectangle 10"/>
          <p:cNvSpPr>
            <a:spLocks noChangeArrowheads="1"/>
          </p:cNvSpPr>
          <p:nvPr/>
        </p:nvSpPr>
        <p:spPr bwMode="auto">
          <a:xfrm>
            <a:off x="2841626" y="5045075"/>
            <a:ext cx="2987675" cy="64770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57352" name="Object 1"/>
          <p:cNvGraphicFramePr>
            <a:graphicFrameLocks noChangeAspect="1"/>
          </p:cNvGraphicFramePr>
          <p:nvPr/>
        </p:nvGraphicFramePr>
        <p:xfrm>
          <a:off x="3324225" y="5181600"/>
          <a:ext cx="1943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3" name="Equation" r:id="rId9" imgW="1091726" imgH="228501" progId="Equation.3">
                  <p:embed/>
                </p:oleObj>
              </mc:Choice>
              <mc:Fallback>
                <p:oleObj name="Equation" r:id="rId9" imgW="1091726" imgH="228501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4225" y="5181600"/>
                        <a:ext cx="19431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3" name="TextBox 1"/>
          <p:cNvSpPr txBox="1">
            <a:spLocks noChangeArrowheads="1"/>
          </p:cNvSpPr>
          <p:nvPr/>
        </p:nvSpPr>
        <p:spPr bwMode="auto">
          <a:xfrm>
            <a:off x="3251201" y="6057900"/>
            <a:ext cx="4321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That is, our drift or thermal current, I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pic>
        <p:nvPicPr>
          <p:cNvPr id="57354" name="Picture 7" descr="C19NF0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9232" r="19461" b="70061"/>
          <a:stretch>
            <a:fillRect/>
          </a:stretch>
        </p:blipFill>
        <p:spPr bwMode="auto">
          <a:xfrm>
            <a:off x="7751763" y="1781175"/>
            <a:ext cx="1319212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5" name="Picture 7" descr="C19NF0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7" t="10278" r="58299" b="68597"/>
          <a:stretch>
            <a:fillRect/>
          </a:stretch>
        </p:blipFill>
        <p:spPr bwMode="auto">
          <a:xfrm>
            <a:off x="5816601" y="1822450"/>
            <a:ext cx="1179513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7356" name="Object 1"/>
          <p:cNvGraphicFramePr>
            <a:graphicFrameLocks noChangeAspect="1"/>
          </p:cNvGraphicFramePr>
          <p:nvPr/>
        </p:nvGraphicFramePr>
        <p:xfrm>
          <a:off x="8667750" y="4113214"/>
          <a:ext cx="193833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4" name="Equation" r:id="rId12" imgW="1244600" imgH="431800" progId="Equation.DSMT4">
                  <p:embed/>
                </p:oleObj>
              </mc:Choice>
              <mc:Fallback>
                <p:oleObj name="Equation" r:id="rId12" imgW="12446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67750" y="4113214"/>
                        <a:ext cx="1938338" cy="7572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357" name="Straight Connector 3"/>
          <p:cNvCxnSpPr>
            <a:cxnSpLocks noChangeShapeType="1"/>
          </p:cNvCxnSpPr>
          <p:nvPr/>
        </p:nvCxnSpPr>
        <p:spPr bwMode="auto">
          <a:xfrm flipH="1">
            <a:off x="8256588" y="3536951"/>
            <a:ext cx="323850" cy="183197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358" name="TextBox 9"/>
          <p:cNvSpPr txBox="1">
            <a:spLocks noChangeArrowheads="1"/>
          </p:cNvSpPr>
          <p:nvPr/>
        </p:nvSpPr>
        <p:spPr bwMode="auto">
          <a:xfrm>
            <a:off x="7751764" y="5300664"/>
            <a:ext cx="1044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400">
                <a:solidFill>
                  <a:srgbClr val="FF0000"/>
                </a:solidFill>
              </a:rPr>
              <a:t>V</a:t>
            </a:r>
            <a:r>
              <a:rPr lang="en-CA" altLang="en-US" sz="1400" baseline="-25000">
                <a:solidFill>
                  <a:srgbClr val="FF0000"/>
                </a:solidFill>
              </a:rPr>
              <a:t>ON</a:t>
            </a:r>
            <a:r>
              <a:rPr lang="en-CA" altLang="en-US" sz="1400">
                <a:solidFill>
                  <a:srgbClr val="FF0000"/>
                </a:solidFill>
              </a:rPr>
              <a:t>=0.7V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Diodes—should be able to: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Effect on E-fields, internal potentials of forward and reverse bias</a:t>
            </a:r>
          </a:p>
          <a:p>
            <a:r>
              <a:rPr lang="en-CA" altLang="en-US" smtClean="0"/>
              <a:t>Explanation of current vs voltage curves including breakdown</a:t>
            </a:r>
          </a:p>
          <a:p>
            <a:r>
              <a:rPr lang="en-CA" altLang="en-US" smtClean="0"/>
              <a:t>Equivalent circuits of diodes </a:t>
            </a:r>
          </a:p>
          <a:p>
            <a:r>
              <a:rPr lang="en-CA" altLang="en-US" smtClean="0"/>
              <a:t>Zener diodes-what they are and how to calculate current, voltage and power requirements</a:t>
            </a:r>
          </a:p>
          <a:p>
            <a:r>
              <a:rPr lang="en-CA" altLang="en-US" smtClean="0"/>
              <a:t>Describe and Explain output of diode circuits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17700" y="719138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18</a:t>
            </a:r>
            <a:br>
              <a:rPr lang="en-US" altLang="en-US" smtClean="0"/>
            </a:br>
            <a:r>
              <a:rPr lang="en-US" altLang="en-US" smtClean="0"/>
              <a:t>Field-effect transistors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900238"/>
            <a:ext cx="8583613" cy="4056062"/>
          </a:xfrm>
        </p:spPr>
        <p:txBody>
          <a:bodyPr/>
          <a:lstStyle/>
          <a:p>
            <a:pPr marL="376238" indent="-376238" eaLnBrk="1" hangingPunct="1"/>
            <a:r>
              <a:rPr lang="en-US" altLang="en-US" sz="2200">
                <a:solidFill>
                  <a:srgbClr val="FF0000"/>
                </a:solidFill>
              </a:rPr>
              <a:t>FETs</a:t>
            </a:r>
            <a:r>
              <a:rPr lang="en-US" altLang="en-US" sz="2200"/>
              <a:t> are widely used in both analogue and digital circuits</a:t>
            </a:r>
          </a:p>
          <a:p>
            <a:pPr marL="376238" indent="-376238" eaLnBrk="1" hangingPunct="1"/>
            <a:r>
              <a:rPr lang="en-US" altLang="en-US" sz="2200"/>
              <a:t>They have </a:t>
            </a:r>
            <a:r>
              <a:rPr lang="en-US" altLang="en-US" sz="2200">
                <a:solidFill>
                  <a:srgbClr val="FF0000"/>
                </a:solidFill>
              </a:rPr>
              <a:t>high input resistance </a:t>
            </a:r>
            <a:r>
              <a:rPr lang="en-US" altLang="en-US" sz="2200"/>
              <a:t>and small physical size</a:t>
            </a:r>
          </a:p>
          <a:p>
            <a:pPr marL="376238" indent="-376238" eaLnBrk="1" hangingPunct="1"/>
            <a:r>
              <a:rPr lang="en-US" altLang="en-US" sz="2200"/>
              <a:t>There are two basic forms of FET: </a:t>
            </a:r>
            <a:r>
              <a:rPr lang="en-US" altLang="en-US" sz="2200">
                <a:solidFill>
                  <a:srgbClr val="FF0000"/>
                </a:solidFill>
              </a:rPr>
              <a:t>MOSFETs and JFETs</a:t>
            </a:r>
          </a:p>
          <a:p>
            <a:pPr marL="376238" indent="-376238" eaLnBrk="1" hangingPunct="1"/>
            <a:r>
              <a:rPr lang="en-US" altLang="en-US" sz="2200"/>
              <a:t>MOSFETs may be divided into DE and Enhancement types</a:t>
            </a:r>
          </a:p>
          <a:p>
            <a:pPr marL="376238" indent="-376238" eaLnBrk="1" hangingPunct="1"/>
            <a:r>
              <a:rPr lang="en-US" altLang="en-US" sz="2200"/>
              <a:t>In each case the </a:t>
            </a:r>
            <a:r>
              <a:rPr lang="en-US" altLang="en-US" sz="2200">
                <a:solidFill>
                  <a:srgbClr val="FF0000"/>
                </a:solidFill>
              </a:rPr>
              <a:t>gate voltage controls the current from the drain to the source</a:t>
            </a:r>
          </a:p>
          <a:p>
            <a:pPr marL="376238" indent="-376238" eaLnBrk="1" hangingPunct="1"/>
            <a:r>
              <a:rPr lang="en-US" altLang="en-US" sz="2200"/>
              <a:t>The characteristics of the various forms of FET are similar except that they require </a:t>
            </a:r>
            <a:r>
              <a:rPr lang="en-US" altLang="en-US" sz="2200">
                <a:solidFill>
                  <a:srgbClr val="FF0000"/>
                </a:solidFill>
              </a:rPr>
              <a:t>different bias voltages</a:t>
            </a:r>
          </a:p>
          <a:p>
            <a:pPr marL="376238" indent="-376238" eaLnBrk="1" hangingPunct="1"/>
            <a:r>
              <a:rPr lang="en-US" altLang="en-US" sz="2200">
                <a:solidFill>
                  <a:srgbClr val="FF0000"/>
                </a:solidFill>
              </a:rPr>
              <a:t>DC analysis of bias</a:t>
            </a:r>
          </a:p>
          <a:p>
            <a:pPr marL="376238" indent="-376238" eaLnBrk="1" hangingPunct="1"/>
            <a:r>
              <a:rPr lang="en-US" altLang="en-US" sz="2200">
                <a:solidFill>
                  <a:srgbClr val="FF0000"/>
                </a:solidFill>
              </a:rPr>
              <a:t>AC analysis requires equivalent circuit</a:t>
            </a:r>
          </a:p>
          <a:p>
            <a:pPr marL="776288" lvl="1" indent="-376238" eaLnBrk="1" hangingPunct="1"/>
            <a:r>
              <a:rPr lang="en-US" altLang="en-US" sz="2000">
                <a:solidFill>
                  <a:srgbClr val="FF0000"/>
                </a:solidFill>
              </a:rPr>
              <a:t>V</a:t>
            </a:r>
            <a:r>
              <a:rPr lang="en-US" altLang="en-US" sz="2000" baseline="-25000">
                <a:solidFill>
                  <a:srgbClr val="FF0000"/>
                </a:solidFill>
              </a:rPr>
              <a:t>DS</a:t>
            </a:r>
            <a:r>
              <a:rPr lang="en-US" altLang="en-US" sz="2000">
                <a:solidFill>
                  <a:srgbClr val="FF0000"/>
                </a:solidFill>
              </a:rPr>
              <a:t> coupled to ground by capacitance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FET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1811338" y="1773239"/>
            <a:ext cx="8748712" cy="4319587"/>
          </a:xfrm>
        </p:spPr>
        <p:txBody>
          <a:bodyPr/>
          <a:lstStyle/>
          <a:p>
            <a:r>
              <a:rPr lang="en-CA" altLang="en-US" smtClean="0"/>
              <a:t>Basic operation, input and output characteristics</a:t>
            </a:r>
          </a:p>
          <a:p>
            <a:endParaRPr lang="en-CA" altLang="en-US" sz="2000"/>
          </a:p>
          <a:p>
            <a:r>
              <a:rPr lang="en-CA" altLang="en-US" smtClean="0"/>
              <a:t>Identify types of FET (JFET, DE-Mosfet, E-Mosfet)</a:t>
            </a:r>
          </a:p>
          <a:p>
            <a:endParaRPr lang="en-CA" altLang="en-US" sz="2000"/>
          </a:p>
          <a:p>
            <a:r>
              <a:rPr lang="en-CA" altLang="en-US" smtClean="0"/>
              <a:t>Areas of I</a:t>
            </a:r>
            <a:r>
              <a:rPr lang="en-CA" altLang="en-US" baseline="-25000" smtClean="0"/>
              <a:t>d</a:t>
            </a:r>
            <a:r>
              <a:rPr lang="en-CA" altLang="en-US" smtClean="0"/>
              <a:t> vs V</a:t>
            </a:r>
            <a:r>
              <a:rPr lang="en-CA" altLang="en-US" baseline="-25000" smtClean="0"/>
              <a:t>ds</a:t>
            </a:r>
            <a:r>
              <a:rPr lang="en-CA" altLang="en-US" smtClean="0"/>
              <a:t> where FET can be safely operated</a:t>
            </a:r>
          </a:p>
          <a:p>
            <a:endParaRPr lang="en-CA" altLang="en-US" sz="2000"/>
          </a:p>
          <a:p>
            <a:r>
              <a:rPr lang="en-CA" altLang="en-US" smtClean="0"/>
              <a:t>DC and Small signal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>
          <a:xfrm>
            <a:off x="1905000" y="692150"/>
            <a:ext cx="8382000" cy="838200"/>
          </a:xfrm>
        </p:spPr>
        <p:txBody>
          <a:bodyPr/>
          <a:lstStyle/>
          <a:p>
            <a:r>
              <a:rPr lang="en-CA" altLang="en-US" smtClean="0"/>
              <a:t>Assume we have digitized and now want to follow steps to reconstruct the signal.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5439" y="1773238"/>
            <a:ext cx="10477225" cy="1439862"/>
          </a:xfrm>
        </p:spPr>
        <p:txBody>
          <a:bodyPr/>
          <a:lstStyle/>
          <a:p>
            <a:pPr>
              <a:defRPr/>
            </a:pPr>
            <a:r>
              <a:rPr lang="en-CA" sz="2400" dirty="0"/>
              <a:t>Have anti-aliased the input (some </a:t>
            </a:r>
            <a:r>
              <a:rPr lang="en-CA" sz="2400" dirty="0" smtClean="0"/>
              <a:t>music band </a:t>
            </a:r>
            <a:r>
              <a:rPr lang="en-CA" sz="2400" dirty="0"/>
              <a:t>playing)</a:t>
            </a:r>
          </a:p>
          <a:p>
            <a:pPr>
              <a:defRPr/>
            </a:pPr>
            <a:r>
              <a:rPr lang="en-CA" sz="2400" dirty="0"/>
              <a:t>Converted it to digital numbers (and stored on computer)</a:t>
            </a:r>
          </a:p>
          <a:p>
            <a:pPr>
              <a:defRPr/>
            </a:pPr>
            <a:r>
              <a:rPr lang="en-CA" sz="2400" dirty="0"/>
              <a:t>Now reconvert to analogue signal (to play back on speakers)</a:t>
            </a:r>
          </a:p>
          <a:p>
            <a:pPr marL="0" indent="0">
              <a:buNone/>
              <a:defRPr/>
            </a:pPr>
            <a:r>
              <a:rPr lang="en-CA" sz="2400" dirty="0"/>
              <a:t>                                                      The input ramp has been</a:t>
            </a:r>
            <a:br>
              <a:rPr lang="en-CA" sz="2400" dirty="0"/>
            </a:br>
            <a:r>
              <a:rPr lang="en-CA" sz="2400" dirty="0"/>
              <a:t>                                                       “quantized” into a digital </a:t>
            </a:r>
            <a:r>
              <a:rPr lang="en-CA" sz="2400" dirty="0" smtClean="0"/>
              <a:t>signal</a:t>
            </a:r>
            <a:endParaRPr lang="en-CA" sz="2400" dirty="0"/>
          </a:p>
          <a:p>
            <a:pPr marL="0" indent="0">
              <a:buNone/>
              <a:defRPr/>
            </a:pPr>
            <a:r>
              <a:rPr lang="en-CA" sz="2000" dirty="0" smtClean="0"/>
              <a:t>                                                                    No numbers between “1” and “2”</a:t>
            </a:r>
            <a:br>
              <a:rPr lang="en-CA" sz="2000" dirty="0" smtClean="0"/>
            </a:br>
            <a:endParaRPr lang="en-CA" sz="1600" dirty="0"/>
          </a:p>
          <a:p>
            <a:pPr marL="0" indent="0">
              <a:buNone/>
              <a:defRPr/>
            </a:pPr>
            <a:r>
              <a:rPr lang="en-CA" sz="2400" dirty="0"/>
              <a:t>					</a:t>
            </a:r>
            <a:r>
              <a:rPr lang="en-CA" sz="2400" dirty="0" smtClean="0"/>
              <a:t>These </a:t>
            </a:r>
            <a:r>
              <a:rPr lang="en-CA" sz="2400" dirty="0"/>
              <a:t>“quanta” appear at the </a:t>
            </a:r>
            <a:br>
              <a:rPr lang="en-CA" sz="2400" dirty="0"/>
            </a:br>
            <a:r>
              <a:rPr lang="en-CA" sz="2400" dirty="0"/>
              <a:t>					output giving us steps </a:t>
            </a:r>
            <a:r>
              <a:rPr lang="en-CA" sz="2400" dirty="0" smtClean="0"/>
              <a:t>(</a:t>
            </a:r>
            <a:r>
              <a:rPr lang="en-CA" sz="2400" i="1" u="sng" dirty="0" smtClean="0">
                <a:solidFill>
                  <a:srgbClr val="FF0000"/>
                </a:solidFill>
              </a:rPr>
              <a:t>quantization error</a:t>
            </a:r>
            <a:r>
              <a:rPr lang="en-CA" sz="2400" dirty="0" smtClean="0"/>
              <a:t>)</a:t>
            </a:r>
            <a:endParaRPr lang="en-CA" sz="2400" dirty="0"/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955801" y="3068638"/>
            <a:ext cx="4016375" cy="2779712"/>
            <a:chOff x="431540" y="3068960"/>
            <a:chExt cx="4017220" cy="2778775"/>
          </a:xfrm>
        </p:grpSpPr>
        <p:grpSp>
          <p:nvGrpSpPr>
            <p:cNvPr id="103430" name="Group 15"/>
            <p:cNvGrpSpPr>
              <a:grpSpLocks/>
            </p:cNvGrpSpPr>
            <p:nvPr/>
          </p:nvGrpSpPr>
          <p:grpSpPr bwMode="auto">
            <a:xfrm>
              <a:off x="431540" y="3068960"/>
              <a:ext cx="3900673" cy="2778775"/>
              <a:chOff x="431540" y="3068960"/>
              <a:chExt cx="3900673" cy="2778775"/>
            </a:xfrm>
          </p:grpSpPr>
          <p:grpSp>
            <p:nvGrpSpPr>
              <p:cNvPr id="103432" name="Group 7"/>
              <p:cNvGrpSpPr>
                <a:grpSpLocks/>
              </p:cNvGrpSpPr>
              <p:nvPr/>
            </p:nvGrpSpPr>
            <p:grpSpPr bwMode="auto">
              <a:xfrm>
                <a:off x="431540" y="3068960"/>
                <a:ext cx="3900673" cy="2778775"/>
                <a:chOff x="431540" y="3392996"/>
                <a:chExt cx="3900673" cy="2778775"/>
              </a:xfrm>
            </p:grpSpPr>
            <p:pic>
              <p:nvPicPr>
                <p:cNvPr id="103435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1540" y="3392996"/>
                  <a:ext cx="3900673" cy="2778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6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0393" t="57341" r="20233" b="34500"/>
                <a:stretch>
                  <a:fillRect/>
                </a:stretch>
              </p:blipFill>
              <p:spPr bwMode="auto">
                <a:xfrm>
                  <a:off x="1223628" y="3573016"/>
                  <a:ext cx="755702" cy="2267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7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79" t="58112" r="18327" b="27747"/>
                <a:stretch>
                  <a:fillRect/>
                </a:stretch>
              </p:blipFill>
              <p:spPr bwMode="auto">
                <a:xfrm>
                  <a:off x="3466768" y="3555097"/>
                  <a:ext cx="853944" cy="3929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438" name="Rectangle 3"/>
                <p:cNvSpPr>
                  <a:spLocks noChangeArrowheads="1"/>
                </p:cNvSpPr>
                <p:nvPr/>
              </p:nvSpPr>
              <p:spPr bwMode="auto">
                <a:xfrm>
                  <a:off x="2771800" y="5013176"/>
                  <a:ext cx="823016" cy="432048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rgbClr val="E30000"/>
                    </a:buClr>
                    <a:buFont typeface="Wingdings" panose="05000000000000000000" pitchFamily="2" charset="2"/>
                    <a:buChar char="§"/>
                    <a:defRPr sz="3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Tx/>
                    <a:buNone/>
                  </a:pPr>
                  <a:endParaRPr lang="en-CA" altLang="en-US" sz="240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103433" name="Straight Arrow Connector 10"/>
              <p:cNvCxnSpPr>
                <a:cxnSpLocks noChangeShapeType="1"/>
              </p:cNvCxnSpPr>
              <p:nvPr/>
            </p:nvCxnSpPr>
            <p:spPr bwMode="auto">
              <a:xfrm>
                <a:off x="1907704" y="3609020"/>
                <a:ext cx="684076" cy="324036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434" name="Straight Arrow Connector 12"/>
              <p:cNvCxnSpPr>
                <a:cxnSpLocks noChangeShapeType="1"/>
              </p:cNvCxnSpPr>
              <p:nvPr/>
            </p:nvCxnSpPr>
            <p:spPr bwMode="auto">
              <a:xfrm flipH="1" flipV="1">
                <a:off x="3275856" y="3362336"/>
                <a:ext cx="318960" cy="65208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3431" name="TextBox 13"/>
            <p:cNvSpPr txBox="1">
              <a:spLocks noChangeArrowheads="1"/>
            </p:cNvSpPr>
            <p:nvPr/>
          </p:nvSpPr>
          <p:spPr bwMode="auto">
            <a:xfrm>
              <a:off x="3594816" y="4874676"/>
              <a:ext cx="8539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>
                  <a:solidFill>
                    <a:srgbClr val="000000"/>
                  </a:solidFill>
                </a:rPr>
                <a:t>time</a:t>
              </a: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4" y="5373688"/>
            <a:ext cx="400208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691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74839"/>
            <a:ext cx="8382000" cy="4319587"/>
          </a:xfrm>
        </p:spPr>
        <p:txBody>
          <a:bodyPr/>
          <a:lstStyle/>
          <a:p>
            <a:pPr marL="376238" indent="-376238" eaLnBrk="1" hangingPunct="1"/>
            <a:r>
              <a:rPr lang="en-GB" altLang="en-US" b="1" smtClean="0">
                <a:solidFill>
                  <a:srgbClr val="0000FF"/>
                </a:solidFill>
              </a:rPr>
              <a:t>FET output characteristics</a:t>
            </a:r>
          </a:p>
        </p:txBody>
      </p:sp>
      <p:pic>
        <p:nvPicPr>
          <p:cNvPr id="63491" name="Picture 3" descr="C20NF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9" y="2713039"/>
            <a:ext cx="8389937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Box 1"/>
          <p:cNvSpPr txBox="1">
            <a:spLocks noChangeArrowheads="1"/>
          </p:cNvSpPr>
          <p:nvPr/>
        </p:nvSpPr>
        <p:spPr bwMode="auto">
          <a:xfrm>
            <a:off x="3122613" y="5589588"/>
            <a:ext cx="3478212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Above here the channel thickness </a:t>
            </a:r>
            <a:br>
              <a:rPr lang="en-CA" altLang="en-US" sz="1600">
                <a:solidFill>
                  <a:srgbClr val="FF0000"/>
                </a:solidFill>
              </a:rPr>
            </a:br>
            <a:r>
              <a:rPr lang="en-CA" altLang="en-US" sz="1600">
                <a:solidFill>
                  <a:srgbClr val="FF0000"/>
                </a:solidFill>
              </a:rPr>
              <a:t>is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 0 at drain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More V</a:t>
            </a:r>
            <a:r>
              <a:rPr lang="en-CA" altLang="en-US" sz="1600" baseline="-25000">
                <a:solidFill>
                  <a:srgbClr val="FF0000"/>
                </a:solidFill>
                <a:sym typeface="Symbol" panose="05050102010706020507" pitchFamily="18" charset="2"/>
              </a:rPr>
              <a:t>DS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gives no more current</a:t>
            </a:r>
            <a:endParaRPr lang="en-CA" altLang="en-US" sz="1600">
              <a:solidFill>
                <a:srgbClr val="FF0000"/>
              </a:solidFill>
            </a:endParaRPr>
          </a:p>
        </p:txBody>
      </p:sp>
      <p:cxnSp>
        <p:nvCxnSpPr>
          <p:cNvPr id="63493" name="Straight Arrow Connector 3"/>
          <p:cNvCxnSpPr>
            <a:cxnSpLocks noChangeShapeType="1"/>
          </p:cNvCxnSpPr>
          <p:nvPr/>
        </p:nvCxnSpPr>
        <p:spPr bwMode="auto">
          <a:xfrm flipV="1">
            <a:off x="3108325" y="5265739"/>
            <a:ext cx="0" cy="3905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494" name="TextBox 6"/>
          <p:cNvSpPr txBox="1">
            <a:spLocks noChangeArrowheads="1"/>
          </p:cNvSpPr>
          <p:nvPr/>
        </p:nvSpPr>
        <p:spPr bwMode="auto">
          <a:xfrm>
            <a:off x="1524000" y="5568950"/>
            <a:ext cx="1512888" cy="8318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Here channel has resistance set by V</a:t>
            </a:r>
            <a:r>
              <a:rPr lang="en-CA" altLang="en-US" sz="1600" baseline="-25000">
                <a:solidFill>
                  <a:srgbClr val="FF0000"/>
                </a:solidFill>
              </a:rPr>
              <a:t>GS</a:t>
            </a:r>
          </a:p>
        </p:txBody>
      </p:sp>
      <p:cxnSp>
        <p:nvCxnSpPr>
          <p:cNvPr id="63495" name="Straight Arrow Connector 5"/>
          <p:cNvCxnSpPr>
            <a:cxnSpLocks noChangeShapeType="1"/>
          </p:cNvCxnSpPr>
          <p:nvPr/>
        </p:nvCxnSpPr>
        <p:spPr bwMode="auto">
          <a:xfrm flipH="1">
            <a:off x="2279650" y="5373688"/>
            <a:ext cx="7572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349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6" y="188913"/>
            <a:ext cx="2124075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7" name="TextBox 10"/>
          <p:cNvSpPr txBox="1">
            <a:spLocks noChangeArrowheads="1"/>
          </p:cNvSpPr>
          <p:nvPr/>
        </p:nvSpPr>
        <p:spPr bwMode="auto">
          <a:xfrm>
            <a:off x="6927850" y="5568951"/>
            <a:ext cx="3740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Here I</a:t>
            </a:r>
            <a:r>
              <a:rPr lang="en-CA" altLang="en-US" sz="1800" baseline="-25000">
                <a:solidFill>
                  <a:srgbClr val="FF0000"/>
                </a:solidFill>
              </a:rPr>
              <a:t>D</a:t>
            </a:r>
            <a:r>
              <a:rPr lang="en-CA" altLang="en-US" sz="1800">
                <a:solidFill>
                  <a:srgbClr val="FF0000"/>
                </a:solidFill>
              </a:rPr>
              <a:t> ~independent of the applied voltage &amp; controlled by V</a:t>
            </a:r>
            <a:r>
              <a:rPr lang="en-CA" altLang="en-US" sz="1800" baseline="-25000">
                <a:solidFill>
                  <a:srgbClr val="FF0000"/>
                </a:solidFill>
              </a:rPr>
              <a:t>GS</a:t>
            </a:r>
          </a:p>
        </p:txBody>
      </p:sp>
      <p:cxnSp>
        <p:nvCxnSpPr>
          <p:cNvPr id="63498" name="Straight Arrow Connector 8"/>
          <p:cNvCxnSpPr>
            <a:cxnSpLocks noChangeShapeType="1"/>
          </p:cNvCxnSpPr>
          <p:nvPr/>
        </p:nvCxnSpPr>
        <p:spPr bwMode="auto">
          <a:xfrm>
            <a:off x="7248525" y="5461000"/>
            <a:ext cx="216058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2"/>
          <p:cNvCxnSpPr>
            <a:cxnSpLocks noChangeShapeType="1"/>
          </p:cNvCxnSpPr>
          <p:nvPr/>
        </p:nvCxnSpPr>
        <p:spPr bwMode="auto">
          <a:xfrm>
            <a:off x="7175500" y="3573463"/>
            <a:ext cx="19304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12238" y="3368676"/>
            <a:ext cx="1454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200">
                <a:solidFill>
                  <a:srgbClr val="FF0000"/>
                </a:solidFill>
              </a:rPr>
              <a:t>Small slope = R</a:t>
            </a:r>
            <a:r>
              <a:rPr lang="en-CA" altLang="en-US" sz="1200" baseline="-25000">
                <a:solidFill>
                  <a:srgbClr val="FF0000"/>
                </a:solidFill>
              </a:rPr>
              <a:t>out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8904288" y="3213100"/>
            <a:ext cx="0" cy="29368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 flipV="1">
            <a:off x="8904288" y="3573464"/>
            <a:ext cx="0" cy="2936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20838" y="115889"/>
            <a:ext cx="64817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Need to set a DC (quiescent) operating point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for the small signal (AC) variations of v</a:t>
            </a:r>
            <a:r>
              <a:rPr lang="en-CA" altLang="en-US" sz="2000" baseline="-25000">
                <a:solidFill>
                  <a:srgbClr val="FF0000"/>
                </a:solidFill>
              </a:rPr>
              <a:t>gs</a:t>
            </a:r>
            <a:endParaRPr lang="en-CA" altLang="en-US" sz="200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Know why this  point should avoid the Ohmic, </a:t>
            </a:r>
            <a:br>
              <a:rPr lang="en-CA" altLang="en-US" sz="2000">
                <a:solidFill>
                  <a:srgbClr val="FF0000"/>
                </a:solidFill>
              </a:rPr>
            </a:br>
            <a:r>
              <a:rPr lang="en-CA" altLang="en-US" sz="2000">
                <a:solidFill>
                  <a:srgbClr val="FF0000"/>
                </a:solidFill>
              </a:rPr>
              <a:t>High I</a:t>
            </a:r>
            <a:r>
              <a:rPr lang="en-CA" altLang="en-US" sz="2000" baseline="-25000">
                <a:solidFill>
                  <a:srgbClr val="FF0000"/>
                </a:solidFill>
              </a:rPr>
              <a:t>D</a:t>
            </a:r>
            <a:r>
              <a:rPr lang="en-CA" altLang="en-US" sz="2000">
                <a:solidFill>
                  <a:srgbClr val="FF0000"/>
                </a:solidFill>
              </a:rPr>
              <a:t> and High V</a:t>
            </a:r>
            <a:r>
              <a:rPr lang="en-CA" altLang="en-US" sz="2000" baseline="-25000">
                <a:solidFill>
                  <a:srgbClr val="FF0000"/>
                </a:solidFill>
              </a:rPr>
              <a:t>DS</a:t>
            </a:r>
            <a:r>
              <a:rPr lang="en-CA" altLang="en-US" sz="2000">
                <a:solidFill>
                  <a:srgbClr val="FF0000"/>
                </a:solidFill>
              </a:rPr>
              <a:t> regions</a:t>
            </a: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>
            <a:off x="6743700" y="404813"/>
            <a:ext cx="1296988" cy="39243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5-Point Star 7"/>
          <p:cNvSpPr/>
          <p:nvPr/>
        </p:nvSpPr>
        <p:spPr bwMode="auto">
          <a:xfrm>
            <a:off x="7951789" y="4257675"/>
            <a:ext cx="173037" cy="179388"/>
          </a:xfrm>
          <a:prstGeom prst="star5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CA" sz="240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19-</a:t>
            </a:r>
            <a:br>
              <a:rPr lang="en-US" altLang="en-US" smtClean="0"/>
            </a:br>
            <a:r>
              <a:rPr lang="en-US" altLang="en-US" smtClean="0"/>
              <a:t>Bipolar junction transistors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912938"/>
            <a:ext cx="8583613" cy="4475162"/>
          </a:xfrm>
        </p:spPr>
        <p:txBody>
          <a:bodyPr/>
          <a:lstStyle/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Bipolar transistors are widely used in both analogue and digital circuits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How </a:t>
            </a:r>
            <a:r>
              <a:rPr lang="en-US" altLang="en-US" sz="2400">
                <a:solidFill>
                  <a:srgbClr val="FF0000"/>
                </a:solidFill>
              </a:rPr>
              <a:t>the p-n junctions work</a:t>
            </a:r>
            <a:r>
              <a:rPr lang="en-US" altLang="en-US" sz="2400"/>
              <a:t> in a BJT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They can be </a:t>
            </a:r>
            <a:r>
              <a:rPr lang="en-US" altLang="en-US" sz="2400">
                <a:solidFill>
                  <a:srgbClr val="FF0000"/>
                </a:solidFill>
              </a:rPr>
              <a:t>considered as either voltage-controlled or current-controlled devices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Their characteristics may be described by their </a:t>
            </a:r>
            <a:r>
              <a:rPr lang="en-US" altLang="en-US" sz="2400">
                <a:solidFill>
                  <a:srgbClr val="FF0000"/>
                </a:solidFill>
              </a:rPr>
              <a:t>gain or by their transconductance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Feedback can be used to overcome problems of device variability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Again, </a:t>
            </a:r>
            <a:r>
              <a:rPr lang="en-US" altLang="en-US" sz="2400">
                <a:solidFill>
                  <a:srgbClr val="FF0000"/>
                </a:solidFill>
              </a:rPr>
              <a:t>must set DC (quiescent) bias, and use equivalent circuit to calculate small-signal (AC-signal) gain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Input and output characteristics, where on I</a:t>
            </a:r>
            <a:r>
              <a:rPr lang="en-US" altLang="en-US" sz="2400" baseline="-25000">
                <a:solidFill>
                  <a:srgbClr val="FF0000"/>
                </a:solidFill>
              </a:rPr>
              <a:t>c</a:t>
            </a:r>
            <a:r>
              <a:rPr lang="en-US" altLang="en-US" sz="2400">
                <a:solidFill>
                  <a:srgbClr val="FF0000"/>
                </a:solidFill>
              </a:rPr>
              <a:t> vs V</a:t>
            </a:r>
            <a:r>
              <a:rPr lang="en-US" altLang="en-US" sz="2400" baseline="-25000">
                <a:solidFill>
                  <a:srgbClr val="FF0000"/>
                </a:solidFill>
              </a:rPr>
              <a:t>ce</a:t>
            </a:r>
            <a:r>
              <a:rPr lang="en-US" altLang="en-US" sz="2400">
                <a:solidFill>
                  <a:srgbClr val="FF0000"/>
                </a:solidFill>
              </a:rPr>
              <a:t> curve it can be safely operated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19288" y="1665289"/>
            <a:ext cx="8382000" cy="4319587"/>
          </a:xfrm>
        </p:spPr>
        <p:txBody>
          <a:bodyPr/>
          <a:lstStyle/>
          <a:p>
            <a:pPr marL="384175" indent="-384175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Output characteristics</a:t>
            </a:r>
          </a:p>
          <a:p>
            <a:pPr marL="860425" lvl="1" eaLnBrk="1" hangingPunct="1">
              <a:defRPr/>
            </a:pPr>
            <a:r>
              <a:rPr lang="en-GB" sz="2400" dirty="0"/>
              <a:t>region near to the</a:t>
            </a:r>
            <a:br>
              <a:rPr lang="en-GB" sz="2400" dirty="0"/>
            </a:br>
            <a:r>
              <a:rPr lang="en-GB" sz="2400" dirty="0"/>
              <a:t>origin is the </a:t>
            </a:r>
            <a:br>
              <a:rPr lang="en-GB" sz="2400" dirty="0"/>
            </a:br>
            <a:r>
              <a:rPr lang="en-GB" sz="2400" b="1" dirty="0">
                <a:solidFill>
                  <a:srgbClr val="0000FF"/>
                </a:solidFill>
              </a:rPr>
              <a:t>saturation region</a:t>
            </a:r>
          </a:p>
          <a:p>
            <a:pPr marL="860425" lvl="1" eaLnBrk="1" hangingPunct="1">
              <a:defRPr/>
            </a:pPr>
            <a:r>
              <a:rPr lang="en-GB" sz="2400" dirty="0"/>
              <a:t>this is normally</a:t>
            </a:r>
            <a:br>
              <a:rPr lang="en-GB" sz="2400" dirty="0"/>
            </a:br>
            <a:r>
              <a:rPr lang="en-GB" sz="2400" dirty="0"/>
              <a:t>avoided in linear</a:t>
            </a:r>
            <a:br>
              <a:rPr lang="en-GB" sz="2400" dirty="0"/>
            </a:br>
            <a:r>
              <a:rPr lang="en-GB" sz="2400" dirty="0"/>
              <a:t>circuits by selecting</a:t>
            </a:r>
            <a:br>
              <a:rPr lang="en-GB" sz="2400" dirty="0"/>
            </a:br>
            <a:r>
              <a:rPr lang="en-GB" sz="2400" dirty="0"/>
              <a:t>DC-operating point</a:t>
            </a:r>
          </a:p>
          <a:p>
            <a:pPr marL="860425" lvl="1" eaLnBrk="1" hangingPunct="1">
              <a:defRPr/>
            </a:pPr>
            <a:endParaRPr lang="en-GB" sz="2400" dirty="0"/>
          </a:p>
          <a:p>
            <a:pPr marL="860425" lvl="1" eaLnBrk="1" hangingPunct="1">
              <a:defRPr/>
            </a:pPr>
            <a:r>
              <a:rPr lang="en-GB" sz="2400" dirty="0"/>
              <a:t>slope of lines</a:t>
            </a:r>
            <a:br>
              <a:rPr lang="en-GB" sz="2400" dirty="0"/>
            </a:br>
            <a:r>
              <a:rPr lang="en-GB" sz="2400" dirty="0"/>
              <a:t>represents the</a:t>
            </a:r>
            <a:br>
              <a:rPr lang="en-GB" sz="2400" dirty="0"/>
            </a:br>
            <a:r>
              <a:rPr lang="en-GB" sz="2400" b="1" dirty="0">
                <a:solidFill>
                  <a:srgbClr val="0000FF"/>
                </a:solidFill>
              </a:rPr>
              <a:t>output resistance</a:t>
            </a:r>
          </a:p>
          <a:p>
            <a:pPr marL="574675" lvl="1" indent="0" eaLnBrk="1" hangingPunct="1">
              <a:buNone/>
              <a:defRPr/>
            </a:pPr>
            <a:r>
              <a:rPr lang="en-GB" sz="2400" b="1" dirty="0">
                <a:solidFill>
                  <a:srgbClr val="0000FF"/>
                </a:solidFill>
              </a:rPr>
              <a:t/>
            </a:r>
            <a:br>
              <a:rPr lang="en-GB" sz="2400" b="1" dirty="0">
                <a:solidFill>
                  <a:srgbClr val="0000FF"/>
                </a:solidFill>
              </a:rPr>
            </a:br>
            <a:endParaRPr lang="en-GB" sz="2400" dirty="0">
              <a:solidFill>
                <a:srgbClr val="0000FF"/>
              </a:solidFill>
            </a:endParaRPr>
          </a:p>
        </p:txBody>
      </p:sp>
      <p:pic>
        <p:nvPicPr>
          <p:cNvPr id="67587" name="Picture 3" descr="C21NF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2312988"/>
            <a:ext cx="48593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extBox 1"/>
          <p:cNvSpPr txBox="1">
            <a:spLocks noChangeArrowheads="1"/>
          </p:cNvSpPr>
          <p:nvPr/>
        </p:nvSpPr>
        <p:spPr bwMode="auto">
          <a:xfrm>
            <a:off x="7212014" y="4833939"/>
            <a:ext cx="1404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200">
                <a:solidFill>
                  <a:srgbClr val="FF0000"/>
                </a:solidFill>
              </a:rPr>
              <a:t>magnified</a:t>
            </a:r>
          </a:p>
        </p:txBody>
      </p:sp>
      <p:sp>
        <p:nvSpPr>
          <p:cNvPr id="67589" name="TextBox 2"/>
          <p:cNvSpPr txBox="1">
            <a:spLocks noChangeArrowheads="1"/>
          </p:cNvSpPr>
          <p:nvPr/>
        </p:nvSpPr>
        <p:spPr bwMode="auto">
          <a:xfrm>
            <a:off x="7986713" y="2492376"/>
            <a:ext cx="1854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I</a:t>
            </a:r>
            <a:r>
              <a:rPr lang="en-CA" altLang="en-US" sz="1600" baseline="-2500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  linear with I</a:t>
            </a:r>
            <a:r>
              <a:rPr lang="en-CA" altLang="en-US" sz="1600" baseline="-25000">
                <a:solidFill>
                  <a:srgbClr val="FF0000"/>
                </a:solidFill>
                <a:sym typeface="Symbol" panose="05050102010706020507" pitchFamily="18" charset="2"/>
              </a:rPr>
              <a:t>B</a:t>
            </a:r>
            <a:endParaRPr lang="en-CA" altLang="en-US" sz="1600" baseline="-25000">
              <a:solidFill>
                <a:srgbClr val="FF0000"/>
              </a:solidFill>
            </a:endParaRPr>
          </a:p>
        </p:txBody>
      </p:sp>
      <p:sp>
        <p:nvSpPr>
          <p:cNvPr id="2" name="5-Point Star 1"/>
          <p:cNvSpPr/>
          <p:nvPr/>
        </p:nvSpPr>
        <p:spPr bwMode="auto">
          <a:xfrm>
            <a:off x="7572376" y="4257675"/>
            <a:ext cx="341313" cy="215900"/>
          </a:xfrm>
          <a:prstGeom prst="star5">
            <a:avLst/>
          </a:prstGeom>
          <a:solidFill>
            <a:schemeClr val="bg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CA" sz="24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7591" name="TextBox 2"/>
          <p:cNvSpPr txBox="1">
            <a:spLocks noChangeArrowheads="1"/>
          </p:cNvSpPr>
          <p:nvPr/>
        </p:nvSpPr>
        <p:spPr bwMode="auto">
          <a:xfrm>
            <a:off x="2674938" y="4724401"/>
            <a:ext cx="327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Typical operating point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Why in this region?</a:t>
            </a:r>
          </a:p>
        </p:txBody>
      </p:sp>
      <p:cxnSp>
        <p:nvCxnSpPr>
          <p:cNvPr id="67592" name="Straight Arrow Connector 4"/>
          <p:cNvCxnSpPr>
            <a:cxnSpLocks noChangeShapeType="1"/>
            <a:endCxn id="2" idx="2"/>
          </p:cNvCxnSpPr>
          <p:nvPr/>
        </p:nvCxnSpPr>
        <p:spPr bwMode="auto">
          <a:xfrm flipV="1">
            <a:off x="5267325" y="4473575"/>
            <a:ext cx="2370138" cy="4318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Comparison of FET and Bipolar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71925" y="1736725"/>
          <a:ext cx="3492500" cy="4319588"/>
        </p:xfrm>
        <a:graphic>
          <a:graphicData uri="http://schemas.openxmlformats.org/drawingml/2006/table">
            <a:tbl>
              <a:tblPr/>
              <a:tblGrid>
                <a:gridCol w="311830"/>
                <a:gridCol w="1621518"/>
                <a:gridCol w="1559152"/>
              </a:tblGrid>
              <a:tr h="321671">
                <a:tc>
                  <a:txBody>
                    <a:bodyPr/>
                    <a:lstStyle/>
                    <a:p>
                      <a:r>
                        <a:rPr lang="en-CA" sz="900" dirty="0">
                          <a:effectLst/>
                        </a:rPr>
                        <a:t> 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>
                          <a:effectLst/>
                        </a:rPr>
                        <a:t>Field Effect </a:t>
                      </a:r>
                      <a:r>
                        <a:rPr lang="en-CA" sz="900" dirty="0">
                          <a:effectLst/>
                        </a:rPr>
                        <a:t>Transistor </a:t>
                      </a:r>
                      <a:r>
                        <a:rPr lang="en-CA" sz="900">
                          <a:effectLst/>
                        </a:rPr>
                        <a:t>(</a:t>
                      </a:r>
                      <a:r>
                        <a:rPr lang="en-CA" sz="900" smtClean="0">
                          <a:effectLst/>
                        </a:rPr>
                        <a:t>FET</a:t>
                      </a:r>
                      <a:r>
                        <a:rPr lang="en-CA" sz="900" dirty="0">
                          <a:effectLst/>
                        </a:rPr>
                        <a:t>)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>
                          <a:effectLst/>
                        </a:rPr>
                        <a:t>Bipolar Junction Transistor (BJT)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1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Low </a:t>
                      </a:r>
                      <a:r>
                        <a:rPr lang="en-CA" sz="900" smtClean="0"/>
                        <a:t>voltage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High </a:t>
                      </a:r>
                      <a:r>
                        <a:rPr lang="en-CA" sz="900" smtClean="0"/>
                        <a:t>voltage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812">
                <a:tc>
                  <a:txBody>
                    <a:bodyPr/>
                    <a:lstStyle/>
                    <a:p>
                      <a:r>
                        <a:rPr lang="en-CA" sz="900"/>
                        <a:t>2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High </a:t>
                      </a:r>
                      <a:r>
                        <a:rPr lang="en-CA" sz="900" smtClean="0"/>
                        <a:t>current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Low </a:t>
                      </a:r>
                      <a:r>
                        <a:rPr lang="en-CA" sz="900" smtClean="0"/>
                        <a:t>current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3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Very </a:t>
                      </a:r>
                      <a:r>
                        <a:rPr lang="en-CA" sz="900" dirty="0" smtClean="0"/>
                        <a:t>high </a:t>
                      </a:r>
                      <a:r>
                        <a:rPr lang="en-CA" sz="900" smtClean="0"/>
                        <a:t>input 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Low </a:t>
                      </a:r>
                      <a:r>
                        <a:rPr lang="en-CA" sz="900"/>
                        <a:t>input </a:t>
                      </a:r>
                      <a:r>
                        <a:rPr lang="en-CA" sz="900" smtClean="0"/>
                        <a:t>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4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High </a:t>
                      </a:r>
                      <a:r>
                        <a:rPr lang="en-CA" sz="900"/>
                        <a:t>output </a:t>
                      </a:r>
                      <a:r>
                        <a:rPr lang="en-CA" sz="900" smtClean="0"/>
                        <a:t>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Low </a:t>
                      </a:r>
                      <a:r>
                        <a:rPr lang="en-CA" sz="900"/>
                        <a:t>output </a:t>
                      </a:r>
                      <a:r>
                        <a:rPr lang="en-CA" sz="900" smtClean="0"/>
                        <a:t>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5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Low </a:t>
                      </a:r>
                      <a:r>
                        <a:rPr lang="en-CA" sz="900" smtClean="0"/>
                        <a:t>noise generation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Medium noise generation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6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Fast </a:t>
                      </a:r>
                      <a:r>
                        <a:rPr lang="en-CA" sz="900"/>
                        <a:t>switching </a:t>
                      </a:r>
                      <a:r>
                        <a:rPr lang="en-CA" sz="900" smtClean="0"/>
                        <a:t>time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Medium </a:t>
                      </a:r>
                      <a:r>
                        <a:rPr lang="en-CA" sz="900"/>
                        <a:t>switching </a:t>
                      </a:r>
                      <a:r>
                        <a:rPr lang="en-CA" sz="900" smtClean="0"/>
                        <a:t>time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7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Easily damaged </a:t>
                      </a:r>
                      <a:r>
                        <a:rPr lang="en-CA" sz="900" dirty="0"/>
                        <a:t>by static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Robust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9531">
                <a:tc>
                  <a:txBody>
                    <a:bodyPr/>
                    <a:lstStyle/>
                    <a:p>
                      <a:r>
                        <a:rPr lang="en-CA" sz="900"/>
                        <a:t>8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Some require </a:t>
                      </a:r>
                      <a:r>
                        <a:rPr lang="en-US" sz="900" dirty="0"/>
                        <a:t>an input to turn it “OFF”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Requires zero </a:t>
                      </a:r>
                      <a:r>
                        <a:rPr lang="en-US" sz="900" dirty="0"/>
                        <a:t>input to turn it “OFF”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9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Voltage controlled device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Current controlled device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9531">
                <a:tc>
                  <a:txBody>
                    <a:bodyPr/>
                    <a:lstStyle/>
                    <a:p>
                      <a:r>
                        <a:rPr lang="en-CA" sz="900"/>
                        <a:t>10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Exhibits the properties </a:t>
                      </a:r>
                      <a:r>
                        <a:rPr lang="en-US" sz="900" dirty="0"/>
                        <a:t>of </a:t>
                      </a:r>
                      <a:r>
                        <a:rPr lang="en-US" sz="900"/>
                        <a:t>a </a:t>
                      </a:r>
                      <a:r>
                        <a:rPr lang="en-US" sz="900" smtClean="0"/>
                        <a:t>Resistor</a:t>
                      </a:r>
                      <a:endParaRPr lang="en-US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 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11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More expensive </a:t>
                      </a:r>
                      <a:r>
                        <a:rPr lang="en-CA" sz="900" dirty="0"/>
                        <a:t>than bipolar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Cheap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12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Difficult to bias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Easy </a:t>
                      </a:r>
                      <a:r>
                        <a:rPr lang="en-CA" sz="900" dirty="0"/>
                        <a:t>to bias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22-Noise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916113"/>
            <a:ext cx="8382000" cy="4303712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>
                <a:solidFill>
                  <a:srgbClr val="FF0000"/>
                </a:solidFill>
              </a:rPr>
              <a:t>Noise</a:t>
            </a:r>
            <a:r>
              <a:rPr lang="en-US" altLang="en-US" sz="2600"/>
              <a:t> in electronic circuits can be of </a:t>
            </a:r>
            <a:r>
              <a:rPr lang="en-US" altLang="en-US" sz="2600">
                <a:solidFill>
                  <a:srgbClr val="FF0000"/>
                </a:solidFill>
              </a:rPr>
              <a:t>various forms</a:t>
            </a:r>
            <a:r>
              <a:rPr lang="en-US" altLang="en-US" sz="2600"/>
              <a:t>, including thermal noise, shot noise, 1/f noise and interference—know their properties</a:t>
            </a:r>
          </a:p>
          <a:p>
            <a:pPr marL="395288" indent="-395288" eaLnBrk="1" hangingPunct="1"/>
            <a:r>
              <a:rPr lang="en-US" altLang="en-US" sz="2600"/>
              <a:t>Both bipolar </a:t>
            </a:r>
            <a:r>
              <a:rPr lang="en-US" altLang="en-US" sz="2600">
                <a:solidFill>
                  <a:srgbClr val="FF0000"/>
                </a:solidFill>
              </a:rPr>
              <a:t>transistors </a:t>
            </a:r>
            <a:r>
              <a:rPr lang="en-US" altLang="en-US" sz="2600"/>
              <a:t>and FETs </a:t>
            </a:r>
            <a:r>
              <a:rPr lang="en-US" altLang="en-US" sz="2600">
                <a:solidFill>
                  <a:srgbClr val="FF0000"/>
                </a:solidFill>
              </a:rPr>
              <a:t>suffer from noise</a:t>
            </a:r>
          </a:p>
          <a:p>
            <a:pPr marL="395288" indent="-395288" eaLnBrk="1" hangingPunct="1"/>
            <a:r>
              <a:rPr lang="en-US" altLang="en-US" sz="2600"/>
              <a:t>Noise can be picked from </a:t>
            </a:r>
            <a:r>
              <a:rPr lang="en-US" altLang="en-US" sz="2600">
                <a:solidFill>
                  <a:srgbClr val="FF0000"/>
                </a:solidFill>
              </a:rPr>
              <a:t>radiated noise </a:t>
            </a:r>
            <a:r>
              <a:rPr lang="en-US" altLang="en-US" sz="2600"/>
              <a:t>(high frequency) or </a:t>
            </a:r>
            <a:r>
              <a:rPr lang="en-US" altLang="en-US" sz="2600">
                <a:solidFill>
                  <a:srgbClr val="FF0000"/>
                </a:solidFill>
              </a:rPr>
              <a:t>poor grounding schemes </a:t>
            </a:r>
            <a:r>
              <a:rPr lang="en-US" altLang="en-US" sz="2600"/>
              <a:t>(loops or serial grounding)</a:t>
            </a:r>
          </a:p>
          <a:p>
            <a:pPr marL="395288" indent="-395288" eaLnBrk="1" hangingPunct="1"/>
            <a:r>
              <a:rPr lang="en-US" altLang="en-US" sz="2600">
                <a:solidFill>
                  <a:srgbClr val="FF0000"/>
                </a:solidFill>
              </a:rPr>
              <a:t>Circuit layout </a:t>
            </a:r>
            <a:r>
              <a:rPr lang="en-US" altLang="en-US" sz="2600"/>
              <a:t>plays a major role in determining </a:t>
            </a:r>
            <a:r>
              <a:rPr lang="en-US" altLang="en-US" sz="2600">
                <a:solidFill>
                  <a:srgbClr val="FF0000"/>
                </a:solidFill>
              </a:rPr>
              <a:t>EMC performance</a:t>
            </a:r>
          </a:p>
          <a:p>
            <a:pPr marL="395288" indent="-395288" eaLnBrk="1" hangingPunct="1"/>
            <a:r>
              <a:rPr lang="en-US" altLang="en-US" sz="2600">
                <a:solidFill>
                  <a:srgbClr val="FF0000"/>
                </a:solidFill>
              </a:rPr>
              <a:t>Signal to noise, and noise figure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Last time: Device noise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8763000" cy="4319587"/>
          </a:xfrm>
        </p:spPr>
        <p:txBody>
          <a:bodyPr/>
          <a:lstStyle/>
          <a:p>
            <a:r>
              <a:rPr lang="en-CA" altLang="en-US" sz="2000"/>
              <a:t>Thermal or Johnson noise</a:t>
            </a:r>
          </a:p>
          <a:p>
            <a:pPr lvl="1"/>
            <a:r>
              <a:rPr lang="en-CA" altLang="en-US" sz="1600"/>
              <a:t>Random thermal motion of charge carriers in resistive materials (both BJT and FET’s)</a:t>
            </a:r>
          </a:p>
          <a:p>
            <a:pPr lvl="1"/>
            <a:r>
              <a:rPr lang="en-CA" altLang="en-US" sz="1600"/>
              <a:t>Gaussian and white</a:t>
            </a:r>
          </a:p>
          <a:p>
            <a:endParaRPr lang="en-CA" altLang="en-US" sz="1100"/>
          </a:p>
          <a:p>
            <a:r>
              <a:rPr lang="en-CA" altLang="en-US" sz="2000"/>
              <a:t>Shot noise (current noise) </a:t>
            </a:r>
          </a:p>
          <a:p>
            <a:pPr lvl="1"/>
            <a:r>
              <a:rPr lang="en-CA" altLang="en-US" sz="1600"/>
              <a:t>Statistical fluctuations in the number of charge carriers flowing</a:t>
            </a:r>
          </a:p>
          <a:p>
            <a:pPr lvl="1"/>
            <a:r>
              <a:rPr lang="en-CA" altLang="en-US" sz="1600"/>
              <a:t>Most apparent at low current levels</a:t>
            </a:r>
          </a:p>
          <a:p>
            <a:pPr lvl="1"/>
            <a:r>
              <a:rPr lang="en-CA" altLang="en-US" sz="1600"/>
              <a:t>Source of noise in BJT transistors from low </a:t>
            </a:r>
            <a:r>
              <a:rPr lang="en-CA" altLang="en-US" sz="1600" i="1"/>
              <a:t>I</a:t>
            </a:r>
            <a:r>
              <a:rPr lang="en-CA" altLang="en-US" sz="1600" i="1" baseline="-25000"/>
              <a:t>B</a:t>
            </a:r>
            <a:r>
              <a:rPr lang="en-CA" altLang="en-US" sz="1600"/>
              <a:t> flow across p-n potential barriers.</a:t>
            </a:r>
          </a:p>
          <a:p>
            <a:pPr lvl="1"/>
            <a:r>
              <a:rPr lang="en-CA" altLang="en-US" sz="1600"/>
              <a:t>~Gaussian and white</a:t>
            </a:r>
          </a:p>
          <a:p>
            <a:endParaRPr lang="en-CA" altLang="en-US" sz="1100"/>
          </a:p>
          <a:p>
            <a:r>
              <a:rPr lang="en-CA" altLang="en-US" sz="2000"/>
              <a:t>1/</a:t>
            </a:r>
            <a:r>
              <a:rPr lang="en-CA" altLang="en-US" sz="2000" i="1"/>
              <a:t>f</a:t>
            </a:r>
            <a:r>
              <a:rPr lang="en-CA" altLang="en-US" sz="2000"/>
              <a:t> noise</a:t>
            </a:r>
          </a:p>
          <a:p>
            <a:pPr lvl="1"/>
            <a:r>
              <a:rPr lang="en-CA" altLang="en-US" sz="1600"/>
              <a:t>Variety of sources. </a:t>
            </a:r>
          </a:p>
          <a:p>
            <a:pPr lvl="1"/>
            <a:r>
              <a:rPr lang="en-CA" altLang="en-US" sz="1600"/>
              <a:t>Most common is </a:t>
            </a:r>
            <a:r>
              <a:rPr lang="en-CA" altLang="en-US" sz="1600" b="1" i="1"/>
              <a:t>flicker noise</a:t>
            </a:r>
            <a:r>
              <a:rPr lang="en-CA" altLang="en-US" sz="1600"/>
              <a:t>, the variation of diffusion of charge carriers in devices</a:t>
            </a:r>
          </a:p>
          <a:p>
            <a:pPr lvl="1"/>
            <a:r>
              <a:rPr lang="en-CA" altLang="en-US" sz="1600"/>
              <a:t>Common source of noise in FET devices</a:t>
            </a:r>
          </a:p>
          <a:p>
            <a:pPr lvl="1"/>
            <a:r>
              <a:rPr lang="en-CA" altLang="en-US" sz="1600"/>
              <a:t>Power increases at low frequencies </a:t>
            </a:r>
            <a:r>
              <a:rPr lang="en-CA" altLang="en-US" sz="1600">
                <a:sym typeface="Symbol" panose="05050102010706020507" pitchFamily="18" charset="2"/>
              </a:rPr>
              <a:t></a:t>
            </a:r>
            <a:r>
              <a:rPr lang="en-CA" altLang="en-US" sz="1600"/>
              <a:t> “red” (6dB/octave) or “pink” (3dB/octave) noise</a:t>
            </a:r>
          </a:p>
          <a:p>
            <a:endParaRPr lang="en-CA" altLang="en-US" sz="2000"/>
          </a:p>
          <a:p>
            <a:endParaRPr lang="en-CA" altLang="en-US" sz="2000"/>
          </a:p>
        </p:txBody>
      </p:sp>
      <p:graphicFrame>
        <p:nvGraphicFramePr>
          <p:cNvPr id="72708" name="Object 3"/>
          <p:cNvGraphicFramePr>
            <a:graphicFrameLocks noChangeAspect="1"/>
          </p:cNvGraphicFramePr>
          <p:nvPr/>
        </p:nvGraphicFramePr>
        <p:xfrm>
          <a:off x="5451476" y="1700214"/>
          <a:ext cx="29495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0" name="Equation" r:id="rId3" imgW="1638300" imgH="279400" progId="Equation.DSMT4">
                  <p:embed/>
                </p:oleObj>
              </mc:Choice>
              <mc:Fallback>
                <p:oleObj name="Equation" r:id="rId3" imgW="1638300" imgH="279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1476" y="1700214"/>
                        <a:ext cx="294957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4"/>
          <p:cNvGraphicFramePr>
            <a:graphicFrameLocks noChangeAspect="1"/>
          </p:cNvGraphicFramePr>
          <p:nvPr/>
        </p:nvGraphicFramePr>
        <p:xfrm>
          <a:off x="5556251" y="2889251"/>
          <a:ext cx="250666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1" name="Equation" r:id="rId5" imgW="1459866" imgH="279279" progId="Equation.DSMT4">
                  <p:embed/>
                </p:oleObj>
              </mc:Choice>
              <mc:Fallback>
                <p:oleObj name="Equation" r:id="rId5" imgW="1459866" imgH="27927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1" y="2889251"/>
                        <a:ext cx="2506663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Figures of merit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8763000" cy="4319587"/>
          </a:xfrm>
        </p:spPr>
        <p:txBody>
          <a:bodyPr/>
          <a:lstStyle/>
          <a:p>
            <a:r>
              <a:rPr lang="en-CA" altLang="en-US" smtClean="0"/>
              <a:t>Signal quality: Signal to noise ratio</a:t>
            </a:r>
          </a:p>
          <a:p>
            <a:pPr lvl="1"/>
            <a:r>
              <a:rPr lang="en-CA" altLang="en-US" sz="2400"/>
              <a:t>Average voltage level divided by RMS noise:</a:t>
            </a:r>
          </a:p>
          <a:p>
            <a:pPr lvl="1"/>
            <a:r>
              <a:rPr lang="en-CA" altLang="en-US" sz="2400"/>
              <a:t>Expressed in dB as:</a:t>
            </a:r>
          </a:p>
          <a:p>
            <a:pPr lvl="1"/>
            <a:r>
              <a:rPr lang="en-CA" altLang="en-US" sz="2400"/>
              <a:t>Can get V</a:t>
            </a:r>
            <a:r>
              <a:rPr lang="en-CA" altLang="en-US" sz="2400" baseline="-25000"/>
              <a:t>s</a:t>
            </a:r>
            <a:r>
              <a:rPr lang="en-CA" altLang="en-US" sz="2400"/>
              <a:t> by averaging input samples</a:t>
            </a:r>
            <a:r>
              <a:rPr lang="en-CA" altLang="en-US" smtClean="0"/>
              <a:t> </a:t>
            </a:r>
          </a:p>
          <a:p>
            <a:endParaRPr lang="en-CA" altLang="en-US" sz="1800"/>
          </a:p>
          <a:p>
            <a:r>
              <a:rPr lang="en-CA" altLang="en-US" smtClean="0"/>
              <a:t>Circuit quality: Noise figure</a:t>
            </a:r>
          </a:p>
          <a:p>
            <a:pPr lvl="1"/>
            <a:r>
              <a:rPr lang="en-CA" altLang="en-US" sz="2400"/>
              <a:t>Measured output RMS noise divided by </a:t>
            </a:r>
            <a:br>
              <a:rPr lang="en-CA" altLang="en-US" sz="2400"/>
            </a:br>
            <a:r>
              <a:rPr lang="en-CA" altLang="en-US" sz="2400"/>
              <a:t>Measured input RMS noise times the gain of the circuit:</a:t>
            </a:r>
          </a:p>
          <a:p>
            <a:pPr lvl="1"/>
            <a:endParaRPr lang="en-CA" altLang="en-US" sz="2400"/>
          </a:p>
        </p:txBody>
      </p:sp>
      <p:graphicFrame>
        <p:nvGraphicFramePr>
          <p:cNvPr id="73732" name="Object 3"/>
          <p:cNvGraphicFramePr>
            <a:graphicFrameLocks noChangeAspect="1"/>
          </p:cNvGraphicFramePr>
          <p:nvPr/>
        </p:nvGraphicFramePr>
        <p:xfrm>
          <a:off x="5545139" y="2732089"/>
          <a:ext cx="2854325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0" name="Equation" r:id="rId3" imgW="2260600" imgH="482600" progId="Equation.DSMT4">
                  <p:embed/>
                </p:oleObj>
              </mc:Choice>
              <mc:Fallback>
                <p:oleObj name="Equation" r:id="rId3" imgW="2260600" imgH="482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5139" y="2732089"/>
                        <a:ext cx="2854325" cy="61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4"/>
          <p:cNvGraphicFramePr>
            <a:graphicFrameLocks noChangeAspect="1"/>
          </p:cNvGraphicFramePr>
          <p:nvPr/>
        </p:nvGraphicFramePr>
        <p:xfrm>
          <a:off x="8823326" y="2276476"/>
          <a:ext cx="1412875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1" name="Equation" r:id="rId5" imgW="1104900" imgH="482600" progId="Equation.DSMT4">
                  <p:embed/>
                </p:oleObj>
              </mc:Choice>
              <mc:Fallback>
                <p:oleObj name="Equation" r:id="rId5" imgW="11049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23326" y="2276476"/>
                        <a:ext cx="1412875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5"/>
          <p:cNvGraphicFramePr>
            <a:graphicFrameLocks noChangeAspect="1"/>
          </p:cNvGraphicFramePr>
          <p:nvPr/>
        </p:nvGraphicFramePr>
        <p:xfrm>
          <a:off x="2927350" y="5624513"/>
          <a:ext cx="629920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2" name="Equation" r:id="rId7" imgW="4584700" imgH="419100" progId="Equation.DSMT4">
                  <p:embed/>
                </p:oleObj>
              </mc:Choice>
              <mc:Fallback>
                <p:oleObj name="Equation" r:id="rId7" imgW="45847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350" y="5624513"/>
                        <a:ext cx="6299200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0563" y="1665288"/>
            <a:ext cx="8691562" cy="4564062"/>
          </a:xfrm>
        </p:spPr>
        <p:txBody>
          <a:bodyPr/>
          <a:lstStyle/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000">
                <a:solidFill>
                  <a:srgbClr val="FF0000"/>
                </a:solidFill>
              </a:rPr>
              <a:t>Positive feedback</a:t>
            </a:r>
            <a:r>
              <a:rPr lang="en-US" altLang="en-US" sz="2000"/>
              <a:t> is used in the </a:t>
            </a:r>
            <a:r>
              <a:rPr lang="en-US" altLang="en-US" sz="2000">
                <a:solidFill>
                  <a:srgbClr val="FF0000"/>
                </a:solidFill>
              </a:rPr>
              <a:t>production of oscillators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000"/>
              <a:t>The </a:t>
            </a:r>
            <a:r>
              <a:rPr lang="en-US" altLang="en-US" sz="2000">
                <a:solidFill>
                  <a:srgbClr val="FF0000"/>
                </a:solidFill>
              </a:rPr>
              <a:t>requirement for oscillation </a:t>
            </a:r>
            <a:r>
              <a:rPr lang="en-US" altLang="en-US" sz="2000"/>
              <a:t>is that the loop gain </a:t>
            </a:r>
            <a:r>
              <a:rPr lang="en-US" altLang="en-US" sz="2000" i="1"/>
              <a:t>AB</a:t>
            </a:r>
            <a:r>
              <a:rPr lang="en-US" altLang="en-US" sz="2000"/>
              <a:t> must have a magnitude of 1, and a phase shift of </a:t>
            </a:r>
            <a:r>
              <a:rPr lang="en-GB" altLang="en-US" sz="2000"/>
              <a:t>180</a:t>
            </a:r>
            <a:r>
              <a:rPr lang="en-GB" altLang="en-US" sz="2000">
                <a:sym typeface="Symbol" panose="05050102010706020507" pitchFamily="18" charset="2"/>
              </a:rPr>
              <a:t> (or </a:t>
            </a:r>
            <a:r>
              <a:rPr lang="en-GB" altLang="en-US" sz="2000"/>
              <a:t>180</a:t>
            </a:r>
            <a:r>
              <a:rPr lang="en-GB" altLang="en-US" sz="2000">
                <a:sym typeface="Symbol" panose="05050102010706020507" pitchFamily="18" charset="2"/>
              </a:rPr>
              <a:t> plus some integer multiple of </a:t>
            </a:r>
            <a:r>
              <a:rPr lang="en-GB" altLang="en-US" sz="2000"/>
              <a:t>360</a:t>
            </a:r>
            <a:r>
              <a:rPr lang="en-GB" altLang="en-US" sz="2000">
                <a:sym typeface="Symbol" panose="05050102010706020507" pitchFamily="18" charset="2"/>
              </a:rPr>
              <a:t>)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This can be achieved using a circuit that produces a phase shift of </a:t>
            </a:r>
            <a:r>
              <a:rPr lang="en-GB" altLang="en-US" sz="2000"/>
              <a:t>180</a:t>
            </a:r>
            <a:r>
              <a:rPr lang="en-GB" altLang="en-US" sz="2000">
                <a:sym typeface="Symbol" panose="05050102010706020507" pitchFamily="18" charset="2"/>
              </a:rPr>
              <a:t> </a:t>
            </a: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subtracted from a non-inverting amplifier’s feedback (or added to an inverting amplifier’s feedback)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Alternatively, it can be achieved using a circuit that produces a phase shift of </a:t>
            </a:r>
            <a:r>
              <a:rPr lang="en-GB" altLang="en-US" sz="2000"/>
              <a:t>0</a:t>
            </a:r>
            <a:r>
              <a:rPr lang="en-GB" altLang="en-US" sz="2000">
                <a:sym typeface="Symbol" panose="05050102010706020507" pitchFamily="18" charset="2"/>
              </a:rPr>
              <a:t> </a:t>
            </a: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subtracted from an inverting amplifier’s feedback (or added to a non-inverting amplifier’s feedback)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For good frequency stability we often use crystals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Care must be taken to ensure the </a:t>
            </a: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stability of all feedback systems. What are gain and phase margins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Types of oscillators and how they work</a:t>
            </a:r>
            <a:endParaRPr lang="en-US" altLang="en-US" sz="2000">
              <a:solidFill>
                <a:srgbClr val="FF0000"/>
              </a:solidFill>
              <a:sym typeface="Symbol" panose="05050102010706020507" pitchFamily="18" charset="2"/>
            </a:endParaRP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572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</a:t>
            </a:r>
            <a:r>
              <a:rPr lang="en-US" altLang="en-US" sz="3200"/>
              <a:t>Chapter 23-</a:t>
            </a:r>
            <a:br>
              <a:rPr lang="en-US" altLang="en-US" sz="3200"/>
            </a:br>
            <a:r>
              <a:rPr lang="en-US" altLang="en-US" sz="3200"/>
              <a:t>Positive feedback, oscillators and stability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17700" y="69215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24-Digital systems-</a:t>
            </a:r>
            <a:br>
              <a:rPr lang="en-US" altLang="en-US" smtClean="0"/>
            </a:br>
            <a:r>
              <a:rPr lang="en-US" altLang="en-US" smtClean="0"/>
              <a:t>combinational logic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6739"/>
            <a:ext cx="8475663" cy="4643437"/>
          </a:xfrm>
        </p:spPr>
        <p:txBody>
          <a:bodyPr/>
          <a:lstStyle/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Logic circuits are usually implemented using logic gates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Circuits in which the output is determined solely by the current inputs are termed combinational logic circuits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Logic functions </a:t>
            </a:r>
            <a:r>
              <a:rPr lang="en-US" altLang="en-US" sz="2400"/>
              <a:t>can be described by </a:t>
            </a:r>
            <a:r>
              <a:rPr lang="en-US" altLang="en-US" sz="2400">
                <a:solidFill>
                  <a:srgbClr val="FF0000"/>
                </a:solidFill>
              </a:rPr>
              <a:t>truth tables </a:t>
            </a:r>
            <a:r>
              <a:rPr lang="en-US" altLang="en-US" sz="2400"/>
              <a:t>or using </a:t>
            </a:r>
            <a:r>
              <a:rPr lang="en-US" altLang="en-US" sz="2400">
                <a:solidFill>
                  <a:srgbClr val="FF0000"/>
                </a:solidFill>
              </a:rPr>
              <a:t>Boolean algebraic notation </a:t>
            </a:r>
            <a:r>
              <a:rPr lang="en-US" altLang="en-US" sz="2400"/>
              <a:t>to create </a:t>
            </a:r>
            <a:r>
              <a:rPr lang="en-US" altLang="en-US" sz="2400">
                <a:solidFill>
                  <a:srgbClr val="FF0000"/>
                </a:solidFill>
              </a:rPr>
              <a:t>logic circuits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Boolean expressions can often be </a:t>
            </a:r>
            <a:r>
              <a:rPr lang="en-US" altLang="en-US" sz="2400">
                <a:solidFill>
                  <a:srgbClr val="FF0000"/>
                </a:solidFill>
              </a:rPr>
              <a:t>simplified by algebraic manipulation</a:t>
            </a:r>
            <a:r>
              <a:rPr lang="en-US" altLang="en-US" sz="2400"/>
              <a:t>, or using techniques such as </a:t>
            </a:r>
            <a:r>
              <a:rPr lang="en-US" altLang="en-US" sz="2400">
                <a:solidFill>
                  <a:srgbClr val="FF0000"/>
                </a:solidFill>
              </a:rPr>
              <a:t>Karnaugh maps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Binary digits may be combined to form digital words that can be processed using </a:t>
            </a:r>
            <a:r>
              <a:rPr lang="en-US" altLang="en-US" sz="2400">
                <a:solidFill>
                  <a:srgbClr val="FF0000"/>
                </a:solidFill>
              </a:rPr>
              <a:t>binary arithmetic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Know how to go between truth table, Boolean expression, Karnaugh map and logic circuit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1809750"/>
            <a:ext cx="5219700" cy="4319588"/>
          </a:xfrm>
        </p:spPr>
        <p:txBody>
          <a:bodyPr/>
          <a:lstStyle/>
          <a:p>
            <a:pPr marL="376238" indent="-376238" eaLnBrk="1" hangingPunct="1">
              <a:defRPr/>
            </a:pPr>
            <a:r>
              <a:rPr lang="en-GB" sz="2400" dirty="0"/>
              <a:t>Know the logic gates, their truth tables and their Boolean expressions</a:t>
            </a:r>
          </a:p>
          <a:p>
            <a:pPr marL="376238" indent="-376238" eaLnBrk="1" hangingPunct="1">
              <a:defRPr/>
            </a:pPr>
            <a:r>
              <a:rPr lang="en-GB" sz="2400" dirty="0"/>
              <a:t>Construct a logical function from a truth table</a:t>
            </a:r>
          </a:p>
          <a:p>
            <a:pPr marL="376238" indent="-376238" eaLnBrk="1" hangingPunct="1">
              <a:defRPr/>
            </a:pPr>
            <a:r>
              <a:rPr lang="en-GB" sz="2400" dirty="0"/>
              <a:t>Implement function with gates</a:t>
            </a:r>
            <a:br>
              <a:rPr lang="en-GB" sz="2400" dirty="0"/>
            </a:br>
            <a:r>
              <a:rPr lang="en-GB" sz="2400" dirty="0"/>
              <a:t>(e.g. gates that do:                   )</a:t>
            </a:r>
          </a:p>
          <a:p>
            <a:pPr marL="376238" indent="-376238" eaLnBrk="1" hangingPunct="1">
              <a:defRPr/>
            </a:pPr>
            <a:r>
              <a:rPr lang="en-GB" sz="2400" dirty="0"/>
              <a:t>Reverse </a:t>
            </a:r>
            <a:r>
              <a:rPr lang="en-GB" sz="2400" dirty="0">
                <a:sym typeface="Symbol"/>
              </a:rPr>
              <a:t> t</a:t>
            </a:r>
            <a:r>
              <a:rPr lang="en-GB" sz="2400" dirty="0"/>
              <a:t>ranslate a gate system to a logical function</a:t>
            </a:r>
          </a:p>
          <a:p>
            <a:pPr marL="376238" indent="-376238" eaLnBrk="1" hangingPunct="1">
              <a:defRPr/>
            </a:pPr>
            <a:r>
              <a:rPr lang="en-GB" sz="2400" dirty="0"/>
              <a:t>Simplify expressions algebraically or using a </a:t>
            </a:r>
            <a:r>
              <a:rPr lang="en-GB" sz="2400" dirty="0" err="1"/>
              <a:t>Karnaugh</a:t>
            </a:r>
            <a:r>
              <a:rPr lang="en-GB" sz="2400" dirty="0"/>
              <a:t> map</a:t>
            </a:r>
          </a:p>
          <a:p>
            <a:pPr marL="0" indent="0" eaLnBrk="1" hangingPunct="1">
              <a:buNone/>
              <a:defRPr/>
            </a:pPr>
            <a:endParaRPr lang="en-GB" sz="2600" dirty="0"/>
          </a:p>
          <a:p>
            <a:pPr marL="376238" indent="-376238" eaLnBrk="1" hangingPunct="1">
              <a:defRPr/>
            </a:pPr>
            <a:endParaRPr lang="en-GB" sz="2600" dirty="0"/>
          </a:p>
        </p:txBody>
      </p:sp>
      <p:pic>
        <p:nvPicPr>
          <p:cNvPr id="78851" name="Picture 3" descr="C12NT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1" y="1628776"/>
            <a:ext cx="3179763" cy="476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>
          <a:xfrm>
            <a:off x="1854200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Combinational logic building blocks</a:t>
            </a:r>
          </a:p>
        </p:txBody>
      </p:sp>
      <p:sp>
        <p:nvSpPr>
          <p:cNvPr id="78853" name="Rectangle 1"/>
          <p:cNvSpPr>
            <a:spLocks noChangeArrowheads="1"/>
          </p:cNvSpPr>
          <p:nvPr/>
        </p:nvSpPr>
        <p:spPr bwMode="auto">
          <a:xfrm>
            <a:off x="8183564" y="1700214"/>
            <a:ext cx="720725" cy="45735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78854" name="Object 2"/>
          <p:cNvGraphicFramePr>
            <a:graphicFrameLocks noChangeAspect="1"/>
          </p:cNvGraphicFramePr>
          <p:nvPr/>
        </p:nvGraphicFramePr>
        <p:xfrm>
          <a:off x="4583113" y="4257676"/>
          <a:ext cx="14414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0" name="Equation" r:id="rId5" imgW="1586811" imgH="355446" progId="Equation.3">
                  <p:embed/>
                </p:oleObj>
              </mc:Choice>
              <mc:Fallback>
                <p:oleObj name="Equation" r:id="rId5" imgW="1586811" imgH="355446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3113" y="4257676"/>
                        <a:ext cx="1441450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Reconstruction filter</a:t>
            </a:r>
          </a:p>
        </p:txBody>
      </p:sp>
      <p:pic>
        <p:nvPicPr>
          <p:cNvPr id="1536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631" y="1675119"/>
            <a:ext cx="8220173" cy="4653679"/>
          </a:xfrm>
        </p:spPr>
      </p:pic>
    </p:spTree>
    <p:extLst>
      <p:ext uri="{BB962C8B-B14F-4D97-AF65-F5344CB8AC3E}">
        <p14:creationId xmlns:p14="http://schemas.microsoft.com/office/powerpoint/2010/main" val="20426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3413" y="7239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23-Sequential logic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3413" y="1898651"/>
            <a:ext cx="8693150" cy="4424363"/>
          </a:xfrm>
        </p:spPr>
        <p:txBody>
          <a:bodyPr/>
          <a:lstStyle/>
          <a:p>
            <a:pPr marL="403225" indent="-403225" eaLnBrk="1" hangingPunct="1">
              <a:lnSpc>
                <a:spcPct val="90000"/>
              </a:lnSpc>
              <a:defRPr/>
            </a:pPr>
            <a:r>
              <a:rPr lang="en-US" sz="2400" dirty="0"/>
              <a:t>Sequential logic circuits have the characteristic of </a:t>
            </a:r>
            <a:r>
              <a:rPr lang="en-US" sz="2400" u="sng" dirty="0">
                <a:solidFill>
                  <a:srgbClr val="FF0000"/>
                </a:solidFill>
              </a:rPr>
              <a:t>memor</a:t>
            </a:r>
            <a:r>
              <a:rPr lang="en-US" sz="2400" dirty="0">
                <a:solidFill>
                  <a:srgbClr val="FF0000"/>
                </a:solidFill>
              </a:rPr>
              <a:t>y</a:t>
            </a:r>
          </a:p>
          <a:p>
            <a:pPr marL="403225" indent="-403225" eaLnBrk="1" hangingPunct="1">
              <a:lnSpc>
                <a:spcPct val="90000"/>
              </a:lnSpc>
              <a:defRPr/>
            </a:pPr>
            <a:r>
              <a:rPr lang="en-US" sz="2400" dirty="0"/>
              <a:t>Among the most important groups of sequential components are the various forms of </a:t>
            </a:r>
            <a:r>
              <a:rPr lang="en-US" sz="2400" u="sng" dirty="0" err="1">
                <a:solidFill>
                  <a:srgbClr val="FF0000"/>
                </a:solidFill>
              </a:rPr>
              <a:t>multivibrator</a:t>
            </a:r>
            <a:endParaRPr lang="en-US" sz="2400" u="sng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 dirty="0" err="1">
                <a:solidFill>
                  <a:srgbClr val="FF0000"/>
                </a:solidFill>
              </a:rPr>
              <a:t>Bistables</a:t>
            </a:r>
            <a:r>
              <a:rPr lang="en-US" sz="2200" dirty="0"/>
              <a:t>-flip flops and latches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 dirty="0" err="1">
                <a:solidFill>
                  <a:srgbClr val="FF0000"/>
                </a:solidFill>
              </a:rPr>
              <a:t>Monostables</a:t>
            </a:r>
            <a:r>
              <a:rPr lang="en-US" sz="2200" dirty="0"/>
              <a:t>-one shots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 dirty="0" err="1">
                <a:solidFill>
                  <a:srgbClr val="FF0000"/>
                </a:solidFill>
              </a:rPr>
              <a:t>Astables</a:t>
            </a:r>
            <a:r>
              <a:rPr lang="en-US" sz="2200" dirty="0">
                <a:solidFill>
                  <a:srgbClr val="FF0000"/>
                </a:solidFill>
              </a:rPr>
              <a:t>-digital</a:t>
            </a:r>
            <a:r>
              <a:rPr lang="en-US" sz="2200" dirty="0"/>
              <a:t> oscillators and timers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Know what these are and how they work (input vs. output)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Recognize them in a circuit or logical diagram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Be able to draw output waveforms for a given input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Know what shift registers do and how to do serial</a:t>
            </a:r>
            <a:r>
              <a:rPr lang="en-US" sz="2400" dirty="0">
                <a:solidFill>
                  <a:srgbClr val="FF0000"/>
                </a:solidFill>
                <a:sym typeface="Symbol"/>
              </a:rPr>
              <a:t></a:t>
            </a:r>
            <a:r>
              <a:rPr lang="en-US" sz="2400" dirty="0">
                <a:solidFill>
                  <a:srgbClr val="FF0000"/>
                </a:solidFill>
              </a:rPr>
              <a:t>parallel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Know what ripple and modulo counters do and how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46264"/>
            <a:ext cx="8382000" cy="4319587"/>
          </a:xfrm>
        </p:spPr>
        <p:txBody>
          <a:bodyPr/>
          <a:lstStyle/>
          <a:p>
            <a:pPr marL="403225" indent="-403225" eaLnBrk="1" hangingPunct="1"/>
            <a:r>
              <a:rPr lang="en-GB" altLang="en-US" sz="2600" b="1">
                <a:solidFill>
                  <a:srgbClr val="0000FF"/>
                </a:solidFill>
              </a:rPr>
              <a:t>Example 2-The J-K flip-flop</a:t>
            </a:r>
          </a:p>
          <a:p>
            <a:pPr lvl="1" eaLnBrk="1" hangingPunct="1"/>
            <a:r>
              <a:rPr lang="en-GB" altLang="en-US" sz="2400"/>
              <a:t>Similar to S-R flip-flop but </a:t>
            </a:r>
            <a:r>
              <a:rPr lang="en-GB" altLang="en-US" sz="2400" i="1"/>
              <a:t>toggles</a:t>
            </a:r>
            <a:r>
              <a:rPr lang="en-GB" altLang="en-US" sz="2400"/>
              <a:t> when J = K = 1</a:t>
            </a:r>
            <a:endParaRPr lang="en-GB" altLang="en-US" sz="2400" i="1"/>
          </a:p>
        </p:txBody>
      </p:sp>
      <p:pic>
        <p:nvPicPr>
          <p:cNvPr id="82947" name="Picture 4" descr="C10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2786063"/>
            <a:ext cx="6335712" cy="354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0" y="7747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24-Digital devices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3738" y="1922464"/>
            <a:ext cx="8475662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Physical gates are not ideal components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ability of a </a:t>
            </a:r>
            <a:r>
              <a:rPr lang="en-US" altLang="en-US" sz="2400">
                <a:solidFill>
                  <a:srgbClr val="FF0000"/>
                </a:solidFill>
              </a:rPr>
              <a:t>gate</a:t>
            </a:r>
            <a:r>
              <a:rPr lang="en-US" altLang="en-US" sz="2400"/>
              <a:t> to ignore noise is its </a:t>
            </a:r>
            <a:r>
              <a:rPr lang="en-US" altLang="en-US" sz="2400">
                <a:solidFill>
                  <a:srgbClr val="FF0000"/>
                </a:solidFill>
              </a:rPr>
              <a:t>‘noise immunity</a:t>
            </a:r>
            <a:r>
              <a:rPr lang="en-US" altLang="en-US" sz="2400"/>
              <a:t>’ </a:t>
            </a:r>
            <a:r>
              <a:rPr lang="en-US" altLang="en-US" sz="2400">
                <a:solidFill>
                  <a:srgbClr val="FF0000"/>
                </a:solidFill>
              </a:rPr>
              <a:t>Know what that is and how to calculate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All logic gates exhibit a </a:t>
            </a:r>
            <a:r>
              <a:rPr lang="en-US" altLang="en-US" sz="2400">
                <a:solidFill>
                  <a:srgbClr val="FF0000"/>
                </a:solidFill>
              </a:rPr>
              <a:t>propagation delay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>
                <a:solidFill>
                  <a:srgbClr val="FF0000"/>
                </a:solidFill>
              </a:rPr>
              <a:t>Know what causes this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most widely used logic families are </a:t>
            </a:r>
            <a:r>
              <a:rPr lang="en-US" altLang="en-US" sz="2400">
                <a:solidFill>
                  <a:srgbClr val="FF0000"/>
                </a:solidFill>
              </a:rPr>
              <a:t>TTL and CMOS</a:t>
            </a:r>
            <a:r>
              <a:rPr lang="en-US" altLang="en-US" sz="2400"/>
              <a:t>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/>
              <a:t>Know </a:t>
            </a:r>
            <a:r>
              <a:rPr lang="en-US" altLang="en-US" sz="2200">
                <a:solidFill>
                  <a:srgbClr val="FF0000"/>
                </a:solidFill>
              </a:rPr>
              <a:t>general properties of each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Interface circuitry </a:t>
            </a:r>
            <a:r>
              <a:rPr lang="en-US" altLang="en-US" sz="2400"/>
              <a:t>may be needed to link devices of different families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Noise and EMC issues must be considered during design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>
                <a:solidFill>
                  <a:srgbClr val="FF0000"/>
                </a:solidFill>
              </a:rPr>
              <a:t>Know what to do with unused inputs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38338" y="5842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A comparison of logic families</a:t>
            </a:r>
            <a:br>
              <a:rPr lang="en-US" altLang="en-US" smtClean="0"/>
            </a:br>
            <a:r>
              <a:rPr lang="en-GB" altLang="en-US" sz="2000"/>
              <a:t>Transistor-Transistor (TTL) Logic (bipolar)</a:t>
            </a:r>
            <a:br>
              <a:rPr lang="en-GB" altLang="en-US" sz="2000"/>
            </a:br>
            <a:r>
              <a:rPr lang="en-GB" altLang="en-US" sz="2000"/>
              <a:t>Metal oxide semiconductor (MOS) logic (FET)</a:t>
            </a:r>
            <a:br>
              <a:rPr lang="en-GB" altLang="en-US" sz="2000"/>
            </a:br>
            <a:endParaRPr lang="en-US" altLang="en-US" sz="200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7701" y="1773239"/>
            <a:ext cx="8507413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en-US" altLang="en-US" sz="2200" b="1">
              <a:solidFill>
                <a:srgbClr val="0000FF"/>
              </a:solidFill>
            </a:endParaRPr>
          </a:p>
        </p:txBody>
      </p:sp>
      <p:grpSp>
        <p:nvGrpSpPr>
          <p:cNvPr id="87044" name="Group 39"/>
          <p:cNvGrpSpPr>
            <a:grpSpLocks/>
          </p:cNvGrpSpPr>
          <p:nvPr/>
        </p:nvGrpSpPr>
        <p:grpSpPr bwMode="auto">
          <a:xfrm>
            <a:off x="1874838" y="1881188"/>
            <a:ext cx="8331200" cy="4227512"/>
            <a:chOff x="272" y="1185"/>
            <a:chExt cx="5248" cy="2663"/>
          </a:xfrm>
        </p:grpSpPr>
        <p:sp>
          <p:nvSpPr>
            <p:cNvPr id="87046" name="Rectangle 8"/>
            <p:cNvSpPr>
              <a:spLocks noChangeArrowheads="1"/>
            </p:cNvSpPr>
            <p:nvPr/>
          </p:nvSpPr>
          <p:spPr bwMode="auto">
            <a:xfrm>
              <a:off x="3991" y="3485"/>
              <a:ext cx="1529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200</a:t>
              </a:r>
            </a:p>
          </p:txBody>
        </p:sp>
        <p:sp>
          <p:nvSpPr>
            <p:cNvPr id="87047" name="Rectangle 10"/>
            <p:cNvSpPr>
              <a:spLocks noChangeArrowheads="1"/>
            </p:cNvSpPr>
            <p:nvPr/>
          </p:nvSpPr>
          <p:spPr bwMode="auto">
            <a:xfrm>
              <a:off x="1824" y="3485"/>
              <a:ext cx="1192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33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48" name="Rectangle 11"/>
            <p:cNvSpPr>
              <a:spLocks noChangeArrowheads="1"/>
            </p:cNvSpPr>
            <p:nvPr/>
          </p:nvSpPr>
          <p:spPr bwMode="auto">
            <a:xfrm>
              <a:off x="272" y="3485"/>
              <a:ext cx="1915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i="1">
                  <a:solidFill>
                    <a:srgbClr val="000000"/>
                  </a:solidFill>
                </a:rPr>
                <a:t>T</a:t>
              </a:r>
              <a:r>
                <a:rPr lang="en-GB" altLang="en-US" sz="2400" i="1" baseline="-30000">
                  <a:solidFill>
                    <a:srgbClr val="000000"/>
                  </a:solidFill>
                </a:rPr>
                <a:t>PD </a:t>
              </a:r>
              <a:r>
                <a:rPr lang="en-GB" altLang="en-US" sz="2400">
                  <a:solidFill>
                    <a:srgbClr val="000000"/>
                  </a:solidFill>
                </a:rPr>
                <a:t>(ns)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49" name="Rectangle 12"/>
            <p:cNvSpPr>
              <a:spLocks noChangeArrowheads="1"/>
            </p:cNvSpPr>
            <p:nvPr/>
          </p:nvSpPr>
          <p:spPr bwMode="auto">
            <a:xfrm>
              <a:off x="3991" y="3024"/>
              <a:ext cx="1529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Excellent</a:t>
              </a:r>
            </a:p>
          </p:txBody>
        </p:sp>
        <p:sp>
          <p:nvSpPr>
            <p:cNvPr id="87050" name="Rectangle 14"/>
            <p:cNvSpPr>
              <a:spLocks noChangeArrowheads="1"/>
            </p:cNvSpPr>
            <p:nvPr/>
          </p:nvSpPr>
          <p:spPr bwMode="auto">
            <a:xfrm>
              <a:off x="1824" y="3024"/>
              <a:ext cx="1192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Very good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1" name="Rectangle 15"/>
            <p:cNvSpPr>
              <a:spLocks noChangeArrowheads="1"/>
            </p:cNvSpPr>
            <p:nvPr/>
          </p:nvSpPr>
          <p:spPr bwMode="auto">
            <a:xfrm>
              <a:off x="272" y="3024"/>
              <a:ext cx="1666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Noise immunity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2" name="Rectangle 16"/>
            <p:cNvSpPr>
              <a:spLocks noChangeArrowheads="1"/>
            </p:cNvSpPr>
            <p:nvPr/>
          </p:nvSpPr>
          <p:spPr bwMode="auto">
            <a:xfrm>
              <a:off x="3991" y="2487"/>
              <a:ext cx="1529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1@1 MHz</a:t>
              </a:r>
            </a:p>
          </p:txBody>
        </p:sp>
        <p:sp>
          <p:nvSpPr>
            <p:cNvPr id="87053" name="Rectangle 18"/>
            <p:cNvSpPr>
              <a:spLocks noChangeArrowheads="1"/>
            </p:cNvSpPr>
            <p:nvPr/>
          </p:nvSpPr>
          <p:spPr bwMode="auto">
            <a:xfrm>
              <a:off x="1824" y="2487"/>
              <a:ext cx="1192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 – 22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4" name="Rectangle 19"/>
            <p:cNvSpPr>
              <a:spLocks noChangeArrowheads="1"/>
            </p:cNvSpPr>
            <p:nvPr/>
          </p:nvSpPr>
          <p:spPr bwMode="auto">
            <a:xfrm>
              <a:off x="272" y="2487"/>
              <a:ext cx="1915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Power per gate (mW)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5" name="Rectangle 20"/>
            <p:cNvSpPr>
              <a:spLocks noChangeArrowheads="1"/>
            </p:cNvSpPr>
            <p:nvPr/>
          </p:nvSpPr>
          <p:spPr bwMode="auto">
            <a:xfrm>
              <a:off x="3991" y="2034"/>
              <a:ext cx="1529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&gt;50</a:t>
              </a:r>
            </a:p>
          </p:txBody>
        </p:sp>
        <p:sp>
          <p:nvSpPr>
            <p:cNvPr id="87056" name="Rectangle 22"/>
            <p:cNvSpPr>
              <a:spLocks noChangeArrowheads="1"/>
            </p:cNvSpPr>
            <p:nvPr/>
          </p:nvSpPr>
          <p:spPr bwMode="auto">
            <a:xfrm>
              <a:off x="1824" y="2034"/>
              <a:ext cx="1192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10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7" name="Rectangle 23"/>
            <p:cNvSpPr>
              <a:spLocks noChangeArrowheads="1"/>
            </p:cNvSpPr>
            <p:nvPr/>
          </p:nvSpPr>
          <p:spPr bwMode="auto">
            <a:xfrm>
              <a:off x="272" y="2034"/>
              <a:ext cx="1915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Fan-out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8" name="Rectangle 24"/>
            <p:cNvSpPr>
              <a:spLocks noChangeArrowheads="1"/>
            </p:cNvSpPr>
            <p:nvPr/>
          </p:nvSpPr>
          <p:spPr bwMode="auto">
            <a:xfrm>
              <a:off x="3991" y="1517"/>
              <a:ext cx="1527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NAND-NOR</a:t>
              </a:r>
            </a:p>
          </p:txBody>
        </p:sp>
        <p:sp>
          <p:nvSpPr>
            <p:cNvPr id="87059" name="Rectangle 26"/>
            <p:cNvSpPr>
              <a:spLocks noChangeArrowheads="1"/>
            </p:cNvSpPr>
            <p:nvPr/>
          </p:nvSpPr>
          <p:spPr bwMode="auto">
            <a:xfrm>
              <a:off x="1824" y="1517"/>
              <a:ext cx="1192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NAND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0" name="Rectangle 27"/>
            <p:cNvSpPr>
              <a:spLocks noChangeArrowheads="1"/>
            </p:cNvSpPr>
            <p:nvPr/>
          </p:nvSpPr>
          <p:spPr bwMode="auto">
            <a:xfrm>
              <a:off x="272" y="1517"/>
              <a:ext cx="1758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Basic gate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1" name="Rectangle 28"/>
            <p:cNvSpPr>
              <a:spLocks noChangeArrowheads="1"/>
            </p:cNvSpPr>
            <p:nvPr/>
          </p:nvSpPr>
          <p:spPr bwMode="auto">
            <a:xfrm>
              <a:off x="3991" y="1185"/>
              <a:ext cx="1529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CMOS</a:t>
              </a:r>
            </a:p>
          </p:txBody>
        </p:sp>
        <p:sp>
          <p:nvSpPr>
            <p:cNvPr id="87062" name="Rectangle 30"/>
            <p:cNvSpPr>
              <a:spLocks noChangeArrowheads="1"/>
            </p:cNvSpPr>
            <p:nvPr/>
          </p:nvSpPr>
          <p:spPr bwMode="auto">
            <a:xfrm>
              <a:off x="1824" y="1185"/>
              <a:ext cx="1192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TTL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3" name="Rectangle 31"/>
            <p:cNvSpPr>
              <a:spLocks noChangeArrowheads="1"/>
            </p:cNvSpPr>
            <p:nvPr/>
          </p:nvSpPr>
          <p:spPr bwMode="auto">
            <a:xfrm>
              <a:off x="272" y="1185"/>
              <a:ext cx="1915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Parameter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4" name="Line 32"/>
            <p:cNvSpPr>
              <a:spLocks noChangeShapeType="1"/>
            </p:cNvSpPr>
            <p:nvPr/>
          </p:nvSpPr>
          <p:spPr bwMode="auto">
            <a:xfrm>
              <a:off x="272" y="1185"/>
              <a:ext cx="519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5" name="Line 33"/>
            <p:cNvSpPr>
              <a:spLocks noChangeShapeType="1"/>
            </p:cNvSpPr>
            <p:nvPr/>
          </p:nvSpPr>
          <p:spPr bwMode="auto">
            <a:xfrm>
              <a:off x="272" y="3848"/>
              <a:ext cx="519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6" name="Line 34"/>
            <p:cNvSpPr>
              <a:spLocks noChangeShapeType="1"/>
            </p:cNvSpPr>
            <p:nvPr/>
          </p:nvSpPr>
          <p:spPr bwMode="auto">
            <a:xfrm>
              <a:off x="272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7" name="Line 35"/>
            <p:cNvSpPr>
              <a:spLocks noChangeShapeType="1"/>
            </p:cNvSpPr>
            <p:nvPr/>
          </p:nvSpPr>
          <p:spPr bwMode="auto">
            <a:xfrm>
              <a:off x="5465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8" name="Line 36"/>
            <p:cNvSpPr>
              <a:spLocks noChangeShapeType="1"/>
            </p:cNvSpPr>
            <p:nvPr/>
          </p:nvSpPr>
          <p:spPr bwMode="auto">
            <a:xfrm>
              <a:off x="272" y="1517"/>
              <a:ext cx="519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87045" name="TextBox 1"/>
          <p:cNvSpPr txBox="1">
            <a:spLocks noChangeArrowheads="1"/>
          </p:cNvSpPr>
          <p:nvPr/>
        </p:nvSpPr>
        <p:spPr bwMode="auto">
          <a:xfrm>
            <a:off x="8004175" y="676276"/>
            <a:ext cx="25923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Know what these terms mean!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69215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25-</a:t>
            </a:r>
            <a:br>
              <a:rPr lang="en-US" altLang="en-US" smtClean="0"/>
            </a:br>
            <a:r>
              <a:rPr lang="en-US" altLang="en-US" smtClean="0"/>
              <a:t>Implementing digital systems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6" y="1858964"/>
            <a:ext cx="8410575" cy="4643437"/>
          </a:xfrm>
        </p:spPr>
        <p:txBody>
          <a:bodyPr/>
          <a:lstStyle/>
          <a:p>
            <a:pPr marL="381000" indent="-381000" eaLnBrk="1" hangingPunct="1"/>
            <a:r>
              <a:rPr lang="en-US" altLang="en-US" sz="2400"/>
              <a:t>Array logic integrates large numbers of gates within a single package that is then configured for a particular application</a:t>
            </a:r>
          </a:p>
          <a:p>
            <a:pPr marL="381000" indent="-381000" eaLnBrk="1" hangingPunct="1"/>
            <a:r>
              <a:rPr lang="en-US" altLang="en-US" sz="2400"/>
              <a:t>Complex digital systems can also be implemented using a microcomputer</a:t>
            </a:r>
          </a:p>
          <a:p>
            <a:pPr marL="381000" indent="-381000" eaLnBrk="1" hangingPunct="1"/>
            <a:r>
              <a:rPr lang="en-US" altLang="en-US" sz="2400"/>
              <a:t>The implementation method used will depend on the complexity of the required system</a:t>
            </a:r>
          </a:p>
          <a:p>
            <a:pPr marL="381000" indent="-381000" eaLnBrk="1" hangingPunct="1"/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General ideas and implementation: control &amp; data bus, microprocessor, ram, synchronous and asynchronous I/O</a:t>
            </a:r>
          </a:p>
          <a:p>
            <a:pPr marL="381000" indent="-381000" eaLnBrk="1" hangingPunct="1"/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Define synchronous ad –asynchronous serial communication and how they differ.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572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28-</a:t>
            </a:r>
            <a:br>
              <a:rPr lang="en-US" altLang="en-US" smtClean="0"/>
            </a:br>
            <a:r>
              <a:rPr lang="en-US" altLang="en-US" smtClean="0"/>
              <a:t>Data acquisition and conversion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</a:t>
            </a:r>
            <a:r>
              <a:rPr lang="en-US" altLang="en-US" sz="2200">
                <a:solidFill>
                  <a:srgbClr val="FF0000"/>
                </a:solidFill>
              </a:rPr>
              <a:t>sampling the waveform</a:t>
            </a:r>
            <a:r>
              <a:rPr lang="en-US" altLang="en-US" sz="2200"/>
              <a:t> and then performing </a:t>
            </a:r>
            <a:r>
              <a:rPr lang="en-US" altLang="en-US" sz="2200">
                <a:solidFill>
                  <a:srgbClr val="FF0000"/>
                </a:solidFill>
              </a:rPr>
              <a:t>analogue</a:t>
            </a:r>
            <a:br>
              <a:rPr lang="en-US" altLang="en-US" sz="2200">
                <a:solidFill>
                  <a:srgbClr val="FF0000"/>
                </a:solidFill>
              </a:rPr>
            </a:br>
            <a:r>
              <a:rPr lang="en-US" altLang="en-US" sz="2200">
                <a:solidFill>
                  <a:srgbClr val="FF0000"/>
                </a:solidFill>
              </a:rPr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</a:t>
            </a:r>
            <a:r>
              <a:rPr lang="en-US" altLang="en-US" sz="2200">
                <a:solidFill>
                  <a:srgbClr val="FF0000"/>
                </a:solidFill>
              </a:rPr>
              <a:t>Nyquist rate </a:t>
            </a:r>
            <a:r>
              <a:rPr lang="en-US" altLang="en-US" sz="2200"/>
              <a:t>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</a:t>
            </a:r>
            <a:r>
              <a:rPr lang="en-US" altLang="en-US" sz="2200">
                <a:solidFill>
                  <a:srgbClr val="FF0000"/>
                </a:solidFill>
              </a:rPr>
              <a:t>anti-aliasing filters</a:t>
            </a:r>
            <a:r>
              <a:rPr lang="en-US" altLang="en-US" sz="2200"/>
              <a:t>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</a:t>
            </a:r>
            <a:r>
              <a:rPr lang="en-US" altLang="en-US" sz="2200">
                <a:solidFill>
                  <a:srgbClr val="FF0000"/>
                </a:solidFill>
              </a:rPr>
              <a:t>reconstruction filters </a:t>
            </a:r>
            <a:r>
              <a:rPr lang="en-US" altLang="en-US" sz="2200"/>
              <a:t>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>
                <a:solidFill>
                  <a:srgbClr val="FF0000"/>
                </a:solidFill>
              </a:rPr>
              <a:t>Sample and hold gates </a:t>
            </a:r>
            <a:r>
              <a:rPr lang="en-US" altLang="en-US" sz="2200"/>
              <a:t>may be useful at the input or output</a:t>
            </a:r>
          </a:p>
          <a:p>
            <a:pPr marL="382588" indent="-382588" eaLnBrk="1" hangingPunct="1"/>
            <a:r>
              <a:rPr lang="en-US" altLang="en-US" sz="2200">
                <a:solidFill>
                  <a:srgbClr val="FF0000"/>
                </a:solidFill>
              </a:rPr>
              <a:t>Multiplexers</a:t>
            </a:r>
            <a:r>
              <a:rPr lang="en-US" altLang="en-US" sz="2200"/>
              <a:t>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Should be able to describe: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1882775" y="3429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Resolution of ADC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898650" y="1665288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The sampling system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908175" y="224155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Nyquist sampling rate and aliasing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882775" y="27813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Anti aliasing and reconstruction filters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876425" y="4062413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kern="0" dirty="0">
                <a:solidFill>
                  <a:srgbClr val="FF0000"/>
                </a:solidFill>
              </a:rPr>
              <a:t>Sample and hold gates (good &amp; bad features)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908175" y="4797425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kern="0" dirty="0">
                <a:solidFill>
                  <a:srgbClr val="FF0000"/>
                </a:solidFill>
              </a:rPr>
              <a:t>Typical speeds for ADC and DAC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And Finally</a:t>
            </a: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Best of Luck</a:t>
            </a:r>
            <a:endParaRPr lang="en-GB" altLang="en-US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And thanks for a great class!</a:t>
            </a:r>
            <a:endParaRPr lang="en-GB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8175" y="1628775"/>
            <a:ext cx="9168320" cy="4319588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defRPr/>
            </a:pPr>
            <a:r>
              <a:rPr lang="en-GB" altLang="en-US" sz="2400" b="1" dirty="0">
                <a:solidFill>
                  <a:srgbClr val="0000FF"/>
                </a:solidFill>
              </a:rPr>
              <a:t>Resolution of data converters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 range of converters is available, each providing conversion to a particular </a:t>
            </a:r>
            <a:r>
              <a:rPr lang="en-GB" altLang="en-US" sz="2000" b="1" dirty="0">
                <a:solidFill>
                  <a:srgbClr val="0000FF"/>
                </a:solidFill>
              </a:rPr>
              <a:t>resolution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b="1" dirty="0">
              <a:solidFill>
                <a:srgbClr val="0000FF"/>
              </a:solidFill>
            </a:endParaRP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 this determines the number of </a:t>
            </a:r>
            <a:r>
              <a:rPr lang="en-GB" altLang="en-US" sz="2000" b="1" i="1" u="sng" dirty="0">
                <a:solidFill>
                  <a:srgbClr val="FF0000"/>
                </a:solidFill>
              </a:rPr>
              <a:t>quantization levels</a:t>
            </a:r>
            <a:r>
              <a:rPr lang="en-GB" altLang="en-US" sz="2000" i="1" u="sng" dirty="0">
                <a:solidFill>
                  <a:srgbClr val="FF0000"/>
                </a:solidFill>
              </a:rPr>
              <a:t> </a:t>
            </a:r>
            <a:r>
              <a:rPr lang="en-GB" altLang="en-US" sz="2000" dirty="0"/>
              <a:t>used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</a:t>
            </a:r>
            <a:r>
              <a:rPr lang="en-GB" altLang="en-US" sz="2000" i="1" dirty="0"/>
              <a:t>n</a:t>
            </a:r>
            <a:r>
              <a:rPr lang="en-GB" altLang="en-US" sz="2000" dirty="0"/>
              <a:t>-bit converter uses 2</a:t>
            </a:r>
            <a:r>
              <a:rPr lang="en-GB" altLang="en-US" sz="2000" i="1" baseline="30000" dirty="0"/>
              <a:t>n </a:t>
            </a:r>
            <a:r>
              <a:rPr lang="en-GB" altLang="en-US" sz="2000" dirty="0"/>
              <a:t>discrete steps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e.g. an 8-bit converter uses 2</a:t>
            </a:r>
            <a:r>
              <a:rPr lang="en-GB" altLang="en-US" sz="2000" baseline="30000" dirty="0"/>
              <a:t>8</a:t>
            </a:r>
            <a:r>
              <a:rPr lang="en-GB" altLang="en-US" sz="2000" dirty="0"/>
              <a:t> or 256 levels 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       a 10-bit converter uses 2</a:t>
            </a:r>
            <a:r>
              <a:rPr lang="en-GB" altLang="en-US" sz="2000" baseline="30000" dirty="0"/>
              <a:t>10</a:t>
            </a:r>
            <a:r>
              <a:rPr lang="en-GB" altLang="en-US" sz="2000" dirty="0"/>
              <a:t> or 1024 levels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8-bit converter gives a </a:t>
            </a:r>
            <a:r>
              <a:rPr lang="en-GB" altLang="en-US" sz="2000" b="1" i="1" u="sng" dirty="0">
                <a:solidFill>
                  <a:srgbClr val="FF0000"/>
                </a:solidFill>
              </a:rPr>
              <a:t>resolution</a:t>
            </a:r>
            <a:r>
              <a:rPr lang="en-GB" altLang="en-US" sz="2000" dirty="0"/>
              <a:t> of about 0.4%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volts/step = </a:t>
            </a:r>
            <a:r>
              <a:rPr lang="en-GB" altLang="en-US" sz="1800" dirty="0" err="1" smtClean="0"/>
              <a:t>FullScaleVolts</a:t>
            </a:r>
            <a:r>
              <a:rPr lang="en-GB" altLang="en-US" sz="1800" dirty="0" smtClean="0"/>
              <a:t> / 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levels) 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Resolution = </a:t>
            </a:r>
            <a:r>
              <a:rPr lang="en-GB" altLang="en-US" sz="1800" dirty="0" smtClean="0"/>
              <a:t>volts/step </a:t>
            </a:r>
            <a:r>
              <a:rPr lang="en-GB" altLang="en-US" sz="1800" dirty="0"/>
              <a:t>/ </a:t>
            </a:r>
            <a:r>
              <a:rPr lang="en-GB" altLang="en-US" sz="1800" dirty="0" err="1"/>
              <a:t>FullScaleVolts</a:t>
            </a:r>
            <a:r>
              <a:rPr lang="en-GB" altLang="en-US" sz="1800" dirty="0"/>
              <a:t> *100 = </a:t>
            </a:r>
            <a:r>
              <a:rPr lang="en-GB" altLang="en-US" sz="1800" dirty="0" smtClean="0"/>
              <a:t>100/(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</a:t>
            </a:r>
            <a:r>
              <a:rPr lang="en-GB" altLang="en-US" sz="1800" dirty="0" smtClean="0"/>
              <a:t>)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endParaRPr lang="en-GB" altLang="en-US" sz="1800" dirty="0" smtClean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400" dirty="0"/>
              <a:t>Short cut: </a:t>
            </a:r>
            <a:r>
              <a:rPr lang="en-GB" altLang="en-US" sz="2400" dirty="0" smtClean="0"/>
              <a:t>Resolution in % </a:t>
            </a:r>
            <a:r>
              <a:rPr lang="en-GB" altLang="en-US" sz="2400" dirty="0"/>
              <a:t>= </a:t>
            </a:r>
            <a:r>
              <a:rPr lang="en-GB" altLang="en-US" sz="2400" dirty="0" smtClean="0"/>
              <a:t>100% </a:t>
            </a:r>
            <a:r>
              <a:rPr lang="en-GB" altLang="en-US" sz="2400" dirty="0"/>
              <a:t>/ 2</a:t>
            </a:r>
            <a:r>
              <a:rPr lang="en-GB" altLang="en-US" sz="2400" baseline="30000" dirty="0"/>
              <a:t>n</a:t>
            </a:r>
            <a:endParaRPr lang="en-GB" altLang="en-US" sz="2200" dirty="0"/>
          </a:p>
          <a:p>
            <a:pPr marL="600075" lvl="1" indent="0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86896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905000" y="765175"/>
            <a:ext cx="8382000" cy="838200"/>
          </a:xfrm>
        </p:spPr>
        <p:txBody>
          <a:bodyPr/>
          <a:lstStyle/>
          <a:p>
            <a:r>
              <a:rPr lang="en-CA" altLang="en-US" smtClean="0"/>
              <a:t>Resolution vs. accuracy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1628776"/>
            <a:ext cx="2690812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38314"/>
            <a:ext cx="8655050" cy="4319587"/>
          </a:xfrm>
        </p:spPr>
        <p:txBody>
          <a:bodyPr/>
          <a:lstStyle/>
          <a:p>
            <a:r>
              <a:rPr lang="en-CA" altLang="en-US" sz="2800"/>
              <a:t>The </a:t>
            </a:r>
            <a:r>
              <a:rPr lang="en-CA" altLang="en-US" sz="2800" b="1" i="1" u="sng">
                <a:solidFill>
                  <a:srgbClr val="0000FF"/>
                </a:solidFill>
              </a:rPr>
              <a:t>Resolution</a:t>
            </a:r>
            <a:r>
              <a:rPr lang="en-CA" altLang="en-US" sz="2800"/>
              <a:t> represents a </a:t>
            </a:r>
            <a:br>
              <a:rPr lang="en-CA" altLang="en-US" sz="2800"/>
            </a:br>
            <a:r>
              <a:rPr lang="en-CA" altLang="en-US" sz="2800"/>
              <a:t>“quantization” noise</a:t>
            </a:r>
          </a:p>
          <a:p>
            <a:pPr>
              <a:spcAft>
                <a:spcPts val="3000"/>
              </a:spcAft>
            </a:pPr>
            <a:r>
              <a:rPr lang="en-CA" altLang="en-US" sz="2800"/>
              <a:t>Frequently quoted as </a:t>
            </a:r>
            <a:r>
              <a:rPr lang="en-CA" altLang="en-US" sz="2800">
                <a:sym typeface="Symbol" panose="05050102010706020507" pitchFamily="18" charset="2"/>
              </a:rPr>
              <a:t>½ LSB</a:t>
            </a:r>
            <a:r>
              <a:rPr lang="en-CA" altLang="en-US" sz="2800"/>
              <a:t> </a:t>
            </a:r>
          </a:p>
          <a:p>
            <a:pPr>
              <a:spcAft>
                <a:spcPts val="600"/>
              </a:spcAft>
            </a:pPr>
            <a:r>
              <a:rPr lang="en-CA" altLang="en-US" sz="2400" b="1" i="1" u="sng">
                <a:solidFill>
                  <a:srgbClr val="0000FF"/>
                </a:solidFill>
              </a:rPr>
              <a:t>Accuracy</a:t>
            </a:r>
            <a:r>
              <a:rPr lang="en-CA" altLang="en-US" sz="2400"/>
              <a:t> will depend upon the total </a:t>
            </a:r>
            <a:r>
              <a:rPr lang="en-CA" altLang="en-US" sz="2400" i="1" u="sng">
                <a:solidFill>
                  <a:srgbClr val="0000FF"/>
                </a:solidFill>
              </a:rPr>
              <a:t>noise</a:t>
            </a:r>
            <a:r>
              <a:rPr lang="en-CA" altLang="en-US" sz="2400"/>
              <a:t> of the process, which depends on the entire chain (typically </a:t>
            </a:r>
            <a:r>
              <a:rPr lang="en-CA" altLang="en-US" sz="2400">
                <a:sym typeface="Symbol" panose="05050102010706020507" pitchFamily="18" charset="2"/>
              </a:rPr>
              <a:t>1.5 LSB)</a:t>
            </a:r>
            <a:endParaRPr lang="en-CA" altLang="en-US" sz="240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4418013"/>
            <a:ext cx="70929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764588" y="4846639"/>
            <a:ext cx="1795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000000"/>
                </a:solidFill>
              </a:rPr>
              <a:t>Reverse the chain through DAC for output</a:t>
            </a:r>
          </a:p>
        </p:txBody>
      </p:sp>
    </p:spTree>
    <p:extLst>
      <p:ext uri="{BB962C8B-B14F-4D97-AF65-F5344CB8AC3E}">
        <p14:creationId xmlns:p14="http://schemas.microsoft.com/office/powerpoint/2010/main" val="185620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4229</Words>
  <Application>Microsoft Office PowerPoint</Application>
  <PresentationFormat>Widescreen</PresentationFormat>
  <Paragraphs>700</Paragraphs>
  <Slides>78</Slides>
  <Notes>60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78</vt:i4>
      </vt:variant>
    </vt:vector>
  </HeadingPairs>
  <TitlesOfParts>
    <vt:vector size="91" baseType="lpstr">
      <vt:lpstr>Arial</vt:lpstr>
      <vt:lpstr>Symbol</vt:lpstr>
      <vt:lpstr>Times</vt:lpstr>
      <vt:lpstr>Wingdings</vt:lpstr>
      <vt:lpstr>Blank</vt:lpstr>
      <vt:lpstr>1_Blank</vt:lpstr>
      <vt:lpstr>2_Blank</vt:lpstr>
      <vt:lpstr>3_Blank</vt:lpstr>
      <vt:lpstr>6_Blank</vt:lpstr>
      <vt:lpstr>4_Blank</vt:lpstr>
      <vt:lpstr>Équation</vt:lpstr>
      <vt:lpstr>Equation</vt:lpstr>
      <vt:lpstr>Microsoft Equation 3.0</vt:lpstr>
      <vt:lpstr>Last time: Data acquisition and conversion</vt:lpstr>
      <vt:lpstr>The sampling system</vt:lpstr>
      <vt:lpstr>Nyquist frequency</vt:lpstr>
      <vt:lpstr>PowerPoint Presentation</vt:lpstr>
      <vt:lpstr>Example of anti-alasing filter and “oversampling”</vt:lpstr>
      <vt:lpstr>Assume we have digitized and now want to follow steps to reconstruct the signal.  </vt:lpstr>
      <vt:lpstr>Reconstruction filter</vt:lpstr>
      <vt:lpstr>PowerPoint Presentation</vt:lpstr>
      <vt:lpstr>Resolution vs. accuracy</vt:lpstr>
      <vt:lpstr>Today: Data acquisition and conversion</vt:lpstr>
      <vt:lpstr>How fast can we digitize or reconstruct a signal?</vt:lpstr>
      <vt:lpstr>PowerPoint Presentation</vt:lpstr>
      <vt:lpstr>Same idea, but use same resistor values for better thermal control</vt:lpstr>
      <vt:lpstr>PowerPoint Presentation</vt:lpstr>
      <vt:lpstr>PowerPoint Presentation</vt:lpstr>
      <vt:lpstr>PowerPoint Presentation</vt:lpstr>
      <vt:lpstr>Design an Analogue to digital converter</vt:lpstr>
      <vt:lpstr>PowerPoint Presentation</vt:lpstr>
      <vt:lpstr>Sample and hold gates</vt:lpstr>
      <vt:lpstr>PowerPoint Presentation</vt:lpstr>
      <vt:lpstr>PowerPoint Presentation</vt:lpstr>
      <vt:lpstr>Advantage of S/H</vt:lpstr>
      <vt:lpstr>Multiplexing</vt:lpstr>
      <vt:lpstr>PowerPoint Presentation</vt:lpstr>
      <vt:lpstr>PowerPoint Presentation</vt:lpstr>
      <vt:lpstr>PowerPoint Presentation</vt:lpstr>
      <vt:lpstr>PowerPoint Presentation</vt:lpstr>
      <vt:lpstr>Further Study</vt:lpstr>
      <vt:lpstr>Key points</vt:lpstr>
      <vt:lpstr>Questions?</vt:lpstr>
      <vt:lpstr>Key Points Chapter 3: Resistance &amp; DC Circuits Be able to explain and do examples </vt:lpstr>
      <vt:lpstr>Chapter 3</vt:lpstr>
      <vt:lpstr>Key Points chapter 6- Alternating Voltages and Currents</vt:lpstr>
      <vt:lpstr>PowerPoint Presentation</vt:lpstr>
      <vt:lpstr>Complex Notation</vt:lpstr>
      <vt:lpstr>Key Points Chapter 7- Power in AC Circuits</vt:lpstr>
      <vt:lpstr>PowerPoint Presentation</vt:lpstr>
      <vt:lpstr>Key Points Chapter 8- Frequency Characteristics of AC Circuits</vt:lpstr>
      <vt:lpstr>AC circuits—should be able to:</vt:lpstr>
      <vt:lpstr>Gain—should be able to define:</vt:lpstr>
      <vt:lpstr>PowerPoint Presentation</vt:lpstr>
      <vt:lpstr>Key Points Chapter 9-Transient Behaviour</vt:lpstr>
      <vt:lpstr>PowerPoint Presentation</vt:lpstr>
      <vt:lpstr>Be able to describe the response of First-Order Systems</vt:lpstr>
      <vt:lpstr>Second-Order Systems—define </vt:lpstr>
      <vt:lpstr>Key points Chapter 14-  Amplification</vt:lpstr>
      <vt:lpstr>PowerPoint Presentation</vt:lpstr>
      <vt:lpstr>Key points Chapter 15- Control and feedback</vt:lpstr>
      <vt:lpstr>PowerPoint Presentation</vt:lpstr>
      <vt:lpstr>Key points Chapter 16-Operational amplifiers</vt:lpstr>
      <vt:lpstr>Basic operational amplifier circuits</vt:lpstr>
      <vt:lpstr>Op-amp circuits</vt:lpstr>
      <vt:lpstr>Key points Chapter 17: Semiconductors and diodes</vt:lpstr>
      <vt:lpstr>Doping of semiconductors</vt:lpstr>
      <vt:lpstr>p-type and n-type materials joined to form pn junction</vt:lpstr>
      <vt:lpstr>PowerPoint Presentation</vt:lpstr>
      <vt:lpstr>Diodes—should be able to:</vt:lpstr>
      <vt:lpstr>Key points Chapter 18 Field-effect transistors</vt:lpstr>
      <vt:lpstr>FET</vt:lpstr>
      <vt:lpstr>PowerPoint Presentation</vt:lpstr>
      <vt:lpstr>Key points Chapter 19- Bipolar junction transistors</vt:lpstr>
      <vt:lpstr>PowerPoint Presentation</vt:lpstr>
      <vt:lpstr>Comparison of FET and Bipolar</vt:lpstr>
      <vt:lpstr>Key points Chapter 22-Noise</vt:lpstr>
      <vt:lpstr>Last time: Device noise</vt:lpstr>
      <vt:lpstr>Figures of merit</vt:lpstr>
      <vt:lpstr>Key points Chapter 23- Positive feedback, oscillators and stability</vt:lpstr>
      <vt:lpstr>Key points Chapter 24-Digital systems- combinational logic</vt:lpstr>
      <vt:lpstr>Combinational logic building blocks</vt:lpstr>
      <vt:lpstr>Key points Chapter 23-Sequential logic</vt:lpstr>
      <vt:lpstr>PowerPoint Presentation</vt:lpstr>
      <vt:lpstr>Key points Chapter 24-Digital devices</vt:lpstr>
      <vt:lpstr>A comparison of logic families Transistor-Transistor (TTL) Logic (bipolar) Metal oxide semiconductor (MOS) logic (FET) </vt:lpstr>
      <vt:lpstr>Key points Chapter 25- Implementing digital systems</vt:lpstr>
      <vt:lpstr>Key points Chapter 28- Data acquisition and conversion</vt:lpstr>
      <vt:lpstr>Should be able to describe:</vt:lpstr>
      <vt:lpstr>And Finally</vt:lpstr>
      <vt:lpstr>Best of Luck</vt:lpstr>
    </vt:vector>
  </TitlesOfParts>
  <Company>FP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RB</dc:creator>
  <cp:lastModifiedBy>Patrick Joseph Espy</cp:lastModifiedBy>
  <cp:revision>215</cp:revision>
  <cp:lastPrinted>2020-11-04T12:23:17Z</cp:lastPrinted>
  <dcterms:created xsi:type="dcterms:W3CDTF">2002-01-09T07:28:14Z</dcterms:created>
  <dcterms:modified xsi:type="dcterms:W3CDTF">2021-11-08T23:00:05Z</dcterms:modified>
</cp:coreProperties>
</file>