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66" r:id="rId3"/>
    <p:sldId id="267" r:id="rId4"/>
    <p:sldId id="268" r:id="rId5"/>
    <p:sldId id="269" r:id="rId6"/>
    <p:sldId id="257" r:id="rId7"/>
    <p:sldId id="25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59" r:id="rId16"/>
    <p:sldId id="260" r:id="rId17"/>
    <p:sldId id="261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21" autoAdjust="0"/>
    <p:restoredTop sz="94660"/>
  </p:normalViewPr>
  <p:slideViewPr>
    <p:cSldViewPr snapToGrid="0">
      <p:cViewPr varScale="1">
        <p:scale>
          <a:sx n="45" d="100"/>
          <a:sy n="45" d="100"/>
        </p:scale>
        <p:origin x="62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1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6F232-2DCE-4336-A1C0-08CAF482BE1D}" type="datetimeFigureOut">
              <a:rPr lang="en-CA" smtClean="0"/>
              <a:t>26/10/2020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7F745-FD3A-4CA7-BDA5-3FAF2DD4990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6687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95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19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7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25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98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27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20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Standard CD 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16-bit/</a:t>
            </a:r>
            <a:r>
              <a:rPr lang="en-CA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44.1 kHz</a:t>
            </a:r>
            <a:r>
              <a:rPr lang="en-C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3506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300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61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14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300" smtClean="0">
                <a:solidFill>
                  <a:srgbClr val="000000"/>
                </a:solidFill>
              </a:rPr>
              <a:pPr/>
              <a:t>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60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I have no information between the samples!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8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24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Thus, </a:t>
            </a:r>
            <a:r>
              <a:rPr lang="en-CA" dirty="0" err="1" smtClean="0"/>
              <a:t>f</a:t>
            </a:r>
            <a:r>
              <a:rPr lang="en-CA" baseline="-25000" dirty="0" err="1" smtClean="0"/>
              <a:t>ny</a:t>
            </a:r>
            <a:r>
              <a:rPr lang="en-CA" dirty="0" smtClean="0"/>
              <a:t> = f</a:t>
            </a:r>
            <a:r>
              <a:rPr lang="en-CA" baseline="-25000" dirty="0" smtClean="0"/>
              <a:t>s</a:t>
            </a:r>
            <a:r>
              <a:rPr lang="en-CA" dirty="0" smtClean="0"/>
              <a:t>/2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20874-3CE8-43F0-87F4-6316DF7569B2}" type="slidenum">
              <a:rPr lang="en-CA" smtClean="0">
                <a:solidFill>
                  <a:prstClr val="black"/>
                </a:solidFill>
              </a:rPr>
              <a:pPr/>
              <a:t>13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3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17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300" smtClean="0">
                <a:solidFill>
                  <a:srgbClr val="000000"/>
                </a:solidFill>
              </a:rPr>
              <a:pPr/>
              <a:t>22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9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16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93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720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299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346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042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364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631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205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166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400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61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6427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972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89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65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951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38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738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269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6972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792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6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7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3.mp4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microsoft.com/office/2007/relationships/media" Target="../media/media5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5" Type="http://schemas.microsoft.com/office/2007/relationships/media" Target="../media/media6.mp3"/><Relationship Id="rId4" Type="http://schemas.openxmlformats.org/officeDocument/2006/relationships/audio" Target="../media/media5.mp3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37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Sample same signal at lower frequency f</a:t>
            </a:r>
            <a:r>
              <a:rPr lang="en-CA" baseline="-25000" dirty="0" smtClean="0"/>
              <a:t>s</a:t>
            </a:r>
            <a:r>
              <a:rPr lang="en-CA" baseline="-25000" dirty="0" smtClean="0">
                <a:sym typeface="Symbol" panose="05050102010706020507" pitchFamily="18" charset="2"/>
              </a:rPr>
              <a:t>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  <a:endParaRPr lang="en-CA" dirty="0">
                <a:solidFill>
                  <a:srgbClr val="808080">
                    <a:lumMod val="60000"/>
                    <a:lumOff val="40000"/>
                  </a:srgbClr>
                </a:solidFill>
              </a:endParaRP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142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  <a:endParaRPr lang="en-CA" dirty="0">
                <a:solidFill>
                  <a:srgbClr val="808080">
                    <a:lumMod val="60000"/>
                    <a:lumOff val="40000"/>
                  </a:srgbClr>
                </a:solidFill>
              </a:endParaRP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Straight Arrow Connector 29"/>
            <p:cNvCxnSpPr>
              <a:stCxn id="27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1506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Now, when I connect the dots—I get a longer period sine</a:t>
            </a:r>
            <a:endParaRPr lang="en-CA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776633" y="3073138"/>
            <a:ext cx="6975393" cy="1417161"/>
            <a:chOff x="1018095" y="3073138"/>
            <a:chExt cx="6975393" cy="1417161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018095" y="307313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141456" y="325224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264816" y="3696878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400301" y="416036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533089" y="4320617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6662734" y="4075519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7786099" y="3605752"/>
              <a:ext cx="207389" cy="169682"/>
            </a:xfrm>
            <a:prstGeom prst="star5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9"/>
          <a:stretch/>
        </p:blipFill>
        <p:spPr>
          <a:xfrm>
            <a:off x="969718" y="4756484"/>
            <a:ext cx="8504762" cy="62479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 bwMode="auto">
          <a:xfrm flipH="1">
            <a:off x="1859973" y="3240000"/>
            <a:ext cx="0" cy="20350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H="1">
            <a:off x="3015004" y="3428257"/>
            <a:ext cx="0" cy="18408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7" idx="3"/>
          </p:cNvCxnSpPr>
          <p:nvPr/>
        </p:nvCxnSpPr>
        <p:spPr bwMode="auto">
          <a:xfrm flipH="1">
            <a:off x="4135593" y="3866560"/>
            <a:ext cx="0" cy="1407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>
            <a:stCxn id="8" idx="3"/>
          </p:cNvCxnSpPr>
          <p:nvPr/>
        </p:nvCxnSpPr>
        <p:spPr bwMode="auto">
          <a:xfrm flipH="1">
            <a:off x="5265146" y="4330044"/>
            <a:ext cx="0" cy="9390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391835" y="4490299"/>
            <a:ext cx="0" cy="7836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10" idx="3"/>
          </p:cNvCxnSpPr>
          <p:nvPr/>
        </p:nvCxnSpPr>
        <p:spPr bwMode="auto">
          <a:xfrm flipH="1">
            <a:off x="7521388" y="4245201"/>
            <a:ext cx="0" cy="10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8650941" y="3766469"/>
            <a:ext cx="0" cy="14936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8" name="Picture 2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3" t="71222" r="49870" b="8282"/>
          <a:stretch/>
        </p:blipFill>
        <p:spPr bwMode="auto">
          <a:xfrm>
            <a:off x="4141695" y="4580793"/>
            <a:ext cx="1102658" cy="60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20"/>
          <p:cNvSpPr/>
          <p:nvPr/>
        </p:nvSpPr>
        <p:spPr bwMode="auto">
          <a:xfrm>
            <a:off x="1267321" y="3164949"/>
            <a:ext cx="7916779" cy="1264172"/>
          </a:xfrm>
          <a:custGeom>
            <a:avLst/>
            <a:gdLst>
              <a:gd name="connsiteX0" fmla="*/ 0 w 7916779"/>
              <a:gd name="connsiteY0" fmla="*/ 75556 h 1264172"/>
              <a:gd name="connsiteX1" fmla="*/ 649706 w 7916779"/>
              <a:gd name="connsiteY1" fmla="*/ 3367 h 1264172"/>
              <a:gd name="connsiteX2" fmla="*/ 1764632 w 7916779"/>
              <a:gd name="connsiteY2" fmla="*/ 171809 h 1264172"/>
              <a:gd name="connsiteX3" fmla="*/ 2863516 w 7916779"/>
              <a:gd name="connsiteY3" fmla="*/ 637030 h 1264172"/>
              <a:gd name="connsiteX4" fmla="*/ 4002506 w 7916779"/>
              <a:gd name="connsiteY4" fmla="*/ 1094230 h 1264172"/>
              <a:gd name="connsiteX5" fmla="*/ 5125453 w 7916779"/>
              <a:gd name="connsiteY5" fmla="*/ 1262672 h 1264172"/>
              <a:gd name="connsiteX6" fmla="*/ 6232358 w 7916779"/>
              <a:gd name="connsiteY6" fmla="*/ 1014019 h 1264172"/>
              <a:gd name="connsiteX7" fmla="*/ 7363327 w 7916779"/>
              <a:gd name="connsiteY7" fmla="*/ 524735 h 1264172"/>
              <a:gd name="connsiteX8" fmla="*/ 7916779 w 7916779"/>
              <a:gd name="connsiteY8" fmla="*/ 308167 h 126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16779" h="1264172">
                <a:moveTo>
                  <a:pt x="0" y="75556"/>
                </a:moveTo>
                <a:cubicBezTo>
                  <a:pt x="177800" y="31440"/>
                  <a:pt x="355601" y="-12675"/>
                  <a:pt x="649706" y="3367"/>
                </a:cubicBezTo>
                <a:cubicBezTo>
                  <a:pt x="943811" y="19409"/>
                  <a:pt x="1395664" y="66199"/>
                  <a:pt x="1764632" y="171809"/>
                </a:cubicBezTo>
                <a:cubicBezTo>
                  <a:pt x="2133600" y="277419"/>
                  <a:pt x="2490537" y="483293"/>
                  <a:pt x="2863516" y="637030"/>
                </a:cubicBezTo>
                <a:cubicBezTo>
                  <a:pt x="3236495" y="790767"/>
                  <a:pt x="3625517" y="989956"/>
                  <a:pt x="4002506" y="1094230"/>
                </a:cubicBezTo>
                <a:cubicBezTo>
                  <a:pt x="4379495" y="1198504"/>
                  <a:pt x="4753811" y="1276040"/>
                  <a:pt x="5125453" y="1262672"/>
                </a:cubicBezTo>
                <a:cubicBezTo>
                  <a:pt x="5497095" y="1249304"/>
                  <a:pt x="5859379" y="1137008"/>
                  <a:pt x="6232358" y="1014019"/>
                </a:cubicBezTo>
                <a:cubicBezTo>
                  <a:pt x="6605337" y="891030"/>
                  <a:pt x="7082590" y="642377"/>
                  <a:pt x="7363327" y="524735"/>
                </a:cubicBezTo>
                <a:cubicBezTo>
                  <a:pt x="7644064" y="407093"/>
                  <a:pt x="7780421" y="357630"/>
                  <a:pt x="7916779" y="308167"/>
                </a:cubicBez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25" name="Picture 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4" r="41395" b="86090"/>
          <a:stretch/>
        </p:blipFill>
        <p:spPr bwMode="auto">
          <a:xfrm>
            <a:off x="3110753" y="2495564"/>
            <a:ext cx="2832847" cy="40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 bwMode="auto">
          <a:xfrm>
            <a:off x="5614990" y="254902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2465294" y="2691100"/>
            <a:ext cx="645459" cy="5399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808080">
                    <a:lumMod val="40000"/>
                    <a:lumOff val="60000"/>
                  </a:srgbClr>
                </a:solidFill>
              </a:rPr>
              <a:t>F</a:t>
            </a:r>
            <a:endParaRPr lang="en-CA" sz="1100" b="1" dirty="0">
              <a:solidFill>
                <a:srgbClr val="80808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3024" y="4872528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62533" y="2558693"/>
            <a:ext cx="51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endParaRPr lang="en-CA" dirty="0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33" name="TextBox 3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808080">
                      <a:lumMod val="60000"/>
                      <a:lumOff val="40000"/>
                    </a:srgbClr>
                  </a:solidFill>
                </a:rPr>
                <a:t>1/F</a:t>
              </a:r>
              <a:endParaRPr lang="en-CA" dirty="0">
                <a:solidFill>
                  <a:srgbClr val="808080">
                    <a:lumMod val="60000"/>
                    <a:lumOff val="40000"/>
                  </a:srgbClr>
                </a:solidFill>
              </a:endParaRPr>
            </a:p>
          </p:txBody>
        </p:sp>
        <p:cxnSp>
          <p:nvCxnSpPr>
            <p:cNvPr id="34" name="Straight Arrow Connector 33"/>
            <p:cNvCxnSpPr>
              <a:stCxn id="3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Straight Arrow Connector 34"/>
            <p:cNvCxnSpPr>
              <a:stCxn id="3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8363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48" y="1701522"/>
            <a:ext cx="11953103" cy="4319587"/>
          </a:xfrm>
        </p:spPr>
        <p:txBody>
          <a:bodyPr/>
          <a:lstStyle/>
          <a:p>
            <a:r>
              <a:rPr lang="en-CA" dirty="0" smtClean="0"/>
              <a:t>If I have a signal of frequency F</a:t>
            </a:r>
          </a:p>
          <a:p>
            <a:endParaRPr lang="en-CA" sz="2400" dirty="0"/>
          </a:p>
          <a:p>
            <a:r>
              <a:rPr lang="en-CA" dirty="0" smtClean="0"/>
              <a:t>Must sample at least f</a:t>
            </a:r>
            <a:r>
              <a:rPr lang="en-CA" baseline="-25000" dirty="0" smtClean="0"/>
              <a:t>s</a:t>
            </a:r>
            <a:r>
              <a:rPr lang="en-CA" dirty="0" smtClean="0"/>
              <a:t> </a:t>
            </a:r>
            <a:r>
              <a:rPr lang="en-CA" dirty="0" smtClean="0">
                <a:sym typeface="Symbol" panose="05050102010706020507" pitchFamily="18" charset="2"/>
              </a:rPr>
              <a:t> 2F to see it at the proper frequency, F</a:t>
            </a:r>
          </a:p>
          <a:p>
            <a:endParaRPr lang="en-CA" sz="2400" dirty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The frequency f</a:t>
            </a:r>
            <a:r>
              <a:rPr lang="en-CA" baseline="-25000" dirty="0" smtClean="0">
                <a:sym typeface="Symbol" panose="05050102010706020507" pitchFamily="18" charset="2"/>
              </a:rPr>
              <a:t>s</a:t>
            </a:r>
            <a:r>
              <a:rPr lang="en-CA" dirty="0" smtClean="0">
                <a:sym typeface="Symbol" panose="05050102010706020507" pitchFamily="18" charset="2"/>
              </a:rPr>
              <a:t> = </a:t>
            </a:r>
            <a:r>
              <a:rPr lang="en-CA" dirty="0">
                <a:sym typeface="Symbol" panose="05050102010706020507" pitchFamily="18" charset="2"/>
              </a:rPr>
              <a:t>2</a:t>
            </a:r>
            <a:r>
              <a:rPr lang="en-CA" dirty="0" smtClean="0">
                <a:sym typeface="Symbol" panose="05050102010706020507" pitchFamily="18" charset="2"/>
              </a:rPr>
              <a:t>F is the </a:t>
            </a:r>
            <a:r>
              <a:rPr lang="en-CA" i="1" u="sng" dirty="0" smtClean="0">
                <a:solidFill>
                  <a:srgbClr val="FF0000"/>
                </a:solidFill>
                <a:sym typeface="Symbol" panose="05050102010706020507" pitchFamily="18" charset="2"/>
              </a:rPr>
              <a:t>Nyquist frequency</a:t>
            </a:r>
            <a:r>
              <a:rPr lang="en-CA" dirty="0" smtClean="0">
                <a:sym typeface="Symbol" panose="05050102010706020507" pitchFamily="18" charset="2"/>
              </a:rPr>
              <a:t>, for F </a:t>
            </a:r>
          </a:p>
          <a:p>
            <a:pPr lvl="1"/>
            <a:r>
              <a:rPr lang="en-CA" dirty="0" smtClean="0">
                <a:sym typeface="Symbol" panose="05050102010706020507" pitchFamily="18" charset="2"/>
              </a:rPr>
              <a:t>Or, </a:t>
            </a:r>
            <a:r>
              <a:rPr lang="en-CA" dirty="0" err="1">
                <a:sym typeface="Symbol" panose="05050102010706020507" pitchFamily="18" charset="2"/>
              </a:rPr>
              <a:t>f</a:t>
            </a:r>
            <a:r>
              <a:rPr lang="en-CA" baseline="-25000" dirty="0" err="1">
                <a:sym typeface="Symbol" panose="05050102010706020507" pitchFamily="18" charset="2"/>
              </a:rPr>
              <a:t>ny</a:t>
            </a:r>
            <a:r>
              <a:rPr lang="en-CA" dirty="0">
                <a:sym typeface="Symbol" panose="05050102010706020507" pitchFamily="18" charset="2"/>
              </a:rPr>
              <a:t> = f</a:t>
            </a:r>
            <a:r>
              <a:rPr lang="en-CA" baseline="-25000" dirty="0">
                <a:sym typeface="Symbol" panose="05050102010706020507" pitchFamily="18" charset="2"/>
              </a:rPr>
              <a:t>s</a:t>
            </a:r>
            <a:r>
              <a:rPr lang="en-CA" dirty="0">
                <a:sym typeface="Symbol" panose="05050102010706020507" pitchFamily="18" charset="2"/>
              </a:rPr>
              <a:t> / </a:t>
            </a:r>
            <a:r>
              <a:rPr lang="en-CA" dirty="0" smtClean="0">
                <a:sym typeface="Symbol" panose="05050102010706020507" pitchFamily="18" charset="2"/>
              </a:rPr>
              <a:t>2 is the highest frequency sampled and retrieved as the correct frequency. </a:t>
            </a:r>
            <a:endParaRPr lang="en-CA" sz="2400" dirty="0">
              <a:sym typeface="Symbol" panose="05050102010706020507" pitchFamily="18" charset="2"/>
            </a:endParaRPr>
          </a:p>
          <a:p>
            <a:endParaRPr lang="en-CA" sz="2400" dirty="0" smtClean="0">
              <a:sym typeface="Symbol" panose="05050102010706020507" pitchFamily="18" charset="2"/>
            </a:endParaRPr>
          </a:p>
          <a:p>
            <a:r>
              <a:rPr lang="en-CA" dirty="0" smtClean="0">
                <a:sym typeface="Symbol" panose="05050102010706020507" pitchFamily="18" charset="2"/>
              </a:rPr>
              <a:t>Any frequencies &gt; </a:t>
            </a:r>
            <a:r>
              <a:rPr lang="en-CA" dirty="0" err="1" smtClean="0">
                <a:sym typeface="Symbol" panose="05050102010706020507" pitchFamily="18" charset="2"/>
              </a:rPr>
              <a:t>f</a:t>
            </a:r>
            <a:r>
              <a:rPr lang="en-CA" baseline="-25000" dirty="0" err="1" smtClean="0">
                <a:sym typeface="Symbol" panose="05050102010706020507" pitchFamily="18" charset="2"/>
              </a:rPr>
              <a:t>ny</a:t>
            </a:r>
            <a:r>
              <a:rPr lang="en-CA" dirty="0" smtClean="0">
                <a:sym typeface="Symbol" panose="05050102010706020507" pitchFamily="18" charset="2"/>
              </a:rPr>
              <a:t> will be </a:t>
            </a:r>
            <a:r>
              <a:rPr lang="en-CA" i="1" dirty="0" smtClean="0">
                <a:sym typeface="Symbol" panose="05050102010706020507" pitchFamily="18" charset="2"/>
              </a:rPr>
              <a:t>aliased to</a:t>
            </a:r>
            <a:r>
              <a:rPr lang="en-CA" dirty="0" smtClean="0">
                <a:sym typeface="Symbol" panose="05050102010706020507" pitchFamily="18" charset="2"/>
              </a:rPr>
              <a:t> (seen as) lower frequencies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016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800" dirty="0" smtClean="0"/>
              <a:t>Sampling: Time and Frequency Domains (Fourier Transforms)</a:t>
            </a:r>
            <a:endParaRPr lang="en-CA" altLang="en-US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2434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3008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FF0000"/>
              </a:solidFill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43760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err="1">
                <a:sym typeface="Symbol" panose="05050102010706020507" pitchFamily="18" charset="2"/>
              </a:rPr>
              <a:t></a:t>
            </a:r>
            <a:r>
              <a:rPr lang="en-CA" altLang="en-US" dirty="0" err="1" smtClean="0"/>
              <a:t>T</a:t>
            </a:r>
            <a:r>
              <a:rPr lang="en-CA" altLang="en-US" dirty="0" smtClean="0"/>
              <a:t>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959726" y="4832350"/>
            <a:ext cx="351789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Sampling creates a harmonic signal at frequency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i="1" dirty="0" smtClean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As long as 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2F, this harmonic signal is f</a:t>
            </a:r>
            <a:r>
              <a:rPr lang="en-CA" alt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/2 and is not read between </a:t>
            </a:r>
            <a:r>
              <a:rPr lang="en-CA" altLang="en-US" sz="1600" dirty="0">
                <a:solidFill>
                  <a:srgbClr val="FF0000"/>
                </a:solidFill>
              </a:rPr>
              <a:t>0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/2</a:t>
            </a:r>
            <a:endParaRPr lang="en-CA" altLang="en-US" sz="1600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16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49868" y="4173276"/>
            <a:ext cx="2933795" cy="849573"/>
            <a:chOff x="6049868" y="4173276"/>
            <a:chExt cx="2933795" cy="849573"/>
          </a:xfrm>
        </p:grpSpPr>
        <p:sp>
          <p:nvSpPr>
            <p:cNvPr id="2" name="Left-Right Arrow 1"/>
            <p:cNvSpPr/>
            <p:nvPr/>
          </p:nvSpPr>
          <p:spPr bwMode="auto">
            <a:xfrm>
              <a:off x="6049868" y="4173276"/>
              <a:ext cx="1990820" cy="849573"/>
            </a:xfrm>
            <a:prstGeom prst="left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50" name="TextBox 49"/>
            <p:cNvSpPr txBox="1">
              <a:spLocks noChangeArrowheads="1"/>
            </p:cNvSpPr>
            <p:nvPr/>
          </p:nvSpPr>
          <p:spPr bwMode="auto">
            <a:xfrm>
              <a:off x="6138863" y="4324535"/>
              <a:ext cx="28448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400" dirty="0" smtClean="0">
                  <a:solidFill>
                    <a:srgbClr val="FF0000"/>
                  </a:solidFill>
                </a:rPr>
                <a:t>Can only see signals</a:t>
              </a:r>
              <a:br>
                <a:rPr lang="en-CA" altLang="en-US" sz="1400" dirty="0" smtClean="0">
                  <a:solidFill>
                    <a:srgbClr val="FF0000"/>
                  </a:solidFill>
                </a:rPr>
              </a:br>
              <a:r>
                <a:rPr lang="en-CA" altLang="en-US" sz="1400" dirty="0" smtClean="0">
                  <a:solidFill>
                    <a:srgbClr val="FF0000"/>
                  </a:solidFill>
                </a:rPr>
                <a:t>          0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f</a:t>
              </a:r>
              <a:r>
                <a:rPr lang="en-CA" altLang="en-US" sz="1400" baseline="-250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s</a:t>
              </a:r>
              <a:r>
                <a:rPr lang="en-CA" altLang="en-US" sz="1400" dirty="0" smtClean="0">
                  <a:solidFill>
                    <a:srgbClr val="FF0000"/>
                  </a:solidFill>
                  <a:sym typeface="Symbol" panose="05050102010706020507" pitchFamily="18" charset="2"/>
                </a:rPr>
                <a:t>/2</a:t>
              </a:r>
              <a:endParaRPr lang="en-CA" alt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0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Now sample at (</a:t>
            </a:r>
            <a:r>
              <a:rPr lang="en-CA" altLang="en-US" dirty="0" err="1" smtClean="0"/>
              <a:t>Ts</a:t>
            </a:r>
            <a:r>
              <a:rPr lang="en-CA" altLang="en-US" dirty="0"/>
              <a:t>=</a:t>
            </a:r>
            <a:r>
              <a:rPr lang="en-CA" altLang="en-US" dirty="0" smtClean="0"/>
              <a:t>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1" y="4711069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3588" y="4617132"/>
            <a:ext cx="5970604" cy="1452719"/>
            <a:chOff x="1853588" y="4689140"/>
            <a:chExt cx="5970604" cy="1452719"/>
          </a:xfrm>
        </p:grpSpPr>
        <p:grpSp>
          <p:nvGrpSpPr>
            <p:cNvPr id="8" name="Group 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2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8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59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51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Straight Connector 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3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9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6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6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263352" y="762000"/>
            <a:ext cx="1155968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>
                <a:solidFill>
                  <a:srgbClr val="000000"/>
                </a:solidFill>
              </a:rPr>
              <a:t>T</a:t>
            </a:r>
            <a:r>
              <a:rPr lang="en-CA" altLang="en-US" sz="1000" i="1" baseline="-25000" dirty="0">
                <a:solidFill>
                  <a:srgbClr val="000000"/>
                </a:solidFill>
              </a:rPr>
              <a:t>S</a:t>
            </a:r>
            <a:r>
              <a:rPr lang="en-CA" altLang="en-US" sz="1000" i="1" dirty="0">
                <a:solidFill>
                  <a:srgbClr val="000000"/>
                </a:solidFill>
              </a:rPr>
              <a:t>=1/</a:t>
            </a:r>
            <a:r>
              <a:rPr lang="en-CA" altLang="en-US" sz="1000" i="1" dirty="0" err="1">
                <a:solidFill>
                  <a:srgbClr val="000000"/>
                </a:solidFill>
              </a:rPr>
              <a:t>f</a:t>
            </a:r>
            <a:r>
              <a:rPr lang="en-CA" altLang="en-US" sz="1000" i="1" baseline="-25000" dirty="0" err="1">
                <a:solidFill>
                  <a:srgbClr val="000000"/>
                </a:solidFill>
              </a:rPr>
              <a:t>S</a:t>
            </a:r>
            <a:endParaRPr lang="en-CA" altLang="en-US" sz="1000" i="1" dirty="0">
              <a:solidFill>
                <a:srgbClr val="000000"/>
              </a:solidFill>
            </a:endParaRPr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168314" y="4680739"/>
            <a:ext cx="1011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 i="1" dirty="0" smtClean="0">
                <a:solidFill>
                  <a:srgbClr val="FF0000"/>
                </a:solidFill>
              </a:rPr>
              <a:t>T</a:t>
            </a:r>
            <a:r>
              <a:rPr lang="en-CA" altLang="en-US" sz="10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=1/</a:t>
            </a:r>
            <a:r>
              <a:rPr lang="en-CA" altLang="en-US" sz="10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0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 &gt; T/2</a:t>
            </a:r>
            <a:endParaRPr lang="en-CA" altLang="en-US" sz="1000" i="1" dirty="0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>
                <a:defRPr/>
              </a:pPr>
              <a:r>
                <a:rPr lang="en-CA" sz="1200" dirty="0">
                  <a:solidFill>
                    <a:srgbClr val="000000"/>
                  </a:solidFill>
                </a:rPr>
                <a:t>F</a:t>
              </a:r>
              <a:endParaRPr lang="en-CA" sz="1050" dirty="0">
                <a:solidFill>
                  <a:srgbClr val="000000"/>
                </a:solidFill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200" dirty="0">
                <a:solidFill>
                  <a:srgbClr val="000000"/>
                </a:solidFill>
              </a:rPr>
              <a:t> F </a:t>
            </a:r>
            <a:endParaRPr lang="en-CA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2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377036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95615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FF0000"/>
                  </a:solidFill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580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000000"/>
                </a:solidFill>
              </a:rPr>
              <a:t>0 kHz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-44 kHz</a:t>
            </a: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050" dirty="0">
                  <a:solidFill>
                    <a:srgbClr val="000000"/>
                  </a:solidFill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3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20097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21638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CA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03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773239"/>
            <a:ext cx="11684000" cy="4319587"/>
          </a:xfrm>
        </p:spPr>
        <p:txBody>
          <a:bodyPr/>
          <a:lstStyle/>
          <a:p>
            <a:r>
              <a:rPr lang="en-CA" sz="2800" dirty="0" smtClean="0"/>
              <a:t>Remember, white noise has the same amplitude at all frequencies</a:t>
            </a:r>
          </a:p>
          <a:p>
            <a:endParaRPr lang="en-CA" sz="2800" dirty="0" smtClean="0"/>
          </a:p>
          <a:p>
            <a:r>
              <a:rPr lang="en-CA" sz="2800" dirty="0" smtClean="0"/>
              <a:t>Therefore high frequency noise will always alias into the signal band</a:t>
            </a:r>
          </a:p>
          <a:p>
            <a:endParaRPr lang="en-CA" sz="2800" dirty="0"/>
          </a:p>
          <a:p>
            <a:r>
              <a:rPr lang="en-CA" sz="2800" dirty="0" smtClean="0"/>
              <a:t>Other examples:</a:t>
            </a:r>
          </a:p>
          <a:p>
            <a:pPr marL="0" indent="0">
              <a:buNone/>
            </a:pPr>
            <a:r>
              <a:rPr lang="en-CA" sz="2800" dirty="0"/>
              <a:t> </a:t>
            </a:r>
            <a:r>
              <a:rPr lang="en-CA" sz="2800" dirty="0" smtClean="0"/>
              <a:t>Clean then alias	</a:t>
            </a:r>
            <a:r>
              <a:rPr lang="en-CA" sz="2800" dirty="0"/>
              <a:t> </a:t>
            </a:r>
            <a:r>
              <a:rPr lang="en-CA" sz="2800" dirty="0" smtClean="0"/>
              <a:t> Band at 48kHz-anti aliased         Band at 1024 Hz			</a:t>
            </a:r>
          </a:p>
          <a:p>
            <a:endParaRPr lang="en-CA" sz="2800" dirty="0"/>
          </a:p>
          <a:p>
            <a:endParaRPr lang="en-CA" sz="28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clean-then-aliasing[EMIP3.CO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1714" y="4884989"/>
            <a:ext cx="487363" cy="487363"/>
          </a:xfrm>
          <a:prstGeom prst="rect">
            <a:avLst/>
          </a:prstGeom>
        </p:spPr>
      </p:pic>
      <p:pic>
        <p:nvPicPr>
          <p:cNvPr id="5" name="brag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69735" y="4884989"/>
            <a:ext cx="487363" cy="487363"/>
          </a:xfrm>
          <a:prstGeom prst="rect">
            <a:avLst/>
          </a:prstGeom>
        </p:spPr>
      </p:pic>
      <p:pic>
        <p:nvPicPr>
          <p:cNvPr id="6" name="bragg.102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0178" y="49972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1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15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397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59826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process is called </a:t>
            </a:r>
            <a:r>
              <a:rPr lang="en-US" altLang="en-US" sz="2400" b="1" dirty="0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The answer is given by the </a:t>
            </a:r>
            <a:r>
              <a:rPr lang="en-US" altLang="en-US" sz="2600" b="1" dirty="0">
                <a:solidFill>
                  <a:srgbClr val="0000FF"/>
                </a:solidFill>
              </a:rPr>
              <a:t>Nyquist sampling theorem</a:t>
            </a:r>
            <a:r>
              <a:rPr lang="en-US" altLang="en-US" sz="2600" dirty="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 dirty="0"/>
              <a:t>	</a:t>
            </a:r>
            <a:r>
              <a:rPr lang="en-US" altLang="en-US" sz="2400" i="1" dirty="0">
                <a:solidFill>
                  <a:srgbClr val="FF0000"/>
                </a:solidFill>
              </a:rPr>
              <a:t>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minimum sampling rate is the </a:t>
            </a:r>
            <a:r>
              <a:rPr lang="en-US" altLang="en-US" sz="2400" b="1" dirty="0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673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 have a signal at frequency F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076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I have a signal at frequency F—sample it at f</a:t>
            </a:r>
            <a:r>
              <a:rPr lang="en-CA" kern="0" baseline="-25000" dirty="0" smtClean="0"/>
              <a:t>s</a:t>
            </a:r>
            <a:r>
              <a:rPr lang="en-CA" kern="0" dirty="0" smtClean="0"/>
              <a:t>=2</a:t>
            </a:r>
            <a:r>
              <a:rPr lang="en-CA" kern="0" dirty="0" smtClean="0">
                <a:sym typeface="Symbol" panose="05050102010706020507" pitchFamily="18" charset="2"/>
              </a:rPr>
              <a:t>F</a:t>
            </a:r>
            <a:endParaRPr lang="en-CA" kern="0" dirty="0"/>
          </a:p>
        </p:txBody>
      </p:sp>
      <p:sp>
        <p:nvSpPr>
          <p:cNvPr id="13" name="TextBox 12"/>
          <p:cNvSpPr txBox="1"/>
          <p:nvPr/>
        </p:nvSpPr>
        <p:spPr>
          <a:xfrm>
            <a:off x="9334351" y="1916561"/>
            <a:ext cx="2707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  <a:endParaRPr lang="en-CA" sz="2000" dirty="0">
              <a:solidFill>
                <a:srgbClr val="FF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  <a:endParaRPr lang="en-CA" dirty="0">
                <a:solidFill>
                  <a:srgbClr val="000000"/>
                </a:solidFill>
              </a:endParaRPr>
            </a:p>
          </p:txBody>
        </p:sp>
        <p:cxnSp>
          <p:nvCxnSpPr>
            <p:cNvPr id="20" name="Straight Arrow Connector 19"/>
            <p:cNvCxnSpPr>
              <a:stCxn id="19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/>
            <p:cNvCxnSpPr>
              <a:stCxn id="19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463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758536" y="2495564"/>
            <a:ext cx="8801100" cy="22738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solidFill>
                <a:srgbClr val="00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508000" y="7632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r>
              <a:rPr lang="en-CA" kern="0" dirty="0" smtClean="0"/>
              <a:t>Raw Signal Samples—connect the dots with a sine wave</a:t>
            </a:r>
            <a:endParaRPr lang="en-CA" kern="0" dirty="0"/>
          </a:p>
        </p:txBody>
      </p:sp>
      <p:grpSp>
        <p:nvGrpSpPr>
          <p:cNvPr id="41" name="Group 40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36" name="Picture 3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7" name="TextBox 46"/>
          <p:cNvSpPr txBox="1"/>
          <p:nvPr/>
        </p:nvSpPr>
        <p:spPr>
          <a:xfrm>
            <a:off x="9334351" y="1916561"/>
            <a:ext cx="2805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0000"/>
                </a:solidFill>
              </a:rPr>
              <a:t>Signal period T = 1 / F</a:t>
            </a:r>
          </a:p>
          <a:p>
            <a:r>
              <a:rPr lang="en-CA" sz="2000" dirty="0">
                <a:solidFill>
                  <a:srgbClr val="FF0000"/>
                </a:solidFill>
              </a:rPr>
              <a:t>Sample period </a:t>
            </a:r>
            <a:r>
              <a:rPr lang="en-CA" sz="2000" dirty="0" err="1">
                <a:solidFill>
                  <a:srgbClr val="FF0000"/>
                </a:solidFill>
              </a:rPr>
              <a:t>T</a:t>
            </a:r>
            <a:r>
              <a:rPr lang="en-CA" sz="2000" baseline="-25000" dirty="0" err="1">
                <a:solidFill>
                  <a:srgbClr val="FF0000"/>
                </a:solidFill>
              </a:rPr>
              <a:t>s</a:t>
            </a:r>
            <a:r>
              <a:rPr lang="en-CA" sz="2000" dirty="0">
                <a:solidFill>
                  <a:srgbClr val="FF0000"/>
                </a:solidFill>
              </a:rPr>
              <a:t>=1 / f</a:t>
            </a:r>
            <a:r>
              <a:rPr lang="en-CA" sz="2000" baseline="-25000" dirty="0">
                <a:solidFill>
                  <a:srgbClr val="FF0000"/>
                </a:solidFill>
              </a:rPr>
              <a:t>s</a:t>
            </a:r>
            <a:endParaRPr lang="en-CA" sz="2000" baseline="-25000" dirty="0">
              <a:solidFill>
                <a:srgbClr val="FF0000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  <a:endParaRPr lang="en-CA" dirty="0">
                <a:solidFill>
                  <a:srgbClr val="000000"/>
                </a:solidFill>
              </a:endParaRPr>
            </a:p>
          </p:txBody>
        </p:sp>
        <p:cxnSp>
          <p:nvCxnSpPr>
            <p:cNvPr id="55" name="Straight Arrow Connector 54"/>
            <p:cNvCxnSpPr>
              <a:stCxn id="54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6" name="Straight Arrow Connector 55"/>
            <p:cNvCxnSpPr>
              <a:stCxn id="54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0670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Signal Constructed From Raw Signal Samples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18" y="2495564"/>
            <a:ext cx="8504762" cy="2885714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76396" y="3073138"/>
            <a:ext cx="8044666" cy="1427552"/>
            <a:chOff x="1076396" y="3073138"/>
            <a:chExt cx="8044666" cy="1427552"/>
          </a:xfrm>
        </p:grpSpPr>
        <p:sp>
          <p:nvSpPr>
            <p:cNvPr id="5" name="5-Point Star 4"/>
            <p:cNvSpPr/>
            <p:nvPr/>
          </p:nvSpPr>
          <p:spPr bwMode="auto">
            <a:xfrm>
              <a:off x="175518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6" name="5-Point Star 5"/>
            <p:cNvSpPr/>
            <p:nvPr/>
          </p:nvSpPr>
          <p:spPr bwMode="auto">
            <a:xfrm>
              <a:off x="2393857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7" name="5-Point Star 6"/>
            <p:cNvSpPr/>
            <p:nvPr/>
          </p:nvSpPr>
          <p:spPr bwMode="auto">
            <a:xfrm>
              <a:off x="3066723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 bwMode="auto">
            <a:xfrm>
              <a:off x="4332170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9" name="5-Point Star 8"/>
            <p:cNvSpPr/>
            <p:nvPr/>
          </p:nvSpPr>
          <p:spPr bwMode="auto">
            <a:xfrm>
              <a:off x="5014710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0" name="5-Point Star 9"/>
            <p:cNvSpPr/>
            <p:nvPr/>
          </p:nvSpPr>
          <p:spPr bwMode="auto">
            <a:xfrm>
              <a:off x="5637878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1" name="5-Point Star 10"/>
            <p:cNvSpPr/>
            <p:nvPr/>
          </p:nvSpPr>
          <p:spPr bwMode="auto">
            <a:xfrm>
              <a:off x="6278751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2" name="5-Point Star 11"/>
            <p:cNvSpPr/>
            <p:nvPr/>
          </p:nvSpPr>
          <p:spPr bwMode="auto">
            <a:xfrm>
              <a:off x="6943586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3" name="5-Point Star 12"/>
            <p:cNvSpPr/>
            <p:nvPr/>
          </p:nvSpPr>
          <p:spPr bwMode="auto">
            <a:xfrm>
              <a:off x="7596212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4" name="5-Point Star 13"/>
            <p:cNvSpPr/>
            <p:nvPr/>
          </p:nvSpPr>
          <p:spPr bwMode="auto">
            <a:xfrm>
              <a:off x="8249294" y="307313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5" name="5-Point Star 14"/>
            <p:cNvSpPr/>
            <p:nvPr/>
          </p:nvSpPr>
          <p:spPr bwMode="auto">
            <a:xfrm>
              <a:off x="8913673" y="4320617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 bwMode="auto">
            <a:xfrm>
              <a:off x="3726543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  <p:sp>
          <p:nvSpPr>
            <p:cNvPr id="18" name="5-Point Star 17"/>
            <p:cNvSpPr/>
            <p:nvPr/>
          </p:nvSpPr>
          <p:spPr bwMode="auto">
            <a:xfrm>
              <a:off x="1076396" y="4331008"/>
              <a:ext cx="207389" cy="169682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CA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21827" y="4587610"/>
            <a:ext cx="635836" cy="602672"/>
            <a:chOff x="3821827" y="4587610"/>
            <a:chExt cx="635836" cy="602672"/>
          </a:xfrm>
        </p:grpSpPr>
        <p:pic>
          <p:nvPicPr>
            <p:cNvPr id="22" name="Picture 2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94" t="71222" r="53655" b="8282"/>
            <a:stretch/>
          </p:blipFill>
          <p:spPr bwMode="auto">
            <a:xfrm>
              <a:off x="3970763" y="4587610"/>
              <a:ext cx="405246" cy="602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" name="Straight Arrow Connector 22"/>
            <p:cNvCxnSpPr/>
            <p:nvPr/>
          </p:nvCxnSpPr>
          <p:spPr bwMode="auto">
            <a:xfrm>
              <a:off x="4313663" y="4878555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H="1">
              <a:off x="3821827" y="487800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25" name="Group 24"/>
          <p:cNvGrpSpPr/>
          <p:nvPr/>
        </p:nvGrpSpPr>
        <p:grpSpPr>
          <a:xfrm>
            <a:off x="1192222" y="3240000"/>
            <a:ext cx="7841673" cy="2038582"/>
            <a:chOff x="1192222" y="3240000"/>
            <a:chExt cx="7841673" cy="2038582"/>
          </a:xfrm>
        </p:grpSpPr>
        <p:cxnSp>
          <p:nvCxnSpPr>
            <p:cNvPr id="26" name="Straight Connector 25"/>
            <p:cNvCxnSpPr/>
            <p:nvPr/>
          </p:nvCxnSpPr>
          <p:spPr bwMode="auto">
            <a:xfrm>
              <a:off x="1192222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2508404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>
              <a:off x="3838441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5126913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>
              <a:off x="6384213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7703859" y="450000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9033895" y="4500690"/>
              <a:ext cx="0" cy="7778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flipH="1">
              <a:off x="1859973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H="1">
              <a:off x="31657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4443846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 flipH="1">
              <a:off x="5753101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7051964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flipH="1">
              <a:off x="8350828" y="3240000"/>
              <a:ext cx="0" cy="20350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7428244" y="2566952"/>
            <a:ext cx="56125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>
              <a:defRPr/>
            </a:pPr>
            <a:r>
              <a:rPr lang="en-CA" sz="1400" b="1" dirty="0">
                <a:solidFill>
                  <a:srgbClr val="000000"/>
                </a:solidFill>
              </a:rPr>
              <a:t>F</a:t>
            </a:r>
            <a:endParaRPr lang="en-CA" sz="1100" b="1" dirty="0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203023" y="1937084"/>
            <a:ext cx="29780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</a:rPr>
              <a:t>I can </a:t>
            </a:r>
            <a:r>
              <a:rPr lang="en-CA" i="1" dirty="0">
                <a:solidFill>
                  <a:srgbClr val="FF0000"/>
                </a:solidFill>
              </a:rPr>
              <a:t>just</a:t>
            </a:r>
            <a:r>
              <a:rPr lang="en-CA" dirty="0">
                <a:solidFill>
                  <a:srgbClr val="FF0000"/>
                </a:solidFill>
              </a:rPr>
              <a:t> reconstruct signal at frequency F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If I sample at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=2</a:t>
            </a:r>
            <a:r>
              <a:rPr lang="en-CA" dirty="0">
                <a:solidFill>
                  <a:srgbClr val="FF0000"/>
                </a:solidFill>
                <a:sym typeface="Symbol" panose="05050102010706020507" pitchFamily="18" charset="2"/>
              </a:rPr>
              <a:t>F</a:t>
            </a:r>
            <a:endParaRPr lang="en-CA" dirty="0">
              <a:solidFill>
                <a:srgbClr val="FF0000"/>
              </a:solidFill>
            </a:endParaRP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This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is the </a:t>
            </a:r>
            <a:r>
              <a:rPr lang="en-CA" b="1" u="sng" dirty="0">
                <a:solidFill>
                  <a:srgbClr val="FF0000"/>
                </a:solidFill>
              </a:rPr>
              <a:t>Nyquist</a:t>
            </a:r>
            <a:r>
              <a:rPr lang="en-CA" dirty="0">
                <a:solidFill>
                  <a:srgbClr val="FF0000"/>
                </a:solidFill>
              </a:rPr>
              <a:t> for signal frequency F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 have to sample 2x faster than the signal frequency F</a:t>
            </a:r>
            <a:br>
              <a:rPr lang="en-CA" dirty="0">
                <a:solidFill>
                  <a:srgbClr val="FF0000"/>
                </a:solidFill>
              </a:rPr>
            </a:br>
            <a:r>
              <a:rPr lang="en-CA" dirty="0">
                <a:solidFill>
                  <a:srgbClr val="FF0000"/>
                </a:solidFill>
              </a:rPr>
              <a:t>to reconstruct the signal </a:t>
            </a:r>
          </a:p>
          <a:p>
            <a:endParaRPr lang="en-CA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Increasing f</a:t>
            </a:r>
            <a:r>
              <a:rPr lang="en-CA" baseline="-25000" dirty="0">
                <a:solidFill>
                  <a:srgbClr val="FF0000"/>
                </a:solidFill>
              </a:rPr>
              <a:t>s</a:t>
            </a:r>
            <a:r>
              <a:rPr lang="en-CA" dirty="0">
                <a:solidFill>
                  <a:srgbClr val="FF0000"/>
                </a:solidFill>
              </a:rPr>
              <a:t> would reconstruct the signal more accurately</a:t>
            </a:r>
            <a:endParaRPr lang="en-CA" dirty="0">
              <a:solidFill>
                <a:srgbClr val="FF0000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3157411" y="2874729"/>
            <a:ext cx="1271152" cy="369332"/>
            <a:chOff x="3157411" y="2874729"/>
            <a:chExt cx="1271152" cy="369332"/>
          </a:xfrm>
        </p:grpSpPr>
        <p:sp>
          <p:nvSpPr>
            <p:cNvPr id="43" name="TextBox 42"/>
            <p:cNvSpPr txBox="1"/>
            <p:nvPr/>
          </p:nvSpPr>
          <p:spPr>
            <a:xfrm>
              <a:off x="3550022" y="2874729"/>
              <a:ext cx="528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>
                  <a:solidFill>
                    <a:srgbClr val="000000"/>
                  </a:solidFill>
                </a:rPr>
                <a:t>1/F</a:t>
              </a:r>
              <a:endParaRPr lang="en-CA" dirty="0">
                <a:solidFill>
                  <a:srgbClr val="000000"/>
                </a:solidFill>
              </a:endParaRPr>
            </a:p>
          </p:txBody>
        </p:sp>
        <p:cxnSp>
          <p:nvCxnSpPr>
            <p:cNvPr id="44" name="Straight Arrow Connector 43"/>
            <p:cNvCxnSpPr>
              <a:stCxn id="43" idx="3"/>
            </p:cNvCxnSpPr>
            <p:nvPr/>
          </p:nvCxnSpPr>
          <p:spPr bwMode="auto">
            <a:xfrm flipV="1">
              <a:off x="4078940" y="3048000"/>
              <a:ext cx="34962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Straight Arrow Connector 44"/>
            <p:cNvCxnSpPr>
              <a:stCxn id="43" idx="1"/>
            </p:cNvCxnSpPr>
            <p:nvPr/>
          </p:nvCxnSpPr>
          <p:spPr bwMode="auto">
            <a:xfrm flipH="1" flipV="1">
              <a:off x="3157411" y="3049200"/>
              <a:ext cx="39261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6" name="TextBox 45"/>
          <p:cNvSpPr txBox="1"/>
          <p:nvPr/>
        </p:nvSpPr>
        <p:spPr>
          <a:xfrm>
            <a:off x="236911" y="5554549"/>
            <a:ext cx="9063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rgbClr val="000000"/>
                </a:solidFill>
              </a:rPr>
              <a:t>Sampling at </a:t>
            </a:r>
            <a:r>
              <a:rPr lang="en-CA" sz="2400" dirty="0" err="1">
                <a:solidFill>
                  <a:srgbClr val="000000"/>
                </a:solidFill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</a:rPr>
              <a:t>ny</a:t>
            </a:r>
            <a:r>
              <a:rPr lang="en-CA" sz="2400" dirty="0">
                <a:solidFill>
                  <a:srgbClr val="000000"/>
                </a:solidFill>
              </a:rPr>
              <a:t> = 2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sz="2400" baseline="-25000" dirty="0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, means </a:t>
            </a:r>
            <a:r>
              <a:rPr lang="en-CA" sz="2400" dirty="0" err="1">
                <a:solidFill>
                  <a:srgbClr val="000000"/>
                </a:solidFill>
                <a:sym typeface="Symbol" panose="05050102010706020507" pitchFamily="18" charset="2"/>
              </a:rPr>
              <a:t>F</a:t>
            </a:r>
            <a:r>
              <a:rPr lang="en-CA" sz="2400" baseline="-25000" dirty="0" err="1">
                <a:solidFill>
                  <a:srgbClr val="000000"/>
                </a:solidFill>
                <a:sym typeface="Symbol" panose="05050102010706020507" pitchFamily="18" charset="2"/>
              </a:rPr>
              <a:t>max</a:t>
            </a: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 is the </a:t>
            </a:r>
            <a:b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</a:br>
            <a:r>
              <a:rPr lang="en-CA" sz="2400" dirty="0">
                <a:solidFill>
                  <a:srgbClr val="000000"/>
                </a:solidFill>
                <a:sym typeface="Symbol" panose="05050102010706020507" pitchFamily="18" charset="2"/>
              </a:rPr>
              <a:t>highest frequency that I can reconstruct</a:t>
            </a:r>
            <a:endParaRPr lang="en-CA" sz="2400" baseline="-25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4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Microsoft Office PowerPoint</Application>
  <PresentationFormat>Widescreen</PresentationFormat>
  <Paragraphs>390</Paragraphs>
  <Slides>30</Slides>
  <Notes>14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Symbol</vt:lpstr>
      <vt:lpstr>Wingdings</vt:lpstr>
      <vt:lpstr>3_Blank</vt:lpstr>
      <vt:lpstr>4_Blank</vt:lpstr>
      <vt:lpstr>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I have a signal at frequency F</vt:lpstr>
      <vt:lpstr>Raw Signal Samples</vt:lpstr>
      <vt:lpstr>Signal Constructed From Raw Signal Samples</vt:lpstr>
      <vt:lpstr>Now, Sample same signal at lower frequency fs</vt:lpstr>
      <vt:lpstr>Now, when I connect the dots</vt:lpstr>
      <vt:lpstr>Now, when I connect the dots—I get a longer period sine</vt:lpstr>
      <vt:lpstr>Nyquist frequency</vt:lpstr>
      <vt:lpstr>Sampling: Time and Frequency Domains (Fourier Transforms)</vt:lpstr>
      <vt:lpstr>Sampling at Ts gives a Nyquist at fny=1/(2Ts)</vt:lpstr>
      <vt:lpstr>Sampling at Ts also gives second harmonic fs=1/Ts</vt:lpstr>
      <vt:lpstr>Have a signal of sine wave of period T=1/F</vt:lpstr>
      <vt:lpstr>First sample fast (TsT/2). How does this look in frequency?</vt:lpstr>
      <vt:lpstr>Now sample at (Ts=T/2). How does this look in frequency?</vt:lpstr>
      <vt:lpstr>Now sample slowly (Ts&gt;T/2).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PowerPoint Presentation</vt:lpstr>
      <vt:lpstr>Example of filtering</vt:lpstr>
      <vt:lpstr>Example of filtering and “oversampling”</vt:lpstr>
      <vt:lpstr>Questions?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acquisition and conversion</dc:title>
  <dc:creator>Patrick Joseph Espy</dc:creator>
  <cp:lastModifiedBy>Patrick Joseph Espy</cp:lastModifiedBy>
  <cp:revision>3</cp:revision>
  <dcterms:created xsi:type="dcterms:W3CDTF">2020-10-26T21:25:17Z</dcterms:created>
  <dcterms:modified xsi:type="dcterms:W3CDTF">2020-10-26T21:46:26Z</dcterms:modified>
</cp:coreProperties>
</file>