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2" r:id="rId3"/>
    <p:sldId id="264" r:id="rId4"/>
    <p:sldId id="265" r:id="rId5"/>
  </p:sldIdLst>
  <p:sldSz cx="12192000" cy="6858000"/>
  <p:notesSz cx="7099300" cy="10234613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0" autoAdjust="0"/>
    <p:restoredTop sz="94660"/>
  </p:normalViewPr>
  <p:slideViewPr>
    <p:cSldViewPr snapToGrid="0">
      <p:cViewPr varScale="1">
        <p:scale>
          <a:sx n="92" d="100"/>
          <a:sy n="92" d="100"/>
        </p:scale>
        <p:origin x="106" y="5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nb-NO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nb-N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6EF945-4F5F-4782-92EE-F98D61C4CC5F}" type="datetimeFigureOut">
              <a:rPr lang="nb-NO" smtClean="0"/>
              <a:t>06.09.2020</a:t>
            </a:fld>
            <a:endParaRPr lang="nb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5E3121-A315-445A-BB47-415B00F8E408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6228910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b-N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b-N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6EF945-4F5F-4782-92EE-F98D61C4CC5F}" type="datetimeFigureOut">
              <a:rPr lang="nb-NO" smtClean="0"/>
              <a:t>06.09.2020</a:t>
            </a:fld>
            <a:endParaRPr lang="nb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5E3121-A315-445A-BB47-415B00F8E408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7955774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nb-N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b-N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6EF945-4F5F-4782-92EE-F98D61C4CC5F}" type="datetimeFigureOut">
              <a:rPr lang="nb-NO" smtClean="0"/>
              <a:t>06.09.2020</a:t>
            </a:fld>
            <a:endParaRPr lang="nb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5E3121-A315-445A-BB47-415B00F8E408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3479166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b-N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b-N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6EF945-4F5F-4782-92EE-F98D61C4CC5F}" type="datetimeFigureOut">
              <a:rPr lang="nb-NO" smtClean="0"/>
              <a:t>06.09.2020</a:t>
            </a:fld>
            <a:endParaRPr lang="nb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5E3121-A315-445A-BB47-415B00F8E408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7045112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nb-N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6EF945-4F5F-4782-92EE-F98D61C4CC5F}" type="datetimeFigureOut">
              <a:rPr lang="nb-NO" smtClean="0"/>
              <a:t>06.09.2020</a:t>
            </a:fld>
            <a:endParaRPr lang="nb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5E3121-A315-445A-BB47-415B00F8E408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9441036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b-NO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b-NO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b-NO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6EF945-4F5F-4782-92EE-F98D61C4CC5F}" type="datetimeFigureOut">
              <a:rPr lang="nb-NO" smtClean="0"/>
              <a:t>06.09.2020</a:t>
            </a:fld>
            <a:endParaRPr lang="nb-N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5E3121-A315-445A-BB47-415B00F8E408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6366140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nb-N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b-NO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b-NO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6EF945-4F5F-4782-92EE-F98D61C4CC5F}" type="datetimeFigureOut">
              <a:rPr lang="nb-NO" smtClean="0"/>
              <a:t>06.09.2020</a:t>
            </a:fld>
            <a:endParaRPr lang="nb-N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5E3121-A315-445A-BB47-415B00F8E408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7781017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b-NO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6EF945-4F5F-4782-92EE-F98D61C4CC5F}" type="datetimeFigureOut">
              <a:rPr lang="nb-NO" smtClean="0"/>
              <a:t>06.09.2020</a:t>
            </a:fld>
            <a:endParaRPr lang="nb-N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5E3121-A315-445A-BB47-415B00F8E408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6297521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6EF945-4F5F-4782-92EE-F98D61C4CC5F}" type="datetimeFigureOut">
              <a:rPr lang="nb-NO" smtClean="0"/>
              <a:t>06.09.2020</a:t>
            </a:fld>
            <a:endParaRPr lang="nb-N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5E3121-A315-445A-BB47-415B00F8E408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6689932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nb-N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b-NO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6EF945-4F5F-4782-92EE-F98D61C4CC5F}" type="datetimeFigureOut">
              <a:rPr lang="nb-NO" smtClean="0"/>
              <a:t>06.09.2020</a:t>
            </a:fld>
            <a:endParaRPr lang="nb-N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5E3121-A315-445A-BB47-415B00F8E408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6503894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nb-NO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6EF945-4F5F-4782-92EE-F98D61C4CC5F}" type="datetimeFigureOut">
              <a:rPr lang="nb-NO" smtClean="0"/>
              <a:t>06.09.2020</a:t>
            </a:fld>
            <a:endParaRPr lang="nb-N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5E3121-A315-445A-BB47-415B00F8E408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0263734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nb-N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b-N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6EF945-4F5F-4782-92EE-F98D61C4CC5F}" type="datetimeFigureOut">
              <a:rPr lang="nb-NO" smtClean="0"/>
              <a:t>06.09.2020</a:t>
            </a:fld>
            <a:endParaRPr lang="nb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5E3121-A315-445A-BB47-415B00F8E408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8029165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1949799" y="3038886"/>
            <a:ext cx="7898011" cy="3506925"/>
            <a:chOff x="1380839" y="1829846"/>
            <a:chExt cx="7898011" cy="3506925"/>
          </a:xfrm>
        </p:grpSpPr>
        <p:grpSp>
          <p:nvGrpSpPr>
            <p:cNvPr id="17" name="Group 16"/>
            <p:cNvGrpSpPr/>
            <p:nvPr/>
          </p:nvGrpSpPr>
          <p:grpSpPr>
            <a:xfrm>
              <a:off x="1380839" y="2475345"/>
              <a:ext cx="7898011" cy="2861426"/>
              <a:chOff x="1380839" y="2475345"/>
              <a:chExt cx="7898011" cy="2861426"/>
            </a:xfrm>
          </p:grpSpPr>
          <p:sp>
            <p:nvSpPr>
              <p:cNvPr id="2" name="Rectangle 1"/>
              <p:cNvSpPr/>
              <p:nvPr/>
            </p:nvSpPr>
            <p:spPr>
              <a:xfrm>
                <a:off x="2452255" y="2685011"/>
                <a:ext cx="6616930" cy="2651760"/>
              </a:xfrm>
              <a:prstGeom prst="rect">
                <a:avLst/>
              </a:prstGeom>
              <a:noFill/>
              <a:ln w="349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b-NO"/>
              </a:p>
            </p:txBody>
          </p:sp>
          <p:cxnSp>
            <p:nvCxnSpPr>
              <p:cNvPr id="4" name="Straight Connector 3"/>
              <p:cNvCxnSpPr>
                <a:stCxn id="2" idx="0"/>
                <a:endCxn id="2" idx="2"/>
              </p:cNvCxnSpPr>
              <p:nvPr/>
            </p:nvCxnSpPr>
            <p:spPr>
              <a:xfrm>
                <a:off x="5760720" y="2685011"/>
                <a:ext cx="0" cy="265176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" name="Rectangle 4"/>
              <p:cNvSpPr/>
              <p:nvPr/>
            </p:nvSpPr>
            <p:spPr>
              <a:xfrm>
                <a:off x="3422999" y="2475345"/>
                <a:ext cx="1134225" cy="419331"/>
              </a:xfrm>
              <a:prstGeom prst="rect">
                <a:avLst/>
              </a:prstGeom>
              <a:solidFill>
                <a:schemeClr val="bg1"/>
              </a:solidFill>
              <a:ln w="349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b-NO"/>
              </a:p>
            </p:txBody>
          </p:sp>
          <p:sp>
            <p:nvSpPr>
              <p:cNvPr id="6" name="Rectangle 5"/>
              <p:cNvSpPr/>
              <p:nvPr/>
            </p:nvSpPr>
            <p:spPr>
              <a:xfrm>
                <a:off x="6969761" y="2475345"/>
                <a:ext cx="1134225" cy="419331"/>
              </a:xfrm>
              <a:prstGeom prst="rect">
                <a:avLst/>
              </a:prstGeom>
              <a:solidFill>
                <a:schemeClr val="bg1"/>
              </a:solidFill>
              <a:ln w="349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b-NO"/>
              </a:p>
            </p:txBody>
          </p:sp>
          <p:sp>
            <p:nvSpPr>
              <p:cNvPr id="7" name="Rectangle 6"/>
              <p:cNvSpPr/>
              <p:nvPr/>
            </p:nvSpPr>
            <p:spPr>
              <a:xfrm rot="5400000">
                <a:off x="8502072" y="3801225"/>
                <a:ext cx="1134225" cy="419331"/>
              </a:xfrm>
              <a:prstGeom prst="rect">
                <a:avLst/>
              </a:prstGeom>
              <a:solidFill>
                <a:schemeClr val="bg1"/>
              </a:solidFill>
              <a:ln w="349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b-NO"/>
              </a:p>
            </p:txBody>
          </p:sp>
          <p:sp>
            <p:nvSpPr>
              <p:cNvPr id="8" name="Rectangle 7"/>
              <p:cNvSpPr/>
              <p:nvPr/>
            </p:nvSpPr>
            <p:spPr>
              <a:xfrm rot="5400000">
                <a:off x="5193607" y="3801225"/>
                <a:ext cx="1134225" cy="419331"/>
              </a:xfrm>
              <a:prstGeom prst="rect">
                <a:avLst/>
              </a:prstGeom>
              <a:solidFill>
                <a:schemeClr val="bg1"/>
              </a:solidFill>
              <a:ln w="349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b-NO"/>
              </a:p>
            </p:txBody>
          </p:sp>
          <p:sp>
            <p:nvSpPr>
              <p:cNvPr id="9" name="Flowchart: Connector 8"/>
              <p:cNvSpPr/>
              <p:nvPr/>
            </p:nvSpPr>
            <p:spPr>
              <a:xfrm>
                <a:off x="2020255" y="3578890"/>
                <a:ext cx="864000" cy="864000"/>
              </a:xfrm>
              <a:prstGeom prst="flowChartConnector">
                <a:avLst/>
              </a:prstGeom>
              <a:solidFill>
                <a:schemeClr val="bg1"/>
              </a:solidFill>
              <a:ln w="349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b-NO"/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>
                <a:off x="3738880" y="2499360"/>
                <a:ext cx="59944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CA" dirty="0" smtClean="0"/>
                  <a:t>R</a:t>
                </a:r>
                <a:r>
                  <a:rPr lang="en-CA" baseline="-25000" dirty="0" smtClean="0"/>
                  <a:t>A</a:t>
                </a:r>
                <a:endParaRPr lang="nb-NO" baseline="-25000" dirty="0"/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7309659" y="2502008"/>
                <a:ext cx="59944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CA" dirty="0" smtClean="0"/>
                  <a:t>R</a:t>
                </a:r>
                <a:r>
                  <a:rPr lang="en-CA" baseline="-25000" dirty="0" smtClean="0"/>
                  <a:t>B</a:t>
                </a:r>
                <a:endParaRPr lang="nb-NO" baseline="-25000" dirty="0"/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 rot="5400000">
                <a:off x="8764386" y="4032657"/>
                <a:ext cx="59944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CA" dirty="0" smtClean="0"/>
                  <a:t>R</a:t>
                </a:r>
                <a:r>
                  <a:rPr lang="en-CA" baseline="-25000" dirty="0" smtClean="0"/>
                  <a:t>D</a:t>
                </a:r>
                <a:endParaRPr lang="nb-NO" baseline="-25000" dirty="0"/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 rot="5400000">
                <a:off x="5480398" y="4007257"/>
                <a:ext cx="59944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CA" dirty="0" smtClean="0"/>
                  <a:t>R</a:t>
                </a:r>
                <a:r>
                  <a:rPr lang="en-CA" baseline="-25000" dirty="0"/>
                  <a:t>C</a:t>
                </a:r>
                <a:endParaRPr lang="nb-NO" baseline="-25000" dirty="0"/>
              </a:p>
            </p:txBody>
          </p:sp>
          <p:cxnSp>
            <p:nvCxnSpPr>
              <p:cNvPr id="15" name="Straight Arrow Connector 14"/>
              <p:cNvCxnSpPr/>
              <p:nvPr/>
            </p:nvCxnSpPr>
            <p:spPr>
              <a:xfrm flipV="1">
                <a:off x="1808480" y="3483324"/>
                <a:ext cx="0" cy="1047865"/>
              </a:xfrm>
              <a:prstGeom prst="straightConnector1">
                <a:avLst/>
              </a:prstGeom>
              <a:ln w="2222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TextBox 15"/>
              <p:cNvSpPr txBox="1"/>
              <p:nvPr/>
            </p:nvSpPr>
            <p:spPr>
              <a:xfrm>
                <a:off x="1380839" y="3822591"/>
                <a:ext cx="59944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CA" dirty="0" smtClean="0"/>
                  <a:t>E</a:t>
                </a:r>
                <a:endParaRPr lang="nb-NO" baseline="-25000" dirty="0"/>
              </a:p>
            </p:txBody>
          </p:sp>
        </p:grpSp>
        <p:sp>
          <p:nvSpPr>
            <p:cNvPr id="28" name="TextBox 27"/>
            <p:cNvSpPr txBox="1"/>
            <p:nvPr/>
          </p:nvSpPr>
          <p:spPr>
            <a:xfrm>
              <a:off x="2143761" y="3209558"/>
              <a:ext cx="5994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dirty="0" smtClean="0"/>
                <a:t>+</a:t>
              </a:r>
              <a:endParaRPr lang="nb-NO" baseline="-25000" dirty="0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2143761" y="4393337"/>
              <a:ext cx="5994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b="1" dirty="0">
                  <a:sym typeface="Symbol" panose="05050102010706020507" pitchFamily="18" charset="2"/>
                </a:rPr>
                <a:t></a:t>
              </a:r>
              <a:endParaRPr lang="nb-NO" b="1" baseline="-25000" dirty="0"/>
            </a:p>
          </p:txBody>
        </p:sp>
        <p:cxnSp>
          <p:nvCxnSpPr>
            <p:cNvPr id="32" name="Straight Connector 31"/>
            <p:cNvCxnSpPr>
              <a:stCxn id="28" idx="2"/>
            </p:cNvCxnSpPr>
            <p:nvPr/>
          </p:nvCxnSpPr>
          <p:spPr>
            <a:xfrm flipV="1">
              <a:off x="2443481" y="2685011"/>
              <a:ext cx="8774" cy="893879"/>
            </a:xfrm>
            <a:prstGeom prst="line">
              <a:avLst/>
            </a:prstGeom>
            <a:ln w="635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flipH="1">
              <a:off x="2492231" y="2685011"/>
              <a:ext cx="2486169" cy="0"/>
            </a:xfrm>
            <a:prstGeom prst="line">
              <a:avLst/>
            </a:prstGeom>
            <a:ln w="63500">
              <a:solidFill>
                <a:srgbClr val="FF0000"/>
              </a:solidFill>
              <a:headEnd type="stealth" w="lg" len="lg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Arrow Connector 22"/>
            <p:cNvCxnSpPr/>
            <p:nvPr/>
          </p:nvCxnSpPr>
          <p:spPr>
            <a:xfrm rot="16200000" flipV="1">
              <a:off x="4033291" y="1729572"/>
              <a:ext cx="0" cy="1047865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23"/>
            <p:cNvSpPr txBox="1"/>
            <p:nvPr/>
          </p:nvSpPr>
          <p:spPr>
            <a:xfrm rot="16200000" flipH="1">
              <a:off x="2945015" y="2113635"/>
              <a:ext cx="5994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dirty="0" smtClean="0"/>
                <a:t>+</a:t>
              </a:r>
              <a:endParaRPr lang="nb-NO" baseline="-25000" dirty="0"/>
            </a:p>
          </p:txBody>
        </p:sp>
        <p:sp>
          <p:nvSpPr>
            <p:cNvPr id="25" name="TextBox 24"/>
            <p:cNvSpPr txBox="1"/>
            <p:nvPr/>
          </p:nvSpPr>
          <p:spPr>
            <a:xfrm rot="10800000" flipH="1">
              <a:off x="4298545" y="2309969"/>
              <a:ext cx="5994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b="1" dirty="0">
                  <a:sym typeface="Symbol" panose="05050102010706020507" pitchFamily="18" charset="2"/>
                </a:rPr>
                <a:t></a:t>
              </a:r>
              <a:endParaRPr lang="nb-NO" b="1" baseline="-25000" dirty="0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3790545" y="1829846"/>
              <a:ext cx="5994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dirty="0" smtClean="0"/>
                <a:t>V</a:t>
              </a:r>
              <a:r>
                <a:rPr lang="en-CA" baseline="-25000" dirty="0" smtClean="0"/>
                <a:t>A</a:t>
              </a:r>
              <a:endParaRPr lang="nb-NO" baseline="-25000" dirty="0"/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4159" y="24342"/>
            <a:ext cx="1211672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 smtClean="0"/>
              <a:t>The convention the book uses for </a:t>
            </a:r>
            <a:r>
              <a:rPr lang="en-CA" dirty="0" err="1" smtClean="0"/>
              <a:t>Krichoff’s</a:t>
            </a:r>
            <a:r>
              <a:rPr lang="en-CA" dirty="0" smtClean="0"/>
              <a:t> voltage law (KVL) is that the power supply has a high potential end (+) and a low potential end (-).  Like a waterfall, this will cause a current to flow through the circuit from high potential end of the power supply to the low potential end of the power supply.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 smtClean="0"/>
              <a:t>Each time it encounters a </a:t>
            </a:r>
            <a:r>
              <a:rPr lang="en-CA" dirty="0" smtClean="0"/>
              <a:t>resistive circuit </a:t>
            </a:r>
            <a:r>
              <a:rPr lang="en-CA" dirty="0" smtClean="0"/>
              <a:t>element, it will loose some energy as the current flows across it. Thus, we set the high potential (+) end where the current enters the component, and the low potential (-) end where the current leaves. Since there is less energy after the component, we assign this a minus sign. Thus we have +E but a —V</a:t>
            </a:r>
            <a:r>
              <a:rPr lang="en-CA" baseline="-25000" dirty="0" smtClean="0"/>
              <a:t>A</a:t>
            </a:r>
            <a:r>
              <a:rPr lang="en-CA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360094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1949799" y="3038886"/>
            <a:ext cx="7898011" cy="3506925"/>
            <a:chOff x="1380839" y="1829846"/>
            <a:chExt cx="7898011" cy="3506925"/>
          </a:xfrm>
        </p:grpSpPr>
        <p:grpSp>
          <p:nvGrpSpPr>
            <p:cNvPr id="17" name="Group 16"/>
            <p:cNvGrpSpPr/>
            <p:nvPr/>
          </p:nvGrpSpPr>
          <p:grpSpPr>
            <a:xfrm>
              <a:off x="1380839" y="2475345"/>
              <a:ext cx="7898011" cy="2861426"/>
              <a:chOff x="1380839" y="2475345"/>
              <a:chExt cx="7898011" cy="2861426"/>
            </a:xfrm>
          </p:grpSpPr>
          <p:sp>
            <p:nvSpPr>
              <p:cNvPr id="2" name="Rectangle 1"/>
              <p:cNvSpPr/>
              <p:nvPr/>
            </p:nvSpPr>
            <p:spPr>
              <a:xfrm>
                <a:off x="2452255" y="2685011"/>
                <a:ext cx="6616930" cy="2651760"/>
              </a:xfrm>
              <a:prstGeom prst="rect">
                <a:avLst/>
              </a:prstGeom>
              <a:noFill/>
              <a:ln w="349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b-NO"/>
              </a:p>
            </p:txBody>
          </p:sp>
          <p:cxnSp>
            <p:nvCxnSpPr>
              <p:cNvPr id="4" name="Straight Connector 3"/>
              <p:cNvCxnSpPr>
                <a:stCxn id="2" idx="0"/>
                <a:endCxn id="2" idx="2"/>
              </p:cNvCxnSpPr>
              <p:nvPr/>
            </p:nvCxnSpPr>
            <p:spPr>
              <a:xfrm>
                <a:off x="5760720" y="2685011"/>
                <a:ext cx="0" cy="265176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" name="Rectangle 4"/>
              <p:cNvSpPr/>
              <p:nvPr/>
            </p:nvSpPr>
            <p:spPr>
              <a:xfrm>
                <a:off x="3422999" y="2475345"/>
                <a:ext cx="1134225" cy="419331"/>
              </a:xfrm>
              <a:prstGeom prst="rect">
                <a:avLst/>
              </a:prstGeom>
              <a:solidFill>
                <a:schemeClr val="bg1"/>
              </a:solidFill>
              <a:ln w="349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b-NO"/>
              </a:p>
            </p:txBody>
          </p:sp>
          <p:sp>
            <p:nvSpPr>
              <p:cNvPr id="6" name="Rectangle 5"/>
              <p:cNvSpPr/>
              <p:nvPr/>
            </p:nvSpPr>
            <p:spPr>
              <a:xfrm>
                <a:off x="6969761" y="2475345"/>
                <a:ext cx="1134225" cy="419331"/>
              </a:xfrm>
              <a:prstGeom prst="rect">
                <a:avLst/>
              </a:prstGeom>
              <a:solidFill>
                <a:schemeClr val="bg1"/>
              </a:solidFill>
              <a:ln w="349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b-NO"/>
              </a:p>
            </p:txBody>
          </p:sp>
          <p:sp>
            <p:nvSpPr>
              <p:cNvPr id="7" name="Rectangle 6"/>
              <p:cNvSpPr/>
              <p:nvPr/>
            </p:nvSpPr>
            <p:spPr>
              <a:xfrm rot="5400000">
                <a:off x="8502072" y="3801225"/>
                <a:ext cx="1134225" cy="419331"/>
              </a:xfrm>
              <a:prstGeom prst="rect">
                <a:avLst/>
              </a:prstGeom>
              <a:solidFill>
                <a:schemeClr val="bg1"/>
              </a:solidFill>
              <a:ln w="349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b-NO"/>
              </a:p>
            </p:txBody>
          </p:sp>
          <p:sp>
            <p:nvSpPr>
              <p:cNvPr id="8" name="Rectangle 7"/>
              <p:cNvSpPr/>
              <p:nvPr/>
            </p:nvSpPr>
            <p:spPr>
              <a:xfrm rot="5400000">
                <a:off x="5193607" y="3801225"/>
                <a:ext cx="1134225" cy="419331"/>
              </a:xfrm>
              <a:prstGeom prst="rect">
                <a:avLst/>
              </a:prstGeom>
              <a:solidFill>
                <a:schemeClr val="bg1"/>
              </a:solidFill>
              <a:ln w="349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b-NO"/>
              </a:p>
            </p:txBody>
          </p:sp>
          <p:sp>
            <p:nvSpPr>
              <p:cNvPr id="9" name="Flowchart: Connector 8"/>
              <p:cNvSpPr/>
              <p:nvPr/>
            </p:nvSpPr>
            <p:spPr>
              <a:xfrm>
                <a:off x="2020255" y="3578890"/>
                <a:ext cx="864000" cy="864000"/>
              </a:xfrm>
              <a:prstGeom prst="flowChartConnector">
                <a:avLst/>
              </a:prstGeom>
              <a:solidFill>
                <a:schemeClr val="bg1"/>
              </a:solidFill>
              <a:ln w="349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b-NO"/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>
                <a:off x="3738880" y="2499360"/>
                <a:ext cx="59944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CA" dirty="0" smtClean="0"/>
                  <a:t>R</a:t>
                </a:r>
                <a:r>
                  <a:rPr lang="en-CA" baseline="-25000" dirty="0" smtClean="0"/>
                  <a:t>A</a:t>
                </a:r>
                <a:endParaRPr lang="nb-NO" baseline="-25000" dirty="0"/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7309659" y="2502008"/>
                <a:ext cx="59944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CA" dirty="0" smtClean="0"/>
                  <a:t>R</a:t>
                </a:r>
                <a:r>
                  <a:rPr lang="en-CA" baseline="-25000" dirty="0" smtClean="0"/>
                  <a:t>B</a:t>
                </a:r>
                <a:endParaRPr lang="nb-NO" baseline="-25000" dirty="0"/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 rot="5400000">
                <a:off x="8764386" y="4032657"/>
                <a:ext cx="59944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CA" dirty="0" smtClean="0"/>
                  <a:t>R</a:t>
                </a:r>
                <a:r>
                  <a:rPr lang="en-CA" baseline="-25000" dirty="0" smtClean="0"/>
                  <a:t>D</a:t>
                </a:r>
                <a:endParaRPr lang="nb-NO" baseline="-25000" dirty="0"/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 rot="5400000">
                <a:off x="5480398" y="4007257"/>
                <a:ext cx="59944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CA" dirty="0" smtClean="0"/>
                  <a:t>R</a:t>
                </a:r>
                <a:r>
                  <a:rPr lang="en-CA" baseline="-25000" dirty="0"/>
                  <a:t>C</a:t>
                </a:r>
                <a:endParaRPr lang="nb-NO" baseline="-25000" dirty="0"/>
              </a:p>
            </p:txBody>
          </p:sp>
          <p:cxnSp>
            <p:nvCxnSpPr>
              <p:cNvPr id="15" name="Straight Arrow Connector 14"/>
              <p:cNvCxnSpPr/>
              <p:nvPr/>
            </p:nvCxnSpPr>
            <p:spPr>
              <a:xfrm flipV="1">
                <a:off x="1808480" y="3483324"/>
                <a:ext cx="0" cy="1047865"/>
              </a:xfrm>
              <a:prstGeom prst="straightConnector1">
                <a:avLst/>
              </a:prstGeom>
              <a:ln w="2222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TextBox 15"/>
              <p:cNvSpPr txBox="1"/>
              <p:nvPr/>
            </p:nvSpPr>
            <p:spPr>
              <a:xfrm>
                <a:off x="1380839" y="3822591"/>
                <a:ext cx="59944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CA" dirty="0" smtClean="0"/>
                  <a:t>E</a:t>
                </a:r>
                <a:endParaRPr lang="nb-NO" baseline="-25000" dirty="0"/>
              </a:p>
            </p:txBody>
          </p:sp>
        </p:grpSp>
        <p:sp>
          <p:nvSpPr>
            <p:cNvPr id="28" name="TextBox 27"/>
            <p:cNvSpPr txBox="1"/>
            <p:nvPr/>
          </p:nvSpPr>
          <p:spPr>
            <a:xfrm>
              <a:off x="2143761" y="3209558"/>
              <a:ext cx="5994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dirty="0" smtClean="0"/>
                <a:t>+</a:t>
              </a:r>
              <a:endParaRPr lang="nb-NO" baseline="-25000" dirty="0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2143761" y="4393337"/>
              <a:ext cx="5994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b="1" dirty="0">
                  <a:sym typeface="Symbol" panose="05050102010706020507" pitchFamily="18" charset="2"/>
                </a:rPr>
                <a:t></a:t>
              </a:r>
              <a:endParaRPr lang="nb-NO" b="1" baseline="-25000" dirty="0"/>
            </a:p>
          </p:txBody>
        </p:sp>
        <p:cxnSp>
          <p:nvCxnSpPr>
            <p:cNvPr id="23" name="Straight Arrow Connector 22"/>
            <p:cNvCxnSpPr/>
            <p:nvPr/>
          </p:nvCxnSpPr>
          <p:spPr>
            <a:xfrm rot="16200000" flipV="1">
              <a:off x="4033291" y="1729572"/>
              <a:ext cx="0" cy="1047865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23"/>
            <p:cNvSpPr txBox="1"/>
            <p:nvPr/>
          </p:nvSpPr>
          <p:spPr>
            <a:xfrm rot="16200000" flipH="1">
              <a:off x="2945015" y="2113635"/>
              <a:ext cx="5994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dirty="0" smtClean="0"/>
                <a:t>+</a:t>
              </a:r>
              <a:endParaRPr lang="nb-NO" baseline="-25000" dirty="0"/>
            </a:p>
          </p:txBody>
        </p:sp>
        <p:sp>
          <p:nvSpPr>
            <p:cNvPr id="25" name="TextBox 24"/>
            <p:cNvSpPr txBox="1"/>
            <p:nvPr/>
          </p:nvSpPr>
          <p:spPr>
            <a:xfrm rot="10800000" flipH="1">
              <a:off x="4298545" y="2309969"/>
              <a:ext cx="5994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b="1" dirty="0">
                  <a:sym typeface="Symbol" panose="05050102010706020507" pitchFamily="18" charset="2"/>
                </a:rPr>
                <a:t></a:t>
              </a:r>
              <a:endParaRPr lang="nb-NO" b="1" baseline="-25000" dirty="0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3790545" y="1829846"/>
              <a:ext cx="5994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dirty="0" smtClean="0"/>
                <a:t>V</a:t>
              </a:r>
              <a:r>
                <a:rPr lang="en-CA" baseline="-25000" dirty="0" smtClean="0"/>
                <a:t>A</a:t>
              </a:r>
              <a:endParaRPr lang="nb-NO" baseline="-25000" dirty="0"/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3958500" y="4581374"/>
            <a:ext cx="1455809" cy="1141494"/>
            <a:chOff x="3336575" y="3545424"/>
            <a:chExt cx="1455809" cy="1141494"/>
          </a:xfrm>
        </p:grpSpPr>
        <p:sp>
          <p:nvSpPr>
            <p:cNvPr id="30" name="Curved Down Arrow 29"/>
            <p:cNvSpPr/>
            <p:nvPr/>
          </p:nvSpPr>
          <p:spPr>
            <a:xfrm>
              <a:off x="3400464" y="3545424"/>
              <a:ext cx="1391920" cy="570747"/>
            </a:xfrm>
            <a:prstGeom prst="curved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b-NO">
                <a:solidFill>
                  <a:schemeClr val="tx1"/>
                </a:solidFill>
              </a:endParaRPr>
            </a:p>
          </p:txBody>
        </p:sp>
        <p:sp>
          <p:nvSpPr>
            <p:cNvPr id="31" name="Curved Down Arrow 30"/>
            <p:cNvSpPr/>
            <p:nvPr/>
          </p:nvSpPr>
          <p:spPr>
            <a:xfrm flipH="1" flipV="1">
              <a:off x="3336575" y="4116171"/>
              <a:ext cx="1391920" cy="570747"/>
            </a:xfrm>
            <a:prstGeom prst="curved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b-NO">
                <a:solidFill>
                  <a:schemeClr val="tx1"/>
                </a:solidFill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3911016" y="3887099"/>
              <a:ext cx="5994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dirty="0" smtClean="0"/>
                <a:t>I</a:t>
              </a:r>
              <a:r>
                <a:rPr lang="en-CA" baseline="-25000" dirty="0" smtClean="0"/>
                <a:t>1</a:t>
              </a:r>
              <a:endParaRPr lang="nb-NO" baseline="-25000" dirty="0"/>
            </a:p>
          </p:txBody>
        </p:sp>
      </p:grpSp>
      <p:cxnSp>
        <p:nvCxnSpPr>
          <p:cNvPr id="35" name="Straight Arrow Connector 34"/>
          <p:cNvCxnSpPr/>
          <p:nvPr/>
        </p:nvCxnSpPr>
        <p:spPr>
          <a:xfrm flipV="1">
            <a:off x="5933211" y="4706452"/>
            <a:ext cx="0" cy="1047865"/>
          </a:xfrm>
          <a:prstGeom prst="straightConnector1">
            <a:avLst/>
          </a:prstGeom>
          <a:ln w="222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5953759" y="4352528"/>
            <a:ext cx="599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 smtClean="0"/>
              <a:t>+</a:t>
            </a:r>
            <a:endParaRPr lang="nb-NO" baseline="-25000" dirty="0"/>
          </a:p>
        </p:txBody>
      </p:sp>
      <p:sp>
        <p:nvSpPr>
          <p:cNvPr id="38" name="TextBox 37"/>
          <p:cNvSpPr txBox="1"/>
          <p:nvPr/>
        </p:nvSpPr>
        <p:spPr>
          <a:xfrm>
            <a:off x="5953759" y="5681270"/>
            <a:ext cx="599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b="1" dirty="0">
                <a:sym typeface="Symbol" panose="05050102010706020507" pitchFamily="18" charset="2"/>
              </a:rPr>
              <a:t></a:t>
            </a:r>
            <a:endParaRPr lang="nb-NO" b="1" baseline="-25000" dirty="0"/>
          </a:p>
        </p:txBody>
      </p:sp>
      <p:sp>
        <p:nvSpPr>
          <p:cNvPr id="39" name="TextBox 38"/>
          <p:cNvSpPr txBox="1"/>
          <p:nvPr/>
        </p:nvSpPr>
        <p:spPr>
          <a:xfrm>
            <a:off x="5590602" y="5021925"/>
            <a:ext cx="599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 smtClean="0"/>
              <a:t>V</a:t>
            </a:r>
            <a:r>
              <a:rPr lang="en-CA" baseline="-25000" dirty="0" smtClean="0"/>
              <a:t>C</a:t>
            </a:r>
            <a:endParaRPr lang="nb-NO" baseline="-25000" dirty="0"/>
          </a:p>
        </p:txBody>
      </p:sp>
      <p:sp>
        <p:nvSpPr>
          <p:cNvPr id="45" name="TextBox 44"/>
          <p:cNvSpPr txBox="1"/>
          <p:nvPr/>
        </p:nvSpPr>
        <p:spPr>
          <a:xfrm>
            <a:off x="4159" y="24342"/>
            <a:ext cx="1211672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 smtClean="0"/>
              <a:t>The convention the book uses for </a:t>
            </a:r>
            <a:r>
              <a:rPr lang="en-CA" dirty="0" err="1" smtClean="0"/>
              <a:t>Krichoff’s</a:t>
            </a:r>
            <a:r>
              <a:rPr lang="en-CA" dirty="0" smtClean="0"/>
              <a:t> voltage law (KVL) is that the power supply has a high potential end (+) and a low potential end (-).  Like a waterfall, this will cause a current to flow through the circuit from high potential end of the power supply to the low potential end of the power supply.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 smtClean="0"/>
              <a:t>Each time it encounters a </a:t>
            </a:r>
            <a:r>
              <a:rPr lang="en-CA" dirty="0" smtClean="0"/>
              <a:t>resistive circuit element</a:t>
            </a:r>
            <a:r>
              <a:rPr lang="en-CA" dirty="0" smtClean="0"/>
              <a:t>, it will loose some energy as the current flows across it. Thus, we set the high potential (+) end where the current enters the component, and the low potential (-) end where the current leaves. Since there is less energy after the component, we assign this a minus sign. Thus we have +E but a —V</a:t>
            </a:r>
            <a:r>
              <a:rPr lang="en-CA" baseline="-25000" dirty="0" smtClean="0"/>
              <a:t>A</a:t>
            </a:r>
            <a:r>
              <a:rPr lang="en-CA" dirty="0" smtClean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 smtClean="0"/>
              <a:t>Now we complete our first mesh current, I</a:t>
            </a:r>
            <a:r>
              <a:rPr lang="en-CA" baseline="-25000" dirty="0" smtClean="0"/>
              <a:t>1</a:t>
            </a:r>
            <a:r>
              <a:rPr lang="en-CA" dirty="0" smtClean="0"/>
              <a:t>. We now have E—V</a:t>
            </a:r>
            <a:r>
              <a:rPr lang="en-CA" baseline="-25000" dirty="0" smtClean="0"/>
              <a:t>A</a:t>
            </a:r>
            <a:r>
              <a:rPr lang="en-CA" dirty="0" smtClean="0"/>
              <a:t>—V</a:t>
            </a:r>
            <a:r>
              <a:rPr lang="en-CA" baseline="-25000" dirty="0" smtClean="0"/>
              <a:t>C</a:t>
            </a:r>
            <a:r>
              <a:rPr lang="en-CA" dirty="0" smtClean="0"/>
              <a:t> = 0 for KVL around the I</a:t>
            </a:r>
            <a:r>
              <a:rPr lang="en-CA" baseline="-25000" dirty="0" smtClean="0"/>
              <a:t>1</a:t>
            </a:r>
            <a:r>
              <a:rPr lang="en-CA" dirty="0" smtClean="0"/>
              <a:t> mesh.</a:t>
            </a:r>
          </a:p>
        </p:txBody>
      </p:sp>
    </p:spTree>
    <p:extLst>
      <p:ext uri="{BB962C8B-B14F-4D97-AF65-F5344CB8AC3E}">
        <p14:creationId xmlns:p14="http://schemas.microsoft.com/office/powerpoint/2010/main" val="30673319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Box 39"/>
          <p:cNvSpPr txBox="1"/>
          <p:nvPr/>
        </p:nvSpPr>
        <p:spPr>
          <a:xfrm>
            <a:off x="4159" y="24342"/>
            <a:ext cx="1211672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 smtClean="0"/>
              <a:t>The convention the book uses for </a:t>
            </a:r>
            <a:r>
              <a:rPr lang="en-CA" dirty="0" err="1" smtClean="0"/>
              <a:t>Krichoff’s</a:t>
            </a:r>
            <a:r>
              <a:rPr lang="en-CA" dirty="0" smtClean="0"/>
              <a:t> voltage law (KVL) is that the power supply has a high potential end (+) and a low potential end (-).  Like a waterfall, this will cause a current to flow through the circuit from high potential end of the power supply to the low potential end of the power supply.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 smtClean="0"/>
              <a:t>Each time it encounters </a:t>
            </a:r>
            <a:r>
              <a:rPr lang="en-CA" dirty="0" smtClean="0"/>
              <a:t>a resistive </a:t>
            </a:r>
            <a:r>
              <a:rPr lang="en-CA" dirty="0" smtClean="0"/>
              <a:t>circuit element, it will loose some energy as the current flows across it. Thus, we set the high potential (+) end where the current enters the component, and the low potential (-) end where the current leaves. Since there is less energy after the component, we assign this a minus sign. Thus we have +E but a —V</a:t>
            </a:r>
            <a:r>
              <a:rPr lang="en-CA" baseline="-25000" dirty="0" smtClean="0"/>
              <a:t>A</a:t>
            </a:r>
            <a:r>
              <a:rPr lang="en-CA" dirty="0" smtClean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 smtClean="0"/>
              <a:t>Now we complete our first mesh current, I</a:t>
            </a:r>
            <a:r>
              <a:rPr lang="en-CA" baseline="-25000" dirty="0" smtClean="0"/>
              <a:t>1</a:t>
            </a:r>
            <a:r>
              <a:rPr lang="en-CA" dirty="0" smtClean="0"/>
              <a:t>. We now have E—V</a:t>
            </a:r>
            <a:r>
              <a:rPr lang="en-CA" baseline="-25000" dirty="0" smtClean="0"/>
              <a:t>A</a:t>
            </a:r>
            <a:r>
              <a:rPr lang="en-CA" dirty="0" smtClean="0"/>
              <a:t>—V</a:t>
            </a:r>
            <a:r>
              <a:rPr lang="en-CA" baseline="-25000" dirty="0" smtClean="0"/>
              <a:t>C</a:t>
            </a:r>
            <a:r>
              <a:rPr lang="en-CA" dirty="0" smtClean="0"/>
              <a:t> = 0 for KVL around the I</a:t>
            </a:r>
            <a:r>
              <a:rPr lang="en-CA" baseline="-25000" dirty="0" smtClean="0"/>
              <a:t>1</a:t>
            </a:r>
            <a:r>
              <a:rPr lang="en-CA" dirty="0" smtClean="0"/>
              <a:t> mesh.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 smtClean="0"/>
              <a:t>When we try to draw I</a:t>
            </a:r>
            <a:r>
              <a:rPr lang="en-CA" baseline="-25000" dirty="0" smtClean="0"/>
              <a:t>2</a:t>
            </a:r>
            <a:r>
              <a:rPr lang="en-CA" dirty="0" smtClean="0"/>
              <a:t>, we find we have already assigned a voltage drop across </a:t>
            </a:r>
            <a:r>
              <a:rPr lang="en-CA" dirty="0" err="1" smtClean="0"/>
              <a:t>R</a:t>
            </a:r>
            <a:r>
              <a:rPr lang="en-CA" baseline="-25000" dirty="0" err="1" smtClean="0"/>
              <a:t>c</a:t>
            </a:r>
            <a:r>
              <a:rPr lang="en-CA" dirty="0" smtClean="0"/>
              <a:t>.  It looks a lot like the situation we have at E, that is it looks like </a:t>
            </a:r>
            <a:r>
              <a:rPr lang="en-CA" dirty="0" err="1" smtClean="0"/>
              <a:t>V</a:t>
            </a:r>
            <a:r>
              <a:rPr lang="en-CA" baseline="-25000" dirty="0" err="1" smtClean="0"/>
              <a:t>c</a:t>
            </a:r>
            <a:r>
              <a:rPr lang="en-CA" dirty="0" smtClean="0"/>
              <a:t> is pushing the current I</a:t>
            </a:r>
            <a:r>
              <a:rPr lang="en-CA" baseline="-25000" dirty="0" smtClean="0"/>
              <a:t>2</a:t>
            </a:r>
            <a:r>
              <a:rPr lang="en-CA" dirty="0" smtClean="0"/>
              <a:t> from high to low potential around this end of the circuit.  Thus we treat this voltage as a +</a:t>
            </a:r>
            <a:r>
              <a:rPr lang="en-CA" dirty="0" err="1" smtClean="0"/>
              <a:t>V</a:t>
            </a:r>
            <a:r>
              <a:rPr lang="en-CA" baseline="-25000" dirty="0" err="1" smtClean="0"/>
              <a:t>c</a:t>
            </a:r>
            <a:r>
              <a:rPr lang="en-CA" dirty="0" smtClean="0"/>
              <a:t> in the KVL for mesh I</a:t>
            </a:r>
            <a:r>
              <a:rPr lang="en-CA" baseline="-25000" dirty="0" smtClean="0"/>
              <a:t>2</a:t>
            </a:r>
            <a:r>
              <a:rPr lang="en-CA" dirty="0" smtClean="0"/>
              <a:t>, </a:t>
            </a:r>
            <a:r>
              <a:rPr lang="en-CA" dirty="0" smtClean="0"/>
              <a:t>and require the net current through R</a:t>
            </a:r>
            <a:r>
              <a:rPr lang="en-CA" baseline="-25000" dirty="0" smtClean="0"/>
              <a:t>C</a:t>
            </a:r>
            <a:r>
              <a:rPr lang="en-CA" dirty="0" smtClean="0"/>
              <a:t> to maintain V</a:t>
            </a:r>
            <a:r>
              <a:rPr lang="en-CA" baseline="-25000" dirty="0" smtClean="0"/>
              <a:t>C</a:t>
            </a:r>
            <a:r>
              <a:rPr lang="en-CA" dirty="0" smtClean="0"/>
              <a:t> in the </a:t>
            </a:r>
            <a:r>
              <a:rPr lang="en-CA" dirty="0" smtClean="0">
                <a:sym typeface="Symbol" panose="05050102010706020507" pitchFamily="18" charset="2"/>
              </a:rPr>
              <a:t></a:t>
            </a:r>
            <a:r>
              <a:rPr lang="en-CA" dirty="0" smtClean="0"/>
              <a:t> direction as postulated in </a:t>
            </a:r>
            <a:r>
              <a:rPr lang="en-CA" smtClean="0"/>
              <a:t>the I</a:t>
            </a:r>
            <a:r>
              <a:rPr lang="en-CA" baseline="-25000" smtClean="0"/>
              <a:t>1</a:t>
            </a:r>
            <a:r>
              <a:rPr lang="en-CA" smtClean="0"/>
              <a:t> </a:t>
            </a:r>
            <a:r>
              <a:rPr lang="en-CA" dirty="0" smtClean="0"/>
              <a:t>mesh. As the </a:t>
            </a:r>
            <a:r>
              <a:rPr lang="en-CA" dirty="0" smtClean="0"/>
              <a:t>current flows across R</a:t>
            </a:r>
            <a:r>
              <a:rPr lang="en-CA" baseline="-25000" dirty="0" smtClean="0"/>
              <a:t>B</a:t>
            </a:r>
            <a:r>
              <a:rPr lang="en-CA" dirty="0" smtClean="0"/>
              <a:t> and R</a:t>
            </a:r>
            <a:r>
              <a:rPr lang="en-CA" baseline="-25000" dirty="0" smtClean="0"/>
              <a:t>D</a:t>
            </a:r>
            <a:r>
              <a:rPr lang="en-CA" dirty="0" smtClean="0"/>
              <a:t> it looses energy. As a result, KVL for the I</a:t>
            </a:r>
            <a:r>
              <a:rPr lang="en-CA" baseline="-25000" dirty="0" smtClean="0"/>
              <a:t>2</a:t>
            </a:r>
            <a:r>
              <a:rPr lang="en-CA" dirty="0" smtClean="0"/>
              <a:t> mesh is V</a:t>
            </a:r>
            <a:r>
              <a:rPr lang="en-CA" baseline="-25000" dirty="0" smtClean="0"/>
              <a:t>C</a:t>
            </a:r>
            <a:r>
              <a:rPr lang="en-CA" dirty="0" smtClean="0"/>
              <a:t>–V</a:t>
            </a:r>
            <a:r>
              <a:rPr lang="en-CA" baseline="-25000" dirty="0" smtClean="0"/>
              <a:t>B</a:t>
            </a:r>
            <a:r>
              <a:rPr lang="en-CA" dirty="0" smtClean="0"/>
              <a:t>–V</a:t>
            </a:r>
            <a:r>
              <a:rPr lang="en-CA" baseline="-25000" dirty="0" smtClean="0"/>
              <a:t>D</a:t>
            </a:r>
            <a:r>
              <a:rPr lang="en-CA" dirty="0" smtClean="0"/>
              <a:t> = 0 (notice how V</a:t>
            </a:r>
            <a:r>
              <a:rPr lang="en-CA" baseline="-25000" dirty="0" smtClean="0"/>
              <a:t>C</a:t>
            </a:r>
            <a:r>
              <a:rPr lang="en-CA" dirty="0" smtClean="0"/>
              <a:t> looks like E in the I</a:t>
            </a:r>
            <a:r>
              <a:rPr lang="en-CA" baseline="-25000" dirty="0" smtClean="0"/>
              <a:t>1</a:t>
            </a:r>
            <a:r>
              <a:rPr lang="en-CA" dirty="0" smtClean="0"/>
              <a:t> mesh).</a:t>
            </a:r>
            <a:endParaRPr lang="nb-NO" baseline="-25000" dirty="0"/>
          </a:p>
        </p:txBody>
      </p:sp>
      <p:grpSp>
        <p:nvGrpSpPr>
          <p:cNvPr id="14" name="Group 13"/>
          <p:cNvGrpSpPr/>
          <p:nvPr/>
        </p:nvGrpSpPr>
        <p:grpSpPr>
          <a:xfrm>
            <a:off x="1949799" y="3038886"/>
            <a:ext cx="7915507" cy="3506925"/>
            <a:chOff x="1949799" y="3038886"/>
            <a:chExt cx="7915507" cy="3506925"/>
          </a:xfrm>
        </p:grpSpPr>
        <p:grpSp>
          <p:nvGrpSpPr>
            <p:cNvPr id="18" name="Group 17"/>
            <p:cNvGrpSpPr/>
            <p:nvPr/>
          </p:nvGrpSpPr>
          <p:grpSpPr>
            <a:xfrm>
              <a:off x="1949799" y="3038886"/>
              <a:ext cx="7898011" cy="3506925"/>
              <a:chOff x="1380839" y="1829846"/>
              <a:chExt cx="7898011" cy="3506925"/>
            </a:xfrm>
          </p:grpSpPr>
          <p:grpSp>
            <p:nvGrpSpPr>
              <p:cNvPr id="17" name="Group 16"/>
              <p:cNvGrpSpPr/>
              <p:nvPr/>
            </p:nvGrpSpPr>
            <p:grpSpPr>
              <a:xfrm>
                <a:off x="1380839" y="2475345"/>
                <a:ext cx="7898011" cy="2861426"/>
                <a:chOff x="1380839" y="2475345"/>
                <a:chExt cx="7898011" cy="2861426"/>
              </a:xfrm>
            </p:grpSpPr>
            <p:sp>
              <p:nvSpPr>
                <p:cNvPr id="2" name="Rectangle 1"/>
                <p:cNvSpPr/>
                <p:nvPr/>
              </p:nvSpPr>
              <p:spPr>
                <a:xfrm>
                  <a:off x="2452255" y="2685011"/>
                  <a:ext cx="6616930" cy="2651760"/>
                </a:xfrm>
                <a:prstGeom prst="rect">
                  <a:avLst/>
                </a:prstGeom>
                <a:noFill/>
                <a:ln w="349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b-NO"/>
                </a:p>
              </p:txBody>
            </p:sp>
            <p:cxnSp>
              <p:nvCxnSpPr>
                <p:cNvPr id="4" name="Straight Connector 3"/>
                <p:cNvCxnSpPr>
                  <a:stCxn id="2" idx="0"/>
                  <a:endCxn id="2" idx="2"/>
                </p:cNvCxnSpPr>
                <p:nvPr/>
              </p:nvCxnSpPr>
              <p:spPr>
                <a:xfrm>
                  <a:off x="5760720" y="2685011"/>
                  <a:ext cx="0" cy="265176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" name="Rectangle 4"/>
                <p:cNvSpPr/>
                <p:nvPr/>
              </p:nvSpPr>
              <p:spPr>
                <a:xfrm>
                  <a:off x="3422999" y="2475345"/>
                  <a:ext cx="1134225" cy="419331"/>
                </a:xfrm>
                <a:prstGeom prst="rect">
                  <a:avLst/>
                </a:prstGeom>
                <a:solidFill>
                  <a:schemeClr val="bg1"/>
                </a:solidFill>
                <a:ln w="349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b-NO"/>
                </a:p>
              </p:txBody>
            </p:sp>
            <p:sp>
              <p:nvSpPr>
                <p:cNvPr id="6" name="Rectangle 5"/>
                <p:cNvSpPr/>
                <p:nvPr/>
              </p:nvSpPr>
              <p:spPr>
                <a:xfrm>
                  <a:off x="6969761" y="2475345"/>
                  <a:ext cx="1134225" cy="419331"/>
                </a:xfrm>
                <a:prstGeom prst="rect">
                  <a:avLst/>
                </a:prstGeom>
                <a:solidFill>
                  <a:schemeClr val="bg1"/>
                </a:solidFill>
                <a:ln w="349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b-NO"/>
                </a:p>
              </p:txBody>
            </p:sp>
            <p:sp>
              <p:nvSpPr>
                <p:cNvPr id="7" name="Rectangle 6"/>
                <p:cNvSpPr/>
                <p:nvPr/>
              </p:nvSpPr>
              <p:spPr>
                <a:xfrm rot="5400000">
                  <a:off x="8502072" y="3801225"/>
                  <a:ext cx="1134225" cy="419331"/>
                </a:xfrm>
                <a:prstGeom prst="rect">
                  <a:avLst/>
                </a:prstGeom>
                <a:solidFill>
                  <a:schemeClr val="bg1"/>
                </a:solidFill>
                <a:ln w="349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b-NO"/>
                </a:p>
              </p:txBody>
            </p:sp>
            <p:sp>
              <p:nvSpPr>
                <p:cNvPr id="8" name="Rectangle 7"/>
                <p:cNvSpPr/>
                <p:nvPr/>
              </p:nvSpPr>
              <p:spPr>
                <a:xfrm rot="5400000">
                  <a:off x="5193607" y="3801225"/>
                  <a:ext cx="1134225" cy="419331"/>
                </a:xfrm>
                <a:prstGeom prst="rect">
                  <a:avLst/>
                </a:prstGeom>
                <a:solidFill>
                  <a:schemeClr val="bg1"/>
                </a:solidFill>
                <a:ln w="349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b-NO"/>
                </a:p>
              </p:txBody>
            </p:sp>
            <p:sp>
              <p:nvSpPr>
                <p:cNvPr id="9" name="Flowchart: Connector 8"/>
                <p:cNvSpPr/>
                <p:nvPr/>
              </p:nvSpPr>
              <p:spPr>
                <a:xfrm>
                  <a:off x="2020255" y="3578890"/>
                  <a:ext cx="864000" cy="864000"/>
                </a:xfrm>
                <a:prstGeom prst="flowChartConnector">
                  <a:avLst/>
                </a:prstGeom>
                <a:solidFill>
                  <a:schemeClr val="bg1"/>
                </a:solidFill>
                <a:ln w="349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b-NO"/>
                </a:p>
              </p:txBody>
            </p:sp>
            <p:sp>
              <p:nvSpPr>
                <p:cNvPr id="10" name="TextBox 9"/>
                <p:cNvSpPr txBox="1"/>
                <p:nvPr/>
              </p:nvSpPr>
              <p:spPr>
                <a:xfrm>
                  <a:off x="3738880" y="2499360"/>
                  <a:ext cx="59944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CA" dirty="0" smtClean="0"/>
                    <a:t>R</a:t>
                  </a:r>
                  <a:r>
                    <a:rPr lang="en-CA" baseline="-25000" dirty="0" smtClean="0"/>
                    <a:t>A</a:t>
                  </a:r>
                  <a:endParaRPr lang="nb-NO" baseline="-25000" dirty="0"/>
                </a:p>
              </p:txBody>
            </p:sp>
            <p:sp>
              <p:nvSpPr>
                <p:cNvPr id="11" name="TextBox 10"/>
                <p:cNvSpPr txBox="1"/>
                <p:nvPr/>
              </p:nvSpPr>
              <p:spPr>
                <a:xfrm>
                  <a:off x="7309659" y="2502008"/>
                  <a:ext cx="59944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CA" dirty="0" smtClean="0"/>
                    <a:t>R</a:t>
                  </a:r>
                  <a:r>
                    <a:rPr lang="en-CA" baseline="-25000" dirty="0" smtClean="0"/>
                    <a:t>B</a:t>
                  </a:r>
                  <a:endParaRPr lang="nb-NO" baseline="-25000" dirty="0"/>
                </a:p>
              </p:txBody>
            </p:sp>
            <p:sp>
              <p:nvSpPr>
                <p:cNvPr id="12" name="TextBox 11"/>
                <p:cNvSpPr txBox="1"/>
                <p:nvPr/>
              </p:nvSpPr>
              <p:spPr>
                <a:xfrm rot="5400000">
                  <a:off x="8764386" y="4032657"/>
                  <a:ext cx="59944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CA" dirty="0" smtClean="0"/>
                    <a:t>R</a:t>
                  </a:r>
                  <a:r>
                    <a:rPr lang="en-CA" baseline="-25000" dirty="0" smtClean="0"/>
                    <a:t>D</a:t>
                  </a:r>
                  <a:endParaRPr lang="nb-NO" baseline="-25000" dirty="0"/>
                </a:p>
              </p:txBody>
            </p:sp>
            <p:sp>
              <p:nvSpPr>
                <p:cNvPr id="13" name="TextBox 12"/>
                <p:cNvSpPr txBox="1"/>
                <p:nvPr/>
              </p:nvSpPr>
              <p:spPr>
                <a:xfrm rot="5400000">
                  <a:off x="5480398" y="4007257"/>
                  <a:ext cx="59944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CA" dirty="0" smtClean="0"/>
                    <a:t>R</a:t>
                  </a:r>
                  <a:r>
                    <a:rPr lang="en-CA" baseline="-25000" dirty="0"/>
                    <a:t>C</a:t>
                  </a:r>
                  <a:endParaRPr lang="nb-NO" baseline="-25000" dirty="0"/>
                </a:p>
              </p:txBody>
            </p:sp>
            <p:cxnSp>
              <p:nvCxnSpPr>
                <p:cNvPr id="15" name="Straight Arrow Connector 14"/>
                <p:cNvCxnSpPr/>
                <p:nvPr/>
              </p:nvCxnSpPr>
              <p:spPr>
                <a:xfrm flipV="1">
                  <a:off x="1808480" y="3483324"/>
                  <a:ext cx="0" cy="1047865"/>
                </a:xfrm>
                <a:prstGeom prst="straightConnector1">
                  <a:avLst/>
                </a:prstGeom>
                <a:ln w="22225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6" name="TextBox 15"/>
                <p:cNvSpPr txBox="1"/>
                <p:nvPr/>
              </p:nvSpPr>
              <p:spPr>
                <a:xfrm>
                  <a:off x="1380839" y="3822591"/>
                  <a:ext cx="59944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CA" dirty="0" smtClean="0"/>
                    <a:t>E</a:t>
                  </a:r>
                  <a:endParaRPr lang="nb-NO" baseline="-25000" dirty="0"/>
                </a:p>
              </p:txBody>
            </p:sp>
          </p:grpSp>
          <p:sp>
            <p:nvSpPr>
              <p:cNvPr id="28" name="TextBox 27"/>
              <p:cNvSpPr txBox="1"/>
              <p:nvPr/>
            </p:nvSpPr>
            <p:spPr>
              <a:xfrm>
                <a:off x="2143761" y="3209558"/>
                <a:ext cx="59944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CA" dirty="0" smtClean="0"/>
                  <a:t>+</a:t>
                </a:r>
                <a:endParaRPr lang="nb-NO" baseline="-25000" dirty="0"/>
              </a:p>
            </p:txBody>
          </p:sp>
          <p:sp>
            <p:nvSpPr>
              <p:cNvPr id="29" name="TextBox 28"/>
              <p:cNvSpPr txBox="1"/>
              <p:nvPr/>
            </p:nvSpPr>
            <p:spPr>
              <a:xfrm>
                <a:off x="2143761" y="4393337"/>
                <a:ext cx="59944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CA" b="1" dirty="0">
                    <a:sym typeface="Symbol" panose="05050102010706020507" pitchFamily="18" charset="2"/>
                  </a:rPr>
                  <a:t></a:t>
                </a:r>
                <a:endParaRPr lang="nb-NO" b="1" baseline="-25000" dirty="0"/>
              </a:p>
            </p:txBody>
          </p:sp>
          <p:cxnSp>
            <p:nvCxnSpPr>
              <p:cNvPr id="23" name="Straight Arrow Connector 22"/>
              <p:cNvCxnSpPr/>
              <p:nvPr/>
            </p:nvCxnSpPr>
            <p:spPr>
              <a:xfrm rot="16200000" flipV="1">
                <a:off x="4033291" y="1729572"/>
                <a:ext cx="0" cy="1047865"/>
              </a:xfrm>
              <a:prstGeom prst="straightConnector1">
                <a:avLst/>
              </a:prstGeom>
              <a:ln w="2222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TextBox 23"/>
              <p:cNvSpPr txBox="1"/>
              <p:nvPr/>
            </p:nvSpPr>
            <p:spPr>
              <a:xfrm rot="16200000" flipH="1">
                <a:off x="2945015" y="2113635"/>
                <a:ext cx="59944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CA" dirty="0" smtClean="0"/>
                  <a:t>+</a:t>
                </a:r>
                <a:endParaRPr lang="nb-NO" baseline="-25000" dirty="0"/>
              </a:p>
            </p:txBody>
          </p:sp>
          <p:sp>
            <p:nvSpPr>
              <p:cNvPr id="25" name="TextBox 24"/>
              <p:cNvSpPr txBox="1"/>
              <p:nvPr/>
            </p:nvSpPr>
            <p:spPr>
              <a:xfrm rot="10800000" flipH="1">
                <a:off x="4298545" y="2309969"/>
                <a:ext cx="59944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CA" b="1" dirty="0">
                    <a:sym typeface="Symbol" panose="05050102010706020507" pitchFamily="18" charset="2"/>
                  </a:rPr>
                  <a:t></a:t>
                </a:r>
                <a:endParaRPr lang="nb-NO" b="1" baseline="-25000" dirty="0"/>
              </a:p>
            </p:txBody>
          </p:sp>
          <p:sp>
            <p:nvSpPr>
              <p:cNvPr id="26" name="TextBox 25"/>
              <p:cNvSpPr txBox="1"/>
              <p:nvPr/>
            </p:nvSpPr>
            <p:spPr>
              <a:xfrm>
                <a:off x="3790545" y="1829846"/>
                <a:ext cx="59944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CA" dirty="0" smtClean="0"/>
                  <a:t>V</a:t>
                </a:r>
                <a:r>
                  <a:rPr lang="en-CA" baseline="-25000" dirty="0" smtClean="0"/>
                  <a:t>A</a:t>
                </a:r>
                <a:endParaRPr lang="nb-NO" baseline="-25000" dirty="0"/>
              </a:p>
            </p:txBody>
          </p:sp>
        </p:grpSp>
        <p:grpSp>
          <p:nvGrpSpPr>
            <p:cNvPr id="3" name="Group 2"/>
            <p:cNvGrpSpPr/>
            <p:nvPr/>
          </p:nvGrpSpPr>
          <p:grpSpPr>
            <a:xfrm>
              <a:off x="3958500" y="4581374"/>
              <a:ext cx="1455809" cy="1141494"/>
              <a:chOff x="3336575" y="3545424"/>
              <a:chExt cx="1455809" cy="1141494"/>
            </a:xfrm>
          </p:grpSpPr>
          <p:sp>
            <p:nvSpPr>
              <p:cNvPr id="30" name="Curved Down Arrow 29"/>
              <p:cNvSpPr/>
              <p:nvPr/>
            </p:nvSpPr>
            <p:spPr>
              <a:xfrm>
                <a:off x="3400464" y="3545424"/>
                <a:ext cx="1391920" cy="570747"/>
              </a:xfrm>
              <a:prstGeom prst="curvedDown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b-NO">
                  <a:solidFill>
                    <a:schemeClr val="tx1"/>
                  </a:solidFill>
                </a:endParaRPr>
              </a:p>
            </p:txBody>
          </p:sp>
          <p:sp>
            <p:nvSpPr>
              <p:cNvPr id="31" name="Curved Down Arrow 30"/>
              <p:cNvSpPr/>
              <p:nvPr/>
            </p:nvSpPr>
            <p:spPr>
              <a:xfrm flipH="1" flipV="1">
                <a:off x="3336575" y="4116171"/>
                <a:ext cx="1391920" cy="570747"/>
              </a:xfrm>
              <a:prstGeom prst="curvedDown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b-NO">
                  <a:solidFill>
                    <a:schemeClr val="tx1"/>
                  </a:solidFill>
                </a:endParaRPr>
              </a:p>
            </p:txBody>
          </p:sp>
          <p:sp>
            <p:nvSpPr>
              <p:cNvPr id="34" name="TextBox 33"/>
              <p:cNvSpPr txBox="1"/>
              <p:nvPr/>
            </p:nvSpPr>
            <p:spPr>
              <a:xfrm>
                <a:off x="3911016" y="3887099"/>
                <a:ext cx="59944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CA" dirty="0" smtClean="0"/>
                  <a:t>I</a:t>
                </a:r>
                <a:r>
                  <a:rPr lang="en-CA" baseline="-25000" dirty="0" smtClean="0"/>
                  <a:t>1</a:t>
                </a:r>
                <a:endParaRPr lang="nb-NO" baseline="-25000" dirty="0"/>
              </a:p>
            </p:txBody>
          </p:sp>
        </p:grpSp>
        <p:cxnSp>
          <p:nvCxnSpPr>
            <p:cNvPr id="35" name="Straight Arrow Connector 34"/>
            <p:cNvCxnSpPr/>
            <p:nvPr/>
          </p:nvCxnSpPr>
          <p:spPr>
            <a:xfrm flipV="1">
              <a:off x="5933211" y="4706452"/>
              <a:ext cx="0" cy="1047865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TextBox 36"/>
            <p:cNvSpPr txBox="1"/>
            <p:nvPr/>
          </p:nvSpPr>
          <p:spPr>
            <a:xfrm>
              <a:off x="5953759" y="4352528"/>
              <a:ext cx="5994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dirty="0" smtClean="0"/>
                <a:t>+</a:t>
              </a:r>
              <a:endParaRPr lang="nb-NO" baseline="-25000" dirty="0"/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5953759" y="5681270"/>
              <a:ext cx="5994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b="1" dirty="0">
                  <a:sym typeface="Symbol" panose="05050102010706020507" pitchFamily="18" charset="2"/>
                </a:rPr>
                <a:t></a:t>
              </a:r>
              <a:endParaRPr lang="nb-NO" b="1" baseline="-25000" dirty="0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5590602" y="5021925"/>
              <a:ext cx="5994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dirty="0" smtClean="0"/>
                <a:t>V</a:t>
              </a:r>
              <a:r>
                <a:rPr lang="en-CA" baseline="-25000" dirty="0" smtClean="0"/>
                <a:t>C</a:t>
              </a:r>
              <a:endParaRPr lang="nb-NO" baseline="-25000" dirty="0"/>
            </a:p>
          </p:txBody>
        </p:sp>
        <p:grpSp>
          <p:nvGrpSpPr>
            <p:cNvPr id="32" name="Group 31"/>
            <p:cNvGrpSpPr/>
            <p:nvPr/>
          </p:nvGrpSpPr>
          <p:grpSpPr>
            <a:xfrm>
              <a:off x="7393538" y="4581374"/>
              <a:ext cx="1455809" cy="1141494"/>
              <a:chOff x="3336575" y="3545424"/>
              <a:chExt cx="1455809" cy="1141494"/>
            </a:xfrm>
          </p:grpSpPr>
          <p:sp>
            <p:nvSpPr>
              <p:cNvPr id="33" name="Curved Down Arrow 32"/>
              <p:cNvSpPr/>
              <p:nvPr/>
            </p:nvSpPr>
            <p:spPr>
              <a:xfrm>
                <a:off x="3400464" y="3545424"/>
                <a:ext cx="1391920" cy="570747"/>
              </a:xfrm>
              <a:prstGeom prst="curvedDown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b-NO">
                  <a:solidFill>
                    <a:schemeClr val="tx1"/>
                  </a:solidFill>
                </a:endParaRPr>
              </a:p>
            </p:txBody>
          </p:sp>
          <p:sp>
            <p:nvSpPr>
              <p:cNvPr id="36" name="Curved Down Arrow 35"/>
              <p:cNvSpPr/>
              <p:nvPr/>
            </p:nvSpPr>
            <p:spPr>
              <a:xfrm flipH="1" flipV="1">
                <a:off x="3336575" y="4116171"/>
                <a:ext cx="1391920" cy="570747"/>
              </a:xfrm>
              <a:prstGeom prst="curvedDown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b-NO">
                  <a:solidFill>
                    <a:schemeClr val="tx1"/>
                  </a:solidFill>
                </a:endParaRPr>
              </a:p>
            </p:txBody>
          </p:sp>
          <p:sp>
            <p:nvSpPr>
              <p:cNvPr id="41" name="TextBox 40"/>
              <p:cNvSpPr txBox="1"/>
              <p:nvPr/>
            </p:nvSpPr>
            <p:spPr>
              <a:xfrm>
                <a:off x="3911016" y="3887099"/>
                <a:ext cx="59944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CA" dirty="0" smtClean="0"/>
                  <a:t>I</a:t>
                </a:r>
                <a:r>
                  <a:rPr lang="en-CA" baseline="-25000" dirty="0" smtClean="0"/>
                  <a:t>2</a:t>
                </a:r>
                <a:endParaRPr lang="nb-NO" baseline="-25000" dirty="0"/>
              </a:p>
            </p:txBody>
          </p:sp>
        </p:grpSp>
        <p:cxnSp>
          <p:nvCxnSpPr>
            <p:cNvPr id="42" name="Straight Arrow Connector 41"/>
            <p:cNvCxnSpPr/>
            <p:nvPr/>
          </p:nvCxnSpPr>
          <p:spPr>
            <a:xfrm rot="16200000" flipV="1">
              <a:off x="8107972" y="2938612"/>
              <a:ext cx="0" cy="1047865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TextBox 42"/>
            <p:cNvSpPr txBox="1"/>
            <p:nvPr/>
          </p:nvSpPr>
          <p:spPr>
            <a:xfrm rot="16200000" flipH="1">
              <a:off x="7019696" y="3322675"/>
              <a:ext cx="5994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dirty="0" smtClean="0"/>
                <a:t>+</a:t>
              </a:r>
              <a:endParaRPr lang="nb-NO" baseline="-25000" dirty="0"/>
            </a:p>
          </p:txBody>
        </p:sp>
        <p:sp>
          <p:nvSpPr>
            <p:cNvPr id="44" name="TextBox 43"/>
            <p:cNvSpPr txBox="1"/>
            <p:nvPr/>
          </p:nvSpPr>
          <p:spPr>
            <a:xfrm rot="10800000" flipH="1">
              <a:off x="8373226" y="3519009"/>
              <a:ext cx="5994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b="1" dirty="0">
                  <a:sym typeface="Symbol" panose="05050102010706020507" pitchFamily="18" charset="2"/>
                </a:rPr>
                <a:t></a:t>
              </a:r>
              <a:endParaRPr lang="nb-NO" b="1" baseline="-25000" dirty="0"/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7865226" y="3038886"/>
              <a:ext cx="5994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dirty="0" smtClean="0"/>
                <a:t>V</a:t>
              </a:r>
              <a:r>
                <a:rPr lang="en-CA" baseline="-25000" dirty="0" smtClean="0"/>
                <a:t>B</a:t>
              </a:r>
              <a:endParaRPr lang="nb-NO" baseline="-25000" dirty="0"/>
            </a:p>
          </p:txBody>
        </p:sp>
        <p:cxnSp>
          <p:nvCxnSpPr>
            <p:cNvPr id="46" name="Straight Arrow Connector 45"/>
            <p:cNvCxnSpPr/>
            <p:nvPr/>
          </p:nvCxnSpPr>
          <p:spPr>
            <a:xfrm flipV="1">
              <a:off x="9245318" y="4706452"/>
              <a:ext cx="0" cy="1047865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TextBox 46"/>
            <p:cNvSpPr txBox="1"/>
            <p:nvPr/>
          </p:nvSpPr>
          <p:spPr>
            <a:xfrm>
              <a:off x="9265866" y="4352528"/>
              <a:ext cx="5994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dirty="0" smtClean="0"/>
                <a:t>+</a:t>
              </a:r>
              <a:endParaRPr lang="nb-NO" baseline="-25000" dirty="0"/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9265866" y="5681270"/>
              <a:ext cx="5994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b="1" dirty="0">
                  <a:sym typeface="Symbol" panose="05050102010706020507" pitchFamily="18" charset="2"/>
                </a:rPr>
                <a:t></a:t>
              </a:r>
              <a:endParaRPr lang="nb-NO" b="1" baseline="-25000" dirty="0"/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902709" y="5021925"/>
              <a:ext cx="5994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dirty="0" smtClean="0"/>
                <a:t>V</a:t>
              </a:r>
              <a:r>
                <a:rPr lang="en-CA" baseline="-25000" dirty="0" smtClean="0"/>
                <a:t>D</a:t>
              </a:r>
              <a:endParaRPr lang="nb-NO" baseline="-25000" dirty="0"/>
            </a:p>
          </p:txBody>
        </p:sp>
      </p:grpSp>
    </p:spTree>
    <p:extLst>
      <p:ext uri="{BB962C8B-B14F-4D97-AF65-F5344CB8AC3E}">
        <p14:creationId xmlns:p14="http://schemas.microsoft.com/office/powerpoint/2010/main" val="35771856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Box 39"/>
          <p:cNvSpPr txBox="1"/>
          <p:nvPr/>
        </p:nvSpPr>
        <p:spPr>
          <a:xfrm>
            <a:off x="0" y="0"/>
            <a:ext cx="12119956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 smtClean="0"/>
              <a:t>So far, so good, and we </a:t>
            </a:r>
            <a:r>
              <a:rPr lang="en-CA" dirty="0" smtClean="0">
                <a:sym typeface="Symbol" panose="05050102010706020507" pitchFamily="18" charset="2"/>
              </a:rPr>
              <a:t>have already accounted for whether the mesh current produces an energy gain or drop with the signs of the voltages in our two KVL equations: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CA" dirty="0" smtClean="0">
              <a:sym typeface="Symbol" panose="05050102010706020507" pitchFamily="18" charset="2"/>
            </a:endParaRPr>
          </a:p>
          <a:p>
            <a:r>
              <a:rPr lang="en-CA" dirty="0">
                <a:sym typeface="Symbol" panose="05050102010706020507" pitchFamily="18" charset="2"/>
              </a:rPr>
              <a:t>	</a:t>
            </a:r>
            <a:r>
              <a:rPr lang="en-CA" dirty="0" smtClean="0">
                <a:sym typeface="Symbol" panose="05050102010706020507" pitchFamily="18" charset="2"/>
              </a:rPr>
              <a:t>	</a:t>
            </a:r>
            <a:r>
              <a:rPr lang="en-CA" dirty="0" smtClean="0"/>
              <a:t> mesh current, I</a:t>
            </a:r>
            <a:r>
              <a:rPr lang="en-CA" baseline="-25000" dirty="0" smtClean="0"/>
              <a:t>1</a:t>
            </a:r>
            <a:r>
              <a:rPr lang="en-CA" dirty="0" smtClean="0"/>
              <a:t>:  E —(V</a:t>
            </a:r>
            <a:r>
              <a:rPr lang="en-CA" baseline="-25000" dirty="0" smtClean="0"/>
              <a:t>A</a:t>
            </a:r>
            <a:r>
              <a:rPr lang="en-CA" dirty="0" smtClean="0"/>
              <a:t>) —(V</a:t>
            </a:r>
            <a:r>
              <a:rPr lang="en-CA" baseline="-25000" dirty="0" smtClean="0"/>
              <a:t>C</a:t>
            </a:r>
            <a:r>
              <a:rPr lang="en-CA" dirty="0" smtClean="0"/>
              <a:t>) = 0 </a:t>
            </a:r>
          </a:p>
          <a:p>
            <a:endParaRPr lang="en-CA" dirty="0" smtClean="0"/>
          </a:p>
          <a:p>
            <a:r>
              <a:rPr lang="en-CA" dirty="0"/>
              <a:t>	</a:t>
            </a:r>
            <a:r>
              <a:rPr lang="en-CA" dirty="0" smtClean="0"/>
              <a:t>	 mesh current  I</a:t>
            </a:r>
            <a:r>
              <a:rPr lang="en-CA" baseline="-25000" dirty="0" smtClean="0"/>
              <a:t>2</a:t>
            </a:r>
            <a:r>
              <a:rPr lang="en-CA" dirty="0" smtClean="0"/>
              <a:t>:  V</a:t>
            </a:r>
            <a:r>
              <a:rPr lang="en-CA" baseline="-25000" dirty="0" smtClean="0"/>
              <a:t>C</a:t>
            </a:r>
            <a:r>
              <a:rPr lang="en-CA" dirty="0" smtClean="0"/>
              <a:t>—(V</a:t>
            </a:r>
            <a:r>
              <a:rPr lang="en-CA" baseline="-25000" dirty="0" smtClean="0"/>
              <a:t>B</a:t>
            </a:r>
            <a:r>
              <a:rPr lang="en-CA" dirty="0" smtClean="0"/>
              <a:t>)—(V</a:t>
            </a:r>
            <a:r>
              <a:rPr lang="en-CA" baseline="-25000" dirty="0" smtClean="0"/>
              <a:t>D</a:t>
            </a:r>
            <a:r>
              <a:rPr lang="en-CA" dirty="0" smtClean="0"/>
              <a:t>) = 0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CA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 smtClean="0"/>
              <a:t>Now we want to put in the magnitude energy change in each resistor (drop or gain defined by sign of the voltage). But we have problem for R</a:t>
            </a:r>
            <a:r>
              <a:rPr lang="en-CA" baseline="-25000" dirty="0" smtClean="0"/>
              <a:t>C</a:t>
            </a:r>
            <a:r>
              <a:rPr lang="en-CA" dirty="0" smtClean="0"/>
              <a:t>. There is not only an energy drop from I</a:t>
            </a:r>
            <a:r>
              <a:rPr lang="en-CA" baseline="-25000" dirty="0" smtClean="0"/>
              <a:t>1</a:t>
            </a:r>
            <a:r>
              <a:rPr lang="en-CA" dirty="0" smtClean="0"/>
              <a:t>, but also from I</a:t>
            </a:r>
            <a:r>
              <a:rPr lang="en-CA" baseline="-25000" dirty="0" smtClean="0"/>
              <a:t>2</a:t>
            </a:r>
            <a:r>
              <a:rPr lang="en-CA" dirty="0" smtClean="0"/>
              <a:t>, but in the opposite direction.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 smtClean="0">
                <a:solidFill>
                  <a:srgbClr val="FF0000"/>
                </a:solidFill>
              </a:rPr>
              <a:t>Since I</a:t>
            </a:r>
            <a:r>
              <a:rPr lang="en-CA" baseline="-25000" dirty="0" smtClean="0">
                <a:solidFill>
                  <a:srgbClr val="FF0000"/>
                </a:solidFill>
              </a:rPr>
              <a:t>1</a:t>
            </a:r>
            <a:r>
              <a:rPr lang="en-CA" dirty="0" smtClean="0">
                <a:solidFill>
                  <a:srgbClr val="FF0000"/>
                </a:solidFill>
              </a:rPr>
              <a:t> defined the voltage in R</a:t>
            </a:r>
            <a:r>
              <a:rPr lang="en-CA" baseline="-25000" dirty="0" smtClean="0">
                <a:solidFill>
                  <a:srgbClr val="FF0000"/>
                </a:solidFill>
              </a:rPr>
              <a:t>C</a:t>
            </a:r>
            <a:r>
              <a:rPr lang="en-CA" dirty="0" smtClean="0">
                <a:solidFill>
                  <a:srgbClr val="FF0000"/>
                </a:solidFill>
              </a:rPr>
              <a:t> to be a voltage drop, it gets to make the call on the net current. </a:t>
            </a:r>
            <a:r>
              <a:rPr lang="en-CA" dirty="0" smtClean="0"/>
              <a:t>That is, if I</a:t>
            </a:r>
            <a:r>
              <a:rPr lang="en-CA" baseline="-25000" dirty="0" smtClean="0"/>
              <a:t>1</a:t>
            </a:r>
            <a:r>
              <a:rPr lang="en-CA" dirty="0" smtClean="0"/>
              <a:t>&gt; I</a:t>
            </a:r>
            <a:r>
              <a:rPr lang="en-CA" baseline="-25000" dirty="0" smtClean="0"/>
              <a:t>2</a:t>
            </a:r>
            <a:r>
              <a:rPr lang="en-CA" dirty="0" smtClean="0"/>
              <a:t>, then the net current will be in the direction of I</a:t>
            </a:r>
            <a:r>
              <a:rPr lang="en-CA" baseline="-25000" dirty="0" smtClean="0"/>
              <a:t>1</a:t>
            </a:r>
            <a:r>
              <a:rPr lang="en-CA" dirty="0" smtClean="0"/>
              <a:t> and produce a voltage drop across R</a:t>
            </a:r>
            <a:r>
              <a:rPr lang="en-CA" baseline="-25000" dirty="0" smtClean="0"/>
              <a:t>C</a:t>
            </a:r>
            <a:r>
              <a:rPr lang="en-CA" dirty="0" smtClean="0"/>
              <a:t> consistent with the way we have drawn it, with high potential where the </a:t>
            </a:r>
            <a:r>
              <a:rPr lang="en-CA" dirty="0" smtClean="0"/>
              <a:t>I</a:t>
            </a:r>
            <a:r>
              <a:rPr lang="en-CA" baseline="-25000" dirty="0" smtClean="0"/>
              <a:t>1</a:t>
            </a:r>
            <a:r>
              <a:rPr lang="en-CA" dirty="0" smtClean="0"/>
              <a:t> </a:t>
            </a:r>
            <a:r>
              <a:rPr lang="en-CA" dirty="0" smtClean="0"/>
              <a:t>enters the component and low potential where it exits.  </a:t>
            </a:r>
            <a:r>
              <a:rPr lang="en-CA" dirty="0" smtClean="0">
                <a:solidFill>
                  <a:srgbClr val="FF0000"/>
                </a:solidFill>
              </a:rPr>
              <a:t>Thus, the </a:t>
            </a:r>
            <a:r>
              <a:rPr lang="en-CA" i="1" dirty="0" smtClean="0">
                <a:solidFill>
                  <a:srgbClr val="FF0000"/>
                </a:solidFill>
              </a:rPr>
              <a:t>mesh current that defines the voltage drop </a:t>
            </a:r>
            <a:r>
              <a:rPr lang="en-CA" dirty="0" smtClean="0">
                <a:solidFill>
                  <a:srgbClr val="FF0000"/>
                </a:solidFill>
              </a:rPr>
              <a:t>also </a:t>
            </a:r>
            <a:r>
              <a:rPr lang="en-CA" i="1" dirty="0" smtClean="0">
                <a:solidFill>
                  <a:srgbClr val="FF0000"/>
                </a:solidFill>
              </a:rPr>
              <a:t>defines the direction of the net current though the resistor</a:t>
            </a:r>
            <a:r>
              <a:rPr lang="en-CA" dirty="0" smtClean="0">
                <a:solidFill>
                  <a:srgbClr val="FF0000"/>
                </a:solidFill>
              </a:rPr>
              <a:t>.</a:t>
            </a:r>
            <a:r>
              <a:rPr lang="en-CA" dirty="0" smtClean="0"/>
              <a:t> In this case, it is </a:t>
            </a:r>
            <a:r>
              <a:rPr lang="en-CA" dirty="0" err="1" smtClean="0"/>
              <a:t>I</a:t>
            </a:r>
            <a:r>
              <a:rPr lang="en-CA" baseline="-25000" dirty="0" err="1" smtClean="0"/>
              <a:t>net</a:t>
            </a:r>
            <a:r>
              <a:rPr lang="en-CA" dirty="0" smtClean="0"/>
              <a:t> = I</a:t>
            </a:r>
            <a:r>
              <a:rPr lang="en-CA" baseline="-25000" dirty="0" smtClean="0"/>
              <a:t>1</a:t>
            </a:r>
            <a:r>
              <a:rPr lang="en-CA" dirty="0" smtClean="0"/>
              <a:t>—I</a:t>
            </a:r>
            <a:r>
              <a:rPr lang="en-CA" baseline="-25000" dirty="0" smtClean="0"/>
              <a:t>2</a:t>
            </a:r>
            <a:r>
              <a:rPr lang="en-CA" dirty="0" smtClean="0"/>
              <a:t>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 smtClean="0"/>
              <a:t>Now, since we have accounted for the loss or gain of energy with the signs of the voltages, we just need to put in the magnitudes of the energy change, I*R.  The equations become: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CA" dirty="0" smtClean="0"/>
          </a:p>
          <a:p>
            <a:r>
              <a:rPr lang="en-CA" dirty="0" smtClean="0"/>
              <a:t>		 mesh current, I</a:t>
            </a:r>
            <a:r>
              <a:rPr lang="en-CA" baseline="-25000" dirty="0" smtClean="0"/>
              <a:t>1</a:t>
            </a:r>
            <a:r>
              <a:rPr lang="en-CA" dirty="0" smtClean="0"/>
              <a:t>: 	E —(I</a:t>
            </a:r>
            <a:r>
              <a:rPr lang="en-CA" baseline="-25000" dirty="0" smtClean="0"/>
              <a:t>1</a:t>
            </a:r>
            <a:r>
              <a:rPr lang="en-CA" dirty="0" smtClean="0">
                <a:sym typeface="Symbol" panose="05050102010706020507" pitchFamily="18" charset="2"/>
              </a:rPr>
              <a:t>R</a:t>
            </a:r>
            <a:r>
              <a:rPr lang="en-CA" baseline="-25000" dirty="0" smtClean="0"/>
              <a:t>A</a:t>
            </a:r>
            <a:r>
              <a:rPr lang="en-CA" dirty="0" smtClean="0"/>
              <a:t>) —(</a:t>
            </a:r>
            <a:r>
              <a:rPr lang="en-CA" dirty="0" err="1" smtClean="0"/>
              <a:t>I</a:t>
            </a:r>
            <a:r>
              <a:rPr lang="en-CA" baseline="-25000" dirty="0" err="1" smtClean="0"/>
              <a:t>net</a:t>
            </a:r>
            <a:r>
              <a:rPr lang="en-CA" dirty="0" smtClean="0"/>
              <a:t>)</a:t>
            </a:r>
            <a:r>
              <a:rPr lang="en-CA" dirty="0" smtClean="0">
                <a:sym typeface="Symbol" panose="05050102010706020507" pitchFamily="18" charset="2"/>
              </a:rPr>
              <a:t>R</a:t>
            </a:r>
            <a:r>
              <a:rPr lang="en-CA" baseline="-25000" dirty="0" smtClean="0"/>
              <a:t>C</a:t>
            </a:r>
            <a:r>
              <a:rPr lang="en-CA" dirty="0" smtClean="0"/>
              <a:t> = 0</a:t>
            </a:r>
            <a:r>
              <a:rPr lang="en-CA" dirty="0"/>
              <a:t>	</a:t>
            </a:r>
            <a:r>
              <a:rPr lang="en-CA" dirty="0" smtClean="0">
                <a:sym typeface="Symbol" panose="05050102010706020507" pitchFamily="18" charset="2"/>
              </a:rPr>
              <a:t>	</a:t>
            </a:r>
            <a:r>
              <a:rPr lang="en-CA" dirty="0" smtClean="0"/>
              <a:t>E —(I</a:t>
            </a:r>
            <a:r>
              <a:rPr lang="en-CA" baseline="-25000" dirty="0" smtClean="0"/>
              <a:t>1</a:t>
            </a:r>
            <a:r>
              <a:rPr lang="en-CA" dirty="0" smtClean="0">
                <a:sym typeface="Symbol" panose="05050102010706020507" pitchFamily="18" charset="2"/>
              </a:rPr>
              <a:t>R</a:t>
            </a:r>
            <a:r>
              <a:rPr lang="en-CA" baseline="-25000" dirty="0" smtClean="0"/>
              <a:t>A</a:t>
            </a:r>
            <a:r>
              <a:rPr lang="en-CA" dirty="0" smtClean="0"/>
              <a:t>) —(I</a:t>
            </a:r>
            <a:r>
              <a:rPr lang="en-CA" baseline="-25000" dirty="0" smtClean="0"/>
              <a:t>1</a:t>
            </a:r>
            <a:r>
              <a:rPr lang="en-CA" dirty="0" smtClean="0"/>
              <a:t> — I</a:t>
            </a:r>
            <a:r>
              <a:rPr lang="en-CA" baseline="-25000" dirty="0" smtClean="0"/>
              <a:t>2</a:t>
            </a:r>
            <a:r>
              <a:rPr lang="en-CA" dirty="0" smtClean="0"/>
              <a:t>)</a:t>
            </a:r>
            <a:r>
              <a:rPr lang="en-CA" dirty="0" smtClean="0">
                <a:sym typeface="Symbol" panose="05050102010706020507" pitchFamily="18" charset="2"/>
              </a:rPr>
              <a:t>R</a:t>
            </a:r>
            <a:r>
              <a:rPr lang="en-CA" baseline="-25000" dirty="0" smtClean="0"/>
              <a:t>C</a:t>
            </a:r>
            <a:r>
              <a:rPr lang="en-CA" dirty="0" smtClean="0"/>
              <a:t> = 0 </a:t>
            </a:r>
          </a:p>
          <a:p>
            <a:endParaRPr lang="en-CA" dirty="0" smtClean="0"/>
          </a:p>
          <a:p>
            <a:r>
              <a:rPr lang="en-CA" dirty="0" smtClean="0"/>
              <a:t>		 mesh current  I</a:t>
            </a:r>
            <a:r>
              <a:rPr lang="en-CA" baseline="-25000" dirty="0" smtClean="0"/>
              <a:t>2</a:t>
            </a:r>
            <a:r>
              <a:rPr lang="en-CA" dirty="0" smtClean="0"/>
              <a:t>: 	(</a:t>
            </a:r>
            <a:r>
              <a:rPr lang="en-CA" dirty="0" err="1" smtClean="0"/>
              <a:t>I</a:t>
            </a:r>
            <a:r>
              <a:rPr lang="en-CA" baseline="-25000" dirty="0" err="1" smtClean="0"/>
              <a:t>net</a:t>
            </a:r>
            <a:r>
              <a:rPr lang="en-CA" dirty="0" err="1" smtClean="0">
                <a:sym typeface="Symbol" panose="05050102010706020507" pitchFamily="18" charset="2"/>
              </a:rPr>
              <a:t>R</a:t>
            </a:r>
            <a:r>
              <a:rPr lang="en-CA" baseline="-25000" dirty="0" err="1" smtClean="0"/>
              <a:t>C</a:t>
            </a:r>
            <a:r>
              <a:rPr lang="en-CA" dirty="0" smtClean="0"/>
              <a:t>) —(I</a:t>
            </a:r>
            <a:r>
              <a:rPr lang="en-CA" baseline="-25000" dirty="0" smtClean="0"/>
              <a:t>2</a:t>
            </a:r>
            <a:r>
              <a:rPr lang="en-CA" dirty="0" smtClean="0">
                <a:sym typeface="Symbol" panose="05050102010706020507" pitchFamily="18" charset="2"/>
              </a:rPr>
              <a:t>R</a:t>
            </a:r>
            <a:r>
              <a:rPr lang="en-CA" baseline="-25000" dirty="0" smtClean="0"/>
              <a:t>B</a:t>
            </a:r>
            <a:r>
              <a:rPr lang="en-CA" dirty="0" smtClean="0"/>
              <a:t>)—(I</a:t>
            </a:r>
            <a:r>
              <a:rPr lang="en-CA" baseline="-25000" dirty="0" smtClean="0"/>
              <a:t>2</a:t>
            </a:r>
            <a:r>
              <a:rPr lang="en-CA" dirty="0" smtClean="0">
                <a:sym typeface="Symbol" panose="05050102010706020507" pitchFamily="18" charset="2"/>
              </a:rPr>
              <a:t>R</a:t>
            </a:r>
            <a:r>
              <a:rPr lang="en-CA" baseline="-25000" dirty="0" smtClean="0"/>
              <a:t>D</a:t>
            </a:r>
            <a:r>
              <a:rPr lang="en-CA" dirty="0" smtClean="0"/>
              <a:t>) = 0	</a:t>
            </a:r>
            <a:r>
              <a:rPr lang="en-CA" dirty="0" smtClean="0">
                <a:sym typeface="Symbol" panose="05050102010706020507" pitchFamily="18" charset="2"/>
              </a:rPr>
              <a:t>	</a:t>
            </a:r>
            <a:r>
              <a:rPr lang="en-CA" dirty="0" smtClean="0"/>
              <a:t>(I</a:t>
            </a:r>
            <a:r>
              <a:rPr lang="en-CA" baseline="-25000" dirty="0" smtClean="0"/>
              <a:t>1</a:t>
            </a:r>
            <a:r>
              <a:rPr lang="en-CA" dirty="0" smtClean="0"/>
              <a:t> — I</a:t>
            </a:r>
            <a:r>
              <a:rPr lang="en-CA" baseline="-25000" dirty="0" smtClean="0"/>
              <a:t>2</a:t>
            </a:r>
            <a:r>
              <a:rPr lang="en-CA" dirty="0" smtClean="0"/>
              <a:t>)</a:t>
            </a:r>
            <a:r>
              <a:rPr lang="en-CA" dirty="0" smtClean="0">
                <a:sym typeface="Symbol" panose="05050102010706020507" pitchFamily="18" charset="2"/>
              </a:rPr>
              <a:t> R</a:t>
            </a:r>
            <a:r>
              <a:rPr lang="en-CA" baseline="-25000" dirty="0" smtClean="0"/>
              <a:t>C</a:t>
            </a:r>
            <a:r>
              <a:rPr lang="en-CA" dirty="0" smtClean="0"/>
              <a:t> —(I</a:t>
            </a:r>
            <a:r>
              <a:rPr lang="en-CA" baseline="-25000" dirty="0" smtClean="0"/>
              <a:t>2</a:t>
            </a:r>
            <a:r>
              <a:rPr lang="en-CA" dirty="0" smtClean="0">
                <a:sym typeface="Symbol" panose="05050102010706020507" pitchFamily="18" charset="2"/>
              </a:rPr>
              <a:t>R</a:t>
            </a:r>
            <a:r>
              <a:rPr lang="en-CA" baseline="-25000" dirty="0" smtClean="0"/>
              <a:t>B</a:t>
            </a:r>
            <a:r>
              <a:rPr lang="en-CA" dirty="0" smtClean="0"/>
              <a:t>)—(I</a:t>
            </a:r>
            <a:r>
              <a:rPr lang="en-CA" baseline="-25000" dirty="0" smtClean="0"/>
              <a:t>2</a:t>
            </a:r>
            <a:r>
              <a:rPr lang="en-CA" dirty="0" smtClean="0">
                <a:sym typeface="Symbol" panose="05050102010706020507" pitchFamily="18" charset="2"/>
              </a:rPr>
              <a:t>R</a:t>
            </a:r>
            <a:r>
              <a:rPr lang="en-CA" baseline="-25000" dirty="0" smtClean="0"/>
              <a:t>D</a:t>
            </a:r>
            <a:r>
              <a:rPr lang="en-CA" dirty="0" smtClean="0"/>
              <a:t>) = 0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CA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 smtClean="0"/>
              <a:t>If I</a:t>
            </a:r>
            <a:r>
              <a:rPr lang="en-CA" baseline="-25000" dirty="0" smtClean="0"/>
              <a:t>2</a:t>
            </a:r>
            <a:r>
              <a:rPr lang="en-CA" dirty="0" smtClean="0"/>
              <a:t> &gt; I</a:t>
            </a:r>
            <a:r>
              <a:rPr lang="en-CA" baseline="-25000" dirty="0" smtClean="0"/>
              <a:t>1</a:t>
            </a:r>
            <a:r>
              <a:rPr lang="en-CA" dirty="0" smtClean="0"/>
              <a:t>, there is a net energy gain across this resistor in mesh I</a:t>
            </a:r>
            <a:r>
              <a:rPr lang="en-CA" baseline="-25000" dirty="0" smtClean="0"/>
              <a:t>1</a:t>
            </a:r>
            <a:r>
              <a:rPr lang="en-CA" dirty="0" smtClean="0"/>
              <a:t>, and V</a:t>
            </a:r>
            <a:r>
              <a:rPr lang="en-CA" baseline="-25000" dirty="0" smtClean="0"/>
              <a:t>C</a:t>
            </a:r>
            <a:r>
              <a:rPr lang="en-CA" dirty="0" smtClean="0"/>
              <a:t> should be the other direction and therefore added KVL for mesh I</a:t>
            </a:r>
            <a:r>
              <a:rPr lang="en-CA" baseline="-25000" dirty="0" smtClean="0"/>
              <a:t>1</a:t>
            </a:r>
            <a:r>
              <a:rPr lang="en-CA" dirty="0" smtClean="0"/>
              <a:t>. The sign in our definition of </a:t>
            </a:r>
            <a:r>
              <a:rPr lang="en-CA" dirty="0" err="1" smtClean="0"/>
              <a:t>I</a:t>
            </a:r>
            <a:r>
              <a:rPr lang="en-CA" baseline="-25000" dirty="0" err="1" smtClean="0"/>
              <a:t>net</a:t>
            </a:r>
            <a:r>
              <a:rPr lang="en-CA" dirty="0" smtClean="0"/>
              <a:t> will take care of this automatically.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 smtClean="0"/>
              <a:t>In our second loop, we see that if I</a:t>
            </a:r>
            <a:r>
              <a:rPr lang="en-CA" baseline="-25000" dirty="0" smtClean="0"/>
              <a:t>2</a:t>
            </a:r>
            <a:r>
              <a:rPr lang="en-CA" dirty="0" smtClean="0"/>
              <a:t> &gt; I</a:t>
            </a:r>
            <a:r>
              <a:rPr lang="en-CA" baseline="-25000" dirty="0" smtClean="0"/>
              <a:t>1</a:t>
            </a:r>
            <a:r>
              <a:rPr lang="en-CA" dirty="0" smtClean="0"/>
              <a:t>, then V</a:t>
            </a:r>
            <a:r>
              <a:rPr lang="en-CA" baseline="-25000" dirty="0" smtClean="0"/>
              <a:t>C</a:t>
            </a:r>
            <a:r>
              <a:rPr lang="en-CA" dirty="0" smtClean="0"/>
              <a:t> should be a voltage drop in the I</a:t>
            </a:r>
            <a:r>
              <a:rPr lang="en-CA" baseline="-25000" dirty="0" smtClean="0"/>
              <a:t>2</a:t>
            </a:r>
            <a:r>
              <a:rPr lang="en-CA" dirty="0" smtClean="0"/>
              <a:t> mesh KVL and thus have a minus sign. Again, our definition (rather mesh I</a:t>
            </a:r>
            <a:r>
              <a:rPr lang="en-CA" baseline="-25000" dirty="0" smtClean="0"/>
              <a:t>1</a:t>
            </a:r>
            <a:r>
              <a:rPr lang="en-CA" dirty="0" smtClean="0"/>
              <a:t>’s definition) of </a:t>
            </a:r>
            <a:r>
              <a:rPr lang="en-CA" dirty="0" err="1" smtClean="0"/>
              <a:t>I</a:t>
            </a:r>
            <a:r>
              <a:rPr lang="en-CA" baseline="-25000" dirty="0" err="1" smtClean="0"/>
              <a:t>net</a:t>
            </a:r>
            <a:r>
              <a:rPr lang="en-CA" dirty="0" smtClean="0"/>
              <a:t> takes care of this automatically</a:t>
            </a:r>
            <a:endParaRPr lang="nb-NO" baseline="-25000" dirty="0"/>
          </a:p>
        </p:txBody>
      </p:sp>
    </p:spTree>
    <p:extLst>
      <p:ext uri="{BB962C8B-B14F-4D97-AF65-F5344CB8AC3E}">
        <p14:creationId xmlns:p14="http://schemas.microsoft.com/office/powerpoint/2010/main" val="37859774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658</Words>
  <Application>Microsoft Office PowerPoint</Application>
  <PresentationFormat>Widescreen</PresentationFormat>
  <Paragraphs>70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Symbol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NTNU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Patrick Joseph Espy</dc:creator>
  <cp:lastModifiedBy>Patrick Joseph Espy</cp:lastModifiedBy>
  <cp:revision>21</cp:revision>
  <cp:lastPrinted>2020-09-06T14:33:34Z</cp:lastPrinted>
  <dcterms:created xsi:type="dcterms:W3CDTF">2020-09-03T15:45:02Z</dcterms:created>
  <dcterms:modified xsi:type="dcterms:W3CDTF">2020-09-06T14:36:33Z</dcterms:modified>
</cp:coreProperties>
</file>