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1" r:id="rId2"/>
    <p:sldId id="346" r:id="rId3"/>
    <p:sldId id="339" r:id="rId4"/>
    <p:sldId id="340" r:id="rId5"/>
    <p:sldId id="341" r:id="rId6"/>
    <p:sldId id="342" r:id="rId7"/>
    <p:sldId id="330" r:id="rId8"/>
    <p:sldId id="345" r:id="rId9"/>
    <p:sldId id="343" r:id="rId10"/>
    <p:sldId id="331" r:id="rId11"/>
    <p:sldId id="332" r:id="rId12"/>
    <p:sldId id="344" r:id="rId13"/>
    <p:sldId id="308" r:id="rId14"/>
    <p:sldId id="334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36" r:id="rId26"/>
    <p:sldId id="319" r:id="rId27"/>
    <p:sldId id="337" r:id="rId28"/>
    <p:sldId id="320" r:id="rId29"/>
    <p:sldId id="321" r:id="rId30"/>
    <p:sldId id="322" r:id="rId31"/>
    <p:sldId id="323" r:id="rId32"/>
    <p:sldId id="324" r:id="rId33"/>
    <p:sldId id="326" r:id="rId34"/>
    <p:sldId id="325" r:id="rId35"/>
  </p:sldIdLst>
  <p:sldSz cx="9144000" cy="6858000" type="screen4x3"/>
  <p:notesSz cx="10234613" cy="7099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>
          <p15:clr>
            <a:srgbClr val="A4A3A4"/>
          </p15:clr>
        </p15:guide>
        <p15:guide id="2" orient="horz" pos="4080">
          <p15:clr>
            <a:srgbClr val="A4A3A4"/>
          </p15:clr>
        </p15:guide>
        <p15:guide id="3" orient="horz" pos="3744">
          <p15:clr>
            <a:srgbClr val="A4A3A4"/>
          </p15:clr>
        </p15:guide>
        <p15:guide id="4" orient="horz" pos="2143">
          <p15:clr>
            <a:srgbClr val="A4A3A4"/>
          </p15:clr>
        </p15:guide>
        <p15:guide id="5" orient="horz" pos="1261">
          <p15:clr>
            <a:srgbClr val="A4A3A4"/>
          </p15:clr>
        </p15:guide>
        <p15:guide id="6" orient="horz" pos="840">
          <p15:clr>
            <a:srgbClr val="A4A3A4"/>
          </p15:clr>
        </p15:guide>
        <p15:guide id="7" pos="240">
          <p15:clr>
            <a:srgbClr val="A4A3A4"/>
          </p15:clr>
        </p15:guide>
        <p15:guide id="8" pos="5520">
          <p15:clr>
            <a:srgbClr val="A4A3A4"/>
          </p15:clr>
        </p15:guide>
        <p15:guide id="9" pos="548">
          <p15:clr>
            <a:srgbClr val="A4A3A4"/>
          </p15:clr>
        </p15:guide>
        <p15:guide id="10" pos="2876">
          <p15:clr>
            <a:srgbClr val="A4A3A4"/>
          </p15:clr>
        </p15:guide>
        <p15:guide id="11" pos="3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 userDrawn="1">
          <p15:clr>
            <a:srgbClr val="A4A3A4"/>
          </p15:clr>
        </p15:guide>
        <p15:guide id="2" pos="32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9EB6B"/>
    <a:srgbClr val="FF6666"/>
    <a:srgbClr val="667AFF"/>
    <a:srgbClr val="E37900"/>
    <a:srgbClr val="E30000"/>
    <a:srgbClr val="DEF0B5"/>
    <a:srgbClr val="FAC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89" autoAdjust="0"/>
  </p:normalViewPr>
  <p:slideViewPr>
    <p:cSldViewPr>
      <p:cViewPr varScale="1">
        <p:scale>
          <a:sx n="56" d="100"/>
          <a:sy n="56" d="100"/>
        </p:scale>
        <p:origin x="403" y="38"/>
      </p:cViewPr>
      <p:guideLst>
        <p:guide orient="horz" pos="240"/>
        <p:guide orient="horz" pos="4080"/>
        <p:guide orient="horz" pos="3744"/>
        <p:guide orient="horz" pos="2143"/>
        <p:guide orient="horz" pos="1261"/>
        <p:guide orient="horz" pos="840"/>
        <p:guide pos="240"/>
        <p:guide pos="5520"/>
        <p:guide pos="548"/>
        <p:guide pos="2876"/>
        <p:guide pos="3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8" d="100"/>
          <a:sy n="108" d="100"/>
        </p:scale>
        <p:origin x="-1426" y="-72"/>
      </p:cViewPr>
      <p:guideLst>
        <p:guide orient="horz" pos="2236"/>
        <p:guide pos="322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859870" y="6744952"/>
            <a:ext cx="4435338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ctr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© Pearson Education Limited 2009</a:t>
            </a:r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8021175" y="1"/>
            <a:ext cx="2213438" cy="19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r>
              <a:rPr lang="en-GB" altLang="en-US"/>
              <a:t>27.</a:t>
            </a:r>
            <a:fld id="{D67E7A72-39FF-4CD8-9272-55C9E896CBBA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72040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485889" y="0"/>
            <a:ext cx="5262838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Storey: Electronics: A Systems Approach 4</a:t>
            </a:r>
            <a:r>
              <a:rPr lang="en-GB" baseline="30000"/>
              <a:t>th</a:t>
            </a:r>
            <a:r>
              <a:rPr lang="en-GB"/>
              <a:t> Ed.</a:t>
            </a:r>
          </a:p>
        </p:txBody>
      </p:sp>
    </p:spTree>
    <p:extLst>
      <p:ext uri="{BB962C8B-B14F-4D97-AF65-F5344CB8AC3E}">
        <p14:creationId xmlns:p14="http://schemas.microsoft.com/office/powerpoint/2010/main" val="253176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338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9277" y="0"/>
            <a:ext cx="4435337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43275" y="533400"/>
            <a:ext cx="3549650" cy="26622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3938" y="3372477"/>
            <a:ext cx="7506737" cy="319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4952"/>
            <a:ext cx="4435338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9277" y="6744952"/>
            <a:ext cx="4435337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BEE196B8-C528-4E30-8E5C-25711623572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565053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E0C6ED-5A4A-4FD4-ADFB-AFBF24636E8A}" type="slidenum">
              <a:rPr lang="en-GB" altLang="en-US" sz="1300"/>
              <a:pPr/>
              <a:t>1</a:t>
            </a:fld>
            <a:endParaRPr lang="en-GB" altLang="en-US" sz="130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916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17A9CF7-5EBD-4D48-8836-974FF9AA17F4}" type="slidenum">
              <a:rPr lang="en-GB" altLang="en-US" sz="1300"/>
              <a:pPr/>
              <a:t>19</a:t>
            </a:fld>
            <a:endParaRPr lang="en-GB" altLang="en-US" sz="130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6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AFBA42-7305-4A6F-9302-251411DD638A}" type="slidenum">
              <a:rPr lang="en-GB" altLang="en-US" sz="1300"/>
              <a:pPr/>
              <a:t>20</a:t>
            </a:fld>
            <a:endParaRPr lang="en-GB" altLang="en-US" sz="130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900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C32605-F697-49C1-A0C6-15B6D94B93AA}" type="slidenum">
              <a:rPr lang="en-GB" altLang="en-US" sz="1300"/>
              <a:pPr/>
              <a:t>21</a:t>
            </a:fld>
            <a:endParaRPr lang="en-GB" altLang="en-US" sz="130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145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659B49-500F-4110-8ABB-E96A04117637}" type="slidenum">
              <a:rPr lang="en-GB" altLang="en-US" sz="1300"/>
              <a:pPr/>
              <a:t>22</a:t>
            </a:fld>
            <a:endParaRPr lang="en-GB" altLang="en-US" sz="130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528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7190F8-57C3-4300-815B-AA5E3BA44E36}" type="slidenum">
              <a:rPr lang="en-GB" altLang="en-US" sz="1300"/>
              <a:pPr/>
              <a:t>23</a:t>
            </a:fld>
            <a:endParaRPr lang="en-GB" altLang="en-US" sz="130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960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EB8E83-56C5-48F5-9B81-7CE0D634C207}" type="slidenum">
              <a:rPr lang="en-GB" altLang="en-US" sz="1300"/>
              <a:pPr/>
              <a:t>24</a:t>
            </a:fld>
            <a:endParaRPr lang="en-GB" altLang="en-US" sz="130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806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2CCDF6-2F7C-43E7-A680-8F9DBEB20A8A}" type="slidenum">
              <a:rPr lang="en-GB" altLang="en-US" sz="1400"/>
              <a:pPr/>
              <a:t>25</a:t>
            </a:fld>
            <a:endParaRPr lang="en-GB" altLang="en-US" sz="140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7675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F11F96-B4CD-49A6-B22B-50CAA4139F79}" type="slidenum">
              <a:rPr lang="en-GB" altLang="en-US" sz="1300"/>
              <a:pPr/>
              <a:t>26</a:t>
            </a:fld>
            <a:endParaRPr lang="en-GB" altLang="en-US" sz="13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42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006318-633B-4203-9929-DC300268D8FF}" type="slidenum">
              <a:rPr lang="en-GB" altLang="en-US" sz="1300"/>
              <a:pPr/>
              <a:t>28</a:t>
            </a:fld>
            <a:endParaRPr lang="en-GB" altLang="en-US" sz="130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067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72DBF6-BDDE-4822-920E-A6E8411E73ED}" type="slidenum">
              <a:rPr lang="en-GB" altLang="en-US" sz="1300"/>
              <a:pPr/>
              <a:t>29</a:t>
            </a:fld>
            <a:endParaRPr lang="en-GB" altLang="en-US" sz="130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180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A13C0E-90BC-4270-9A9F-D44D6A15F873}" type="slidenum">
              <a:rPr lang="en-GB" altLang="en-US" sz="1300" smtClean="0">
                <a:solidFill>
                  <a:srgbClr val="000000"/>
                </a:solidFill>
              </a:rPr>
              <a:pPr/>
              <a:t>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60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6196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DD0ED6-857C-4C6E-ADF5-C7C195990FAA}" type="slidenum">
              <a:rPr lang="en-GB" altLang="en-US" sz="1300"/>
              <a:pPr/>
              <a:t>30</a:t>
            </a:fld>
            <a:endParaRPr lang="en-GB" altLang="en-US" sz="130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984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D0CE3E8-9034-4D78-AE23-20E8F24119A8}" type="slidenum">
              <a:rPr lang="en-GB" altLang="en-US" sz="1300"/>
              <a:pPr/>
              <a:t>31</a:t>
            </a:fld>
            <a:endParaRPr lang="en-GB" altLang="en-US" sz="13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101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19DB65-DA95-4FF9-9575-8CA791A6C9E4}" type="slidenum">
              <a:rPr lang="en-GB" altLang="en-US" sz="1300"/>
              <a:pPr/>
              <a:t>32</a:t>
            </a:fld>
            <a:endParaRPr lang="en-GB" altLang="en-US" sz="130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3736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34A61D-4BA8-4A7E-8DCF-EDFF5FC22BCB}" type="slidenum">
              <a:rPr lang="en-GB" altLang="en-US" sz="1300"/>
              <a:pPr/>
              <a:t>33</a:t>
            </a:fld>
            <a:endParaRPr lang="en-GB" altLang="en-US" sz="130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959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0A26C7-FDC8-493F-A209-010F999D6E2A}" type="slidenum">
              <a:rPr lang="en-GB" altLang="en-US" sz="1300"/>
              <a:pPr/>
              <a:t>34</a:t>
            </a:fld>
            <a:endParaRPr lang="en-GB" altLang="en-US" sz="130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640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See a film of a rotating spoked</a:t>
            </a:r>
            <a:r>
              <a:rPr lang="en-CA" baseline="0" dirty="0" smtClean="0"/>
              <a:t> wheel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196B8-C528-4E30-8E5C-257116235721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9560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Filter must be sharp-&gt;phase</a:t>
            </a:r>
            <a:r>
              <a:rPr lang="en-CA" baseline="0" dirty="0" smtClean="0"/>
              <a:t> distortion of the signal</a:t>
            </a:r>
          </a:p>
          <a:p>
            <a:r>
              <a:rPr lang="en-CA" baseline="0" dirty="0" smtClean="0"/>
              <a:t>Oversample a factor of 2 or 4 and </a:t>
            </a:r>
          </a:p>
          <a:p>
            <a:r>
              <a:rPr lang="en-CA" baseline="0" dirty="0" smtClean="0"/>
              <a:t>one can get the same DR with more gentle filter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196B8-C528-4E30-8E5C-257116235721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675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49B671-C12B-48EC-8125-BA09849F6ED8}" type="slidenum">
              <a:rPr lang="en-GB" altLang="en-US" sz="1300"/>
              <a:pPr/>
              <a:t>13</a:t>
            </a:fld>
            <a:endParaRPr lang="en-GB" altLang="en-US" sz="130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962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F6CFD2-9431-443A-8CD6-BA931F974FAC}" type="slidenum">
              <a:rPr lang="en-GB" altLang="en-US" sz="1300"/>
              <a:pPr/>
              <a:t>15</a:t>
            </a:fld>
            <a:endParaRPr lang="en-GB" altLang="en-US" sz="13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49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09124B-725B-401E-94B6-7D79DEF04C0F}" type="slidenum">
              <a:rPr lang="en-GB" altLang="en-US" sz="1300"/>
              <a:pPr/>
              <a:t>16</a:t>
            </a:fld>
            <a:endParaRPr lang="en-GB" altLang="en-US" sz="130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28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5DAF74-0C68-4D93-8C63-4C2F3F53A442}" type="slidenum">
              <a:rPr lang="en-GB" altLang="en-US" sz="1300"/>
              <a:pPr/>
              <a:t>17</a:t>
            </a:fld>
            <a:endParaRPr lang="en-GB" altLang="en-US" sz="130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914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CBF15E3-975D-4403-B671-2CEC88AE7143}" type="slidenum">
              <a:rPr lang="en-GB" altLang="en-US" sz="1300"/>
              <a:pPr/>
              <a:t>18</a:t>
            </a:fld>
            <a:endParaRPr lang="en-GB" altLang="en-US" sz="13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74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358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743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762000"/>
            <a:ext cx="20955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0"/>
            <a:ext cx="61341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755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3139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95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5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545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378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01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665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967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8147050" y="6172200"/>
            <a:ext cx="9080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1400" b="1">
                <a:solidFill>
                  <a:srgbClr val="0000FF"/>
                </a:solidFill>
              </a:rPr>
              <a:t>28.</a:t>
            </a:r>
            <a:fld id="{F8B16A0F-F833-4E5D-B65E-037F9C3C150B}" type="slidenum">
              <a:rPr lang="en-GB" altLang="en-US" sz="1400" b="1">
                <a:solidFill>
                  <a:srgbClr val="0000FF"/>
                </a:solidFill>
              </a:rPr>
              <a:pPr algn="ctr"/>
              <a:t>‹#›</a:t>
            </a:fld>
            <a:endParaRPr lang="en-GB" altLang="en-US" sz="140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3238"/>
            <a:ext cx="8382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395288" y="1557338"/>
            <a:ext cx="83534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395288" y="1592263"/>
            <a:ext cx="65897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395288" y="1628775"/>
            <a:ext cx="478948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719138" y="6381750"/>
            <a:ext cx="75692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/>
              <a:t>  Neil Storey, </a:t>
            </a:r>
            <a:r>
              <a:rPr lang="en-GB" sz="1200" i="1" smtClean="0"/>
              <a:t>Electronics</a:t>
            </a:r>
            <a:r>
              <a:rPr lang="en-GB" sz="1200" smtClean="0"/>
              <a:t>:</a:t>
            </a:r>
            <a:r>
              <a:rPr lang="en-GB" sz="1200" i="1" smtClean="0"/>
              <a:t> A Systems Approach,</a:t>
            </a:r>
            <a:r>
              <a:rPr lang="en-GB" sz="1200" smtClean="0"/>
              <a:t> 5</a:t>
            </a:r>
            <a:r>
              <a:rPr lang="en-GB" sz="1200" baseline="30000" smtClean="0"/>
              <a:t>th</a:t>
            </a:r>
            <a:r>
              <a:rPr lang="en-GB" sz="1200" smtClean="0"/>
              <a:t> Edition © Pearson Education Limited 2013</a:t>
            </a:r>
            <a:endParaRPr lang="en-GB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1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2.mp4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2325" y="709613"/>
            <a:ext cx="7504113" cy="941387"/>
          </a:xfrm>
        </p:spPr>
        <p:txBody>
          <a:bodyPr/>
          <a:lstStyle/>
          <a:p>
            <a:pPr algn="ctr" eaLnBrk="1" hangingPunct="1"/>
            <a:r>
              <a:rPr lang="en-US" altLang="en-US" smtClean="0"/>
              <a:t>Data acquisition and conversion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6713" y="1931988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smtClean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smtClean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smtClean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smtClean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smtClean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smtClean="0"/>
              <a:t>Multiplexing</a:t>
            </a:r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2054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n-lt"/>
                </a:rPr>
                <a:t>Chapter 28</a:t>
              </a:r>
            </a:p>
          </p:txBody>
        </p:sp>
      </p:grpSp>
      <p:pic>
        <p:nvPicPr>
          <p:cNvPr id="2053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81000" y="512676"/>
            <a:ext cx="8382000" cy="1087524"/>
          </a:xfrm>
        </p:spPr>
        <p:txBody>
          <a:bodyPr/>
          <a:lstStyle/>
          <a:p>
            <a:r>
              <a:rPr lang="en-CA" altLang="en-US" dirty="0" smtClean="0"/>
              <a:t>Example of filtering when sampling 20% above Nyquist limit (oversampling)</a:t>
            </a:r>
          </a:p>
        </p:txBody>
      </p:sp>
      <p:grpSp>
        <p:nvGrpSpPr>
          <p:cNvPr id="13315" name="Group 16"/>
          <p:cNvGrpSpPr>
            <a:grpSpLocks/>
          </p:cNvGrpSpPr>
          <p:nvPr/>
        </p:nvGrpSpPr>
        <p:grpSpPr bwMode="auto">
          <a:xfrm>
            <a:off x="755650" y="1703388"/>
            <a:ext cx="7164388" cy="3921125"/>
            <a:chOff x="971600" y="1880828"/>
            <a:chExt cx="7164796" cy="3921311"/>
          </a:xfrm>
        </p:grpSpPr>
        <p:pic>
          <p:nvPicPr>
            <p:cNvPr id="1331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9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0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1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2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3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4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5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6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7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8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13329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/>
            </a:p>
          </p:txBody>
        </p:sp>
        <p:sp>
          <p:nvSpPr>
            <p:cNvPr id="13330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/>
            </a:p>
          </p:txBody>
        </p:sp>
      </p:grpSp>
      <p:sp>
        <p:nvSpPr>
          <p:cNvPr id="13316" name="Rectangle 25"/>
          <p:cNvSpPr>
            <a:spLocks noChangeArrowheads="1"/>
          </p:cNvSpPr>
          <p:nvPr/>
        </p:nvSpPr>
        <p:spPr bwMode="auto">
          <a:xfrm>
            <a:off x="3959225" y="1739900"/>
            <a:ext cx="4176713" cy="3992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  <p:sp>
        <p:nvSpPr>
          <p:cNvPr id="13317" name="TextBox 26"/>
          <p:cNvSpPr txBox="1">
            <a:spLocks noChangeArrowheads="1"/>
          </p:cNvSpPr>
          <p:nvPr/>
        </p:nvSpPr>
        <p:spPr bwMode="auto">
          <a:xfrm>
            <a:off x="3851819" y="1839913"/>
            <a:ext cx="529218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/>
              <a:t>Specify the attenuation of the </a:t>
            </a:r>
            <a:r>
              <a:rPr lang="en-CA" altLang="en-US" sz="2400" dirty="0" smtClean="0"/>
              <a:t>second </a:t>
            </a:r>
            <a:r>
              <a:rPr lang="en-CA" altLang="en-US" sz="2400" dirty="0"/>
              <a:t>harmonic in our “signal” band, 0</a:t>
            </a:r>
            <a:r>
              <a:rPr lang="en-CA" altLang="en-US" sz="2400" dirty="0">
                <a:sym typeface="Symbol" panose="05050102010706020507" pitchFamily="18" charset="2"/>
              </a:rPr>
              <a:t></a:t>
            </a:r>
            <a:r>
              <a:rPr lang="en-CA" altLang="en-US" sz="2400" dirty="0"/>
              <a:t>F. </a:t>
            </a:r>
            <a:br>
              <a:rPr lang="en-CA" altLang="en-US" sz="2400" dirty="0"/>
            </a:br>
            <a:r>
              <a:rPr lang="en-CA" altLang="en-US" sz="2400" dirty="0"/>
              <a:t>(F </a:t>
            </a:r>
            <a:r>
              <a:rPr lang="en-CA" altLang="en-US" sz="2400" dirty="0">
                <a:sym typeface="Symbol" panose="05050102010706020507" pitchFamily="18" charset="2"/>
              </a:rPr>
              <a:t> </a:t>
            </a:r>
            <a:r>
              <a:rPr lang="en-CA" altLang="en-US" sz="2400" dirty="0"/>
              <a:t>0.8</a:t>
            </a:r>
            <a:r>
              <a:rPr lang="en-CA" altLang="en-US" sz="2400" dirty="0">
                <a:sym typeface="Symbol" panose="05050102010706020507" pitchFamily="18" charset="2"/>
              </a:rPr>
              <a:t>f</a:t>
            </a:r>
            <a:r>
              <a:rPr lang="en-CA" altLang="en-US" sz="2400" baseline="-25000" dirty="0">
                <a:sym typeface="Symbol" panose="05050102010706020507" pitchFamily="18" charset="2"/>
              </a:rPr>
              <a:t>s</a:t>
            </a:r>
            <a:r>
              <a:rPr lang="en-CA" altLang="en-US" sz="2400" dirty="0">
                <a:sym typeface="Symbol" panose="05050102010706020507" pitchFamily="18" charset="2"/>
              </a:rPr>
              <a:t>/2 = 0.8f</a:t>
            </a:r>
            <a:r>
              <a:rPr lang="en-CA" altLang="en-US" sz="2400" baseline="-25000" dirty="0">
                <a:sym typeface="Symbol" panose="05050102010706020507" pitchFamily="18" charset="2"/>
              </a:rPr>
              <a:t>ny</a:t>
            </a:r>
            <a:r>
              <a:rPr lang="en-CA" altLang="en-US" sz="2400" dirty="0">
                <a:sym typeface="Symbol" panose="05050102010706020507" pitchFamily="18" charset="2"/>
              </a:rPr>
              <a:t>)</a:t>
            </a:r>
            <a:endParaRPr lang="en-CA" altLang="en-US" sz="24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/>
              <a:t>Will still have those </a:t>
            </a:r>
            <a:r>
              <a:rPr lang="en-CA" altLang="en-US" sz="2400" dirty="0" smtClean="0"/>
              <a:t>2</a:t>
            </a:r>
            <a:r>
              <a:rPr lang="en-CA" altLang="en-US" sz="2400" baseline="30000" dirty="0" smtClean="0"/>
              <a:t>nd</a:t>
            </a:r>
            <a:r>
              <a:rPr lang="en-CA" altLang="en-US" sz="2400" dirty="0" smtClean="0"/>
              <a:t> harmonic frequencies</a:t>
            </a:r>
            <a:r>
              <a:rPr lang="en-CA" altLang="en-US" sz="2400" dirty="0"/>
              <a:t>, but </a:t>
            </a:r>
            <a:r>
              <a:rPr lang="en-CA" altLang="en-US" sz="2400" dirty="0" smtClean="0"/>
              <a:t>attenuated by DR</a:t>
            </a:r>
            <a:r>
              <a:rPr lang="en-CA" altLang="en-US" sz="2400" dirty="0"/>
              <a:t>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/>
              <a:t>Usually want as many frequencies as possible (</a:t>
            </a:r>
            <a:r>
              <a:rPr lang="en-CA" altLang="en-US" sz="2400" dirty="0" err="1"/>
              <a:t>F</a:t>
            </a:r>
            <a:r>
              <a:rPr lang="en-CA" altLang="en-US" sz="2400" dirty="0" err="1">
                <a:sym typeface="Symbol" panose="05050102010706020507" pitchFamily="18" charset="2"/>
              </a:rPr>
              <a:t>f</a:t>
            </a:r>
            <a:r>
              <a:rPr lang="en-CA" altLang="en-US" sz="2400" baseline="-25000" dirty="0" err="1">
                <a:sym typeface="Symbol" panose="05050102010706020507" pitchFamily="18" charset="2"/>
              </a:rPr>
              <a:t>s</a:t>
            </a:r>
            <a:r>
              <a:rPr lang="en-CA" altLang="en-US" sz="2400" dirty="0">
                <a:sym typeface="Symbol" panose="05050102010706020507" pitchFamily="18" charset="2"/>
              </a:rPr>
              <a:t>/2)</a:t>
            </a:r>
            <a:r>
              <a:rPr lang="en-CA" altLang="en-US" sz="2400" dirty="0"/>
              <a:t>, but that would require a sharp filter (“brick wall”),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/>
              <a:t>Relax to </a:t>
            </a:r>
            <a:r>
              <a:rPr lang="en-CA" altLang="en-US" sz="2400" dirty="0" smtClean="0"/>
              <a:t>F up to ~80</a:t>
            </a:r>
            <a:r>
              <a:rPr lang="en-CA" altLang="en-US" sz="2400" dirty="0"/>
              <a:t>% of </a:t>
            </a:r>
            <a:r>
              <a:rPr lang="en-CA" altLang="en-US" sz="2400" dirty="0" err="1"/>
              <a:t>f</a:t>
            </a:r>
            <a:r>
              <a:rPr lang="en-CA" altLang="en-US" sz="2400" baseline="-25000" dirty="0" err="1"/>
              <a:t>ny</a:t>
            </a:r>
            <a:endParaRPr lang="en-CA" altLang="en-US" sz="2400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81000" y="692150"/>
            <a:ext cx="8382000" cy="838200"/>
          </a:xfrm>
        </p:spPr>
        <p:txBody>
          <a:bodyPr/>
          <a:lstStyle/>
          <a:p>
            <a:r>
              <a:rPr lang="en-CA" altLang="en-US" dirty="0" smtClean="0"/>
              <a:t>Output filtering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8" y="1773238"/>
            <a:ext cx="9072562" cy="1439862"/>
          </a:xfrm>
        </p:spPr>
        <p:txBody>
          <a:bodyPr/>
          <a:lstStyle/>
          <a:p>
            <a:pPr>
              <a:defRPr/>
            </a:pPr>
            <a:r>
              <a:rPr lang="en-CA" sz="2400" dirty="0" smtClean="0"/>
              <a:t>Converted analogue signal to digital numbers</a:t>
            </a:r>
          </a:p>
          <a:p>
            <a:pPr>
              <a:defRPr/>
            </a:pPr>
            <a:r>
              <a:rPr lang="en-CA" sz="2400" dirty="0" smtClean="0"/>
              <a:t>Sampling “quantizes” the analogue signal into discrete steps</a:t>
            </a:r>
          </a:p>
          <a:p>
            <a:pPr>
              <a:defRPr/>
            </a:pPr>
            <a:endParaRPr lang="en-CA" sz="24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sz="2400" dirty="0" smtClean="0"/>
              <a:t>				       These “quanta” appear at the </a:t>
            </a:r>
            <a:br>
              <a:rPr lang="en-CA" sz="2400" dirty="0" smtClean="0"/>
            </a:br>
            <a:r>
              <a:rPr lang="en-CA" sz="2400" dirty="0" smtClean="0"/>
              <a:t>				        output of DAC giving us jumps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CA" sz="1400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CA" sz="24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CA" sz="2400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sz="2400" dirty="0" smtClean="0"/>
              <a:t>				        Low-pass filter to “smooth</a:t>
            </a:r>
            <a:r>
              <a:rPr lang="en-CA" sz="2400" dirty="0"/>
              <a:t> </a:t>
            </a:r>
            <a:r>
              <a:rPr lang="en-CA" sz="2400" dirty="0" smtClean="0"/>
              <a:t>out”</a:t>
            </a:r>
            <a:br>
              <a:rPr lang="en-CA" sz="2400" dirty="0" smtClean="0"/>
            </a:br>
            <a:r>
              <a:rPr lang="en-CA" sz="2400" dirty="0" smtClean="0"/>
              <a:t>                                                    these </a:t>
            </a:r>
            <a:r>
              <a:rPr lang="en-CA" sz="2400" dirty="0" err="1" smtClean="0"/>
              <a:t>steps</a:t>
            </a:r>
            <a:r>
              <a:rPr lang="en-CA" sz="2400" dirty="0" err="1" smtClean="0">
                <a:sym typeface="Symbol" panose="05050102010706020507" pitchFamily="18" charset="2"/>
              </a:rPr>
              <a:t></a:t>
            </a:r>
            <a:r>
              <a:rPr lang="en-CA" sz="2400" dirty="0" err="1" smtClean="0">
                <a:solidFill>
                  <a:srgbClr val="0000FF"/>
                </a:solidFill>
                <a:sym typeface="Symbol" panose="05050102010706020507" pitchFamily="18" charset="2"/>
              </a:rPr>
              <a:t>reconstruction</a:t>
            </a:r>
            <a:r>
              <a:rPr lang="en-CA" sz="2400" dirty="0" smtClean="0">
                <a:solidFill>
                  <a:srgbClr val="0000FF"/>
                </a:solidFill>
                <a:sym typeface="Symbol" panose="05050102010706020507" pitchFamily="18" charset="2"/>
              </a:rPr>
              <a:t> filter</a:t>
            </a:r>
            <a:r>
              <a:rPr lang="en-CA" sz="2400" dirty="0" smtClean="0">
                <a:solidFill>
                  <a:srgbClr val="0000FF"/>
                </a:solidFill>
              </a:rPr>
              <a:t> </a:t>
            </a:r>
            <a:r>
              <a:rPr lang="en-CA" sz="2400" dirty="0" smtClean="0"/>
              <a:t/>
            </a:r>
            <a:br>
              <a:rPr lang="en-CA" sz="2400" dirty="0" smtClean="0"/>
            </a:br>
            <a:endParaRPr lang="en-CA" sz="2400" dirty="0"/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81794" y="3068960"/>
            <a:ext cx="4016375" cy="2779712"/>
            <a:chOff x="431540" y="3068960"/>
            <a:chExt cx="4017220" cy="2778775"/>
          </a:xfrm>
        </p:grpSpPr>
        <p:grpSp>
          <p:nvGrpSpPr>
            <p:cNvPr id="15366" name="Group 15"/>
            <p:cNvGrpSpPr>
              <a:grpSpLocks/>
            </p:cNvGrpSpPr>
            <p:nvPr/>
          </p:nvGrpSpPr>
          <p:grpSpPr bwMode="auto">
            <a:xfrm>
              <a:off x="431540" y="3068960"/>
              <a:ext cx="3900673" cy="2778775"/>
              <a:chOff x="431540" y="3068960"/>
              <a:chExt cx="3900673" cy="2778775"/>
            </a:xfrm>
          </p:grpSpPr>
          <p:grpSp>
            <p:nvGrpSpPr>
              <p:cNvPr id="15368" name="Group 7"/>
              <p:cNvGrpSpPr>
                <a:grpSpLocks/>
              </p:cNvGrpSpPr>
              <p:nvPr/>
            </p:nvGrpSpPr>
            <p:grpSpPr bwMode="auto">
              <a:xfrm>
                <a:off x="431540" y="3068960"/>
                <a:ext cx="3900673" cy="2778775"/>
                <a:chOff x="431540" y="3392996"/>
                <a:chExt cx="3900673" cy="2778775"/>
              </a:xfrm>
            </p:grpSpPr>
            <p:pic>
              <p:nvPicPr>
                <p:cNvPr id="15371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1540" y="3392996"/>
                  <a:ext cx="3900673" cy="2778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372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0393" t="57341" r="20233" b="34500"/>
                <a:stretch>
                  <a:fillRect/>
                </a:stretch>
              </p:blipFill>
              <p:spPr bwMode="auto">
                <a:xfrm>
                  <a:off x="1223628" y="3573016"/>
                  <a:ext cx="755702" cy="2267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373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79" t="58112" r="18327" b="27747"/>
                <a:stretch>
                  <a:fillRect/>
                </a:stretch>
              </p:blipFill>
              <p:spPr bwMode="auto">
                <a:xfrm>
                  <a:off x="3466768" y="3555097"/>
                  <a:ext cx="853944" cy="3929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74" name="Rectangle 3"/>
                <p:cNvSpPr>
                  <a:spLocks noChangeArrowheads="1"/>
                </p:cNvSpPr>
                <p:nvPr/>
              </p:nvSpPr>
              <p:spPr bwMode="auto">
                <a:xfrm>
                  <a:off x="2771800" y="5013176"/>
                  <a:ext cx="823016" cy="432048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rgbClr val="E30000"/>
                    </a:buClr>
                    <a:buFont typeface="Wingdings" panose="05000000000000000000" pitchFamily="2" charset="2"/>
                    <a:buChar char="§"/>
                    <a:defRPr sz="3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FontTx/>
                    <a:buNone/>
                  </a:pPr>
                  <a:endParaRPr lang="en-CA" altLang="en-US" sz="2400"/>
                </a:p>
              </p:txBody>
            </p:sp>
          </p:grpSp>
          <p:cxnSp>
            <p:nvCxnSpPr>
              <p:cNvPr id="15369" name="Straight Arrow Connector 10"/>
              <p:cNvCxnSpPr>
                <a:cxnSpLocks noChangeShapeType="1"/>
              </p:cNvCxnSpPr>
              <p:nvPr/>
            </p:nvCxnSpPr>
            <p:spPr bwMode="auto">
              <a:xfrm>
                <a:off x="1907704" y="3609020"/>
                <a:ext cx="684076" cy="324036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370" name="Straight Arrow Connector 12"/>
              <p:cNvCxnSpPr>
                <a:cxnSpLocks noChangeShapeType="1"/>
              </p:cNvCxnSpPr>
              <p:nvPr/>
            </p:nvCxnSpPr>
            <p:spPr bwMode="auto">
              <a:xfrm flipH="1" flipV="1">
                <a:off x="3275856" y="3362336"/>
                <a:ext cx="318960" cy="65208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5367" name="TextBox 13"/>
            <p:cNvSpPr txBox="1">
              <a:spLocks noChangeArrowheads="1"/>
            </p:cNvSpPr>
            <p:nvPr/>
          </p:nvSpPr>
          <p:spPr bwMode="auto">
            <a:xfrm>
              <a:off x="3594816" y="4874676"/>
              <a:ext cx="8539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/>
                <a:t>time</a:t>
              </a:r>
              <a:endParaRPr lang="en-CA" altLang="en-US" sz="2400"/>
            </a:p>
          </p:txBody>
        </p:sp>
      </p:grp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276" y="4214921"/>
            <a:ext cx="400208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Reconstruction filter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132856"/>
            <a:ext cx="5905500" cy="3343275"/>
          </a:xfrm>
        </p:spPr>
      </p:pic>
    </p:spTree>
    <p:extLst>
      <p:ext uri="{BB962C8B-B14F-4D97-AF65-F5344CB8AC3E}">
        <p14:creationId xmlns:p14="http://schemas.microsoft.com/office/powerpoint/2010/main" val="28845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4175" y="1628775"/>
            <a:ext cx="8688388" cy="4319588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defRPr/>
            </a:pPr>
            <a:r>
              <a:rPr lang="en-GB" altLang="en-US" sz="2400" b="1" dirty="0" smtClean="0">
                <a:solidFill>
                  <a:srgbClr val="0000FF"/>
                </a:solidFill>
              </a:rPr>
              <a:t>Resolution of data converters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 smtClean="0"/>
              <a:t>a range of converters is available, each providing conversion to a particular </a:t>
            </a:r>
            <a:r>
              <a:rPr lang="en-GB" altLang="en-US" sz="2000" b="1" dirty="0" smtClean="0">
                <a:solidFill>
                  <a:srgbClr val="0000FF"/>
                </a:solidFill>
              </a:rPr>
              <a:t>resolution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b="1" dirty="0" smtClean="0">
              <a:solidFill>
                <a:srgbClr val="0000FF"/>
              </a:solidFill>
            </a:endParaRP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 smtClean="0"/>
              <a:t> this determines the number of </a:t>
            </a:r>
            <a:r>
              <a:rPr lang="en-GB" altLang="en-US" sz="2000" b="1" dirty="0" smtClean="0">
                <a:solidFill>
                  <a:srgbClr val="0000FF"/>
                </a:solidFill>
              </a:rPr>
              <a:t>quantization levels</a:t>
            </a:r>
            <a:r>
              <a:rPr lang="en-GB" altLang="en-US" sz="2000" dirty="0" smtClean="0"/>
              <a:t> used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dirty="0" smtClean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 smtClean="0"/>
              <a:t>an </a:t>
            </a:r>
            <a:r>
              <a:rPr lang="en-GB" altLang="en-US" sz="2000" i="1" dirty="0" smtClean="0"/>
              <a:t>n</a:t>
            </a:r>
            <a:r>
              <a:rPr lang="en-GB" altLang="en-US" sz="2000" dirty="0" smtClean="0"/>
              <a:t>-bit converter uses 2</a:t>
            </a:r>
            <a:r>
              <a:rPr lang="en-GB" altLang="en-US" sz="2000" i="1" baseline="30000" dirty="0" smtClean="0"/>
              <a:t>n </a:t>
            </a:r>
            <a:r>
              <a:rPr lang="en-GB" altLang="en-US" sz="2000" dirty="0" smtClean="0"/>
              <a:t>discrete steps</a:t>
            </a:r>
          </a:p>
          <a:p>
            <a:pPr marL="1304925" lvl="2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GB" altLang="en-US" sz="2000" dirty="0" smtClean="0"/>
              <a:t>e.g. an 8-bit converter uses 2</a:t>
            </a:r>
            <a:r>
              <a:rPr lang="en-GB" altLang="en-US" sz="2000" baseline="30000" dirty="0" smtClean="0"/>
              <a:t>8</a:t>
            </a:r>
            <a:r>
              <a:rPr lang="en-GB" altLang="en-US" sz="2000" dirty="0" smtClean="0"/>
              <a:t> or 256 levels </a:t>
            </a:r>
          </a:p>
          <a:p>
            <a:pPr marL="1304925" lvl="2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GB" altLang="en-US" sz="2000" dirty="0" smtClean="0"/>
              <a:t>       a 10-bit converter uses 2</a:t>
            </a:r>
            <a:r>
              <a:rPr lang="en-GB" altLang="en-US" sz="2000" baseline="30000" dirty="0" smtClean="0"/>
              <a:t>10</a:t>
            </a:r>
            <a:r>
              <a:rPr lang="en-GB" altLang="en-US" sz="2000" dirty="0" smtClean="0"/>
              <a:t> or 1024 levels</a:t>
            </a:r>
          </a:p>
          <a:p>
            <a:pPr marL="1304925" lvl="2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GB" altLang="en-US" sz="1100" dirty="0" smtClean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 smtClean="0"/>
              <a:t>an 8-bit converter gives a </a:t>
            </a:r>
            <a:r>
              <a:rPr lang="en-GB" altLang="en-US" sz="2000" b="1" i="1" u="sng" dirty="0" smtClean="0">
                <a:solidFill>
                  <a:srgbClr val="0000FF"/>
                </a:solidFill>
              </a:rPr>
              <a:t>resolution</a:t>
            </a:r>
            <a:r>
              <a:rPr lang="en-GB" altLang="en-US" sz="2000" dirty="0" smtClean="0"/>
              <a:t> of about 0.4%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 smtClean="0"/>
              <a:t>volts/step = </a:t>
            </a:r>
            <a:r>
              <a:rPr lang="en-GB" altLang="en-US" sz="1800" dirty="0" err="1" smtClean="0"/>
              <a:t>FullScaleVolts</a:t>
            </a:r>
            <a:r>
              <a:rPr lang="en-GB" altLang="en-US" sz="1800" dirty="0" smtClean="0"/>
              <a:t>/(2</a:t>
            </a:r>
            <a:r>
              <a:rPr lang="en-GB" altLang="en-US" sz="1800" baseline="30000" dirty="0" smtClean="0"/>
              <a:t>8</a:t>
            </a:r>
            <a:r>
              <a:rPr lang="en-GB" altLang="en-US" sz="1800" dirty="0" smtClean="0"/>
              <a:t> quantization levels) 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 smtClean="0"/>
              <a:t>Resolution = volts/step/FSV *100 = 1/(2</a:t>
            </a:r>
            <a:r>
              <a:rPr lang="en-GB" altLang="en-US" sz="1800" baseline="30000" dirty="0" smtClean="0"/>
              <a:t>8</a:t>
            </a:r>
            <a:r>
              <a:rPr lang="en-GB" altLang="en-US" sz="1800" dirty="0" smtClean="0"/>
              <a:t> quantization levels)</a:t>
            </a:r>
          </a:p>
          <a:p>
            <a:pPr marL="600075" lvl="1" indent="0" eaLnBrk="1" hangingPunct="1">
              <a:lnSpc>
                <a:spcPct val="90000"/>
              </a:lnSpc>
              <a:buFontTx/>
              <a:buNone/>
              <a:defRPr/>
            </a:pPr>
            <a:endParaRPr lang="en-GB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81000" y="765175"/>
            <a:ext cx="8382000" cy="838200"/>
          </a:xfrm>
        </p:spPr>
        <p:txBody>
          <a:bodyPr/>
          <a:lstStyle/>
          <a:p>
            <a:r>
              <a:rPr lang="en-CA" altLang="en-US" smtClean="0"/>
              <a:t>Resolution vs. accuracy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238" y="1628775"/>
            <a:ext cx="2690812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38313"/>
            <a:ext cx="8655050" cy="4319587"/>
          </a:xfrm>
        </p:spPr>
        <p:txBody>
          <a:bodyPr/>
          <a:lstStyle/>
          <a:p>
            <a:r>
              <a:rPr lang="en-CA" altLang="en-US" sz="2800" dirty="0" smtClean="0"/>
              <a:t>The </a:t>
            </a:r>
            <a:r>
              <a:rPr lang="en-CA" altLang="en-US" sz="2800" b="1" i="1" u="sng" dirty="0">
                <a:solidFill>
                  <a:srgbClr val="0000FF"/>
                </a:solidFill>
              </a:rPr>
              <a:t>R</a:t>
            </a:r>
            <a:r>
              <a:rPr lang="en-CA" altLang="en-US" sz="2800" b="1" i="1" u="sng" dirty="0" smtClean="0">
                <a:solidFill>
                  <a:srgbClr val="0000FF"/>
                </a:solidFill>
              </a:rPr>
              <a:t>esolution</a:t>
            </a:r>
            <a:r>
              <a:rPr lang="en-CA" altLang="en-US" sz="2800" dirty="0" smtClean="0"/>
              <a:t> represents a </a:t>
            </a:r>
            <a:br>
              <a:rPr lang="en-CA" altLang="en-US" sz="2800" dirty="0" smtClean="0"/>
            </a:br>
            <a:r>
              <a:rPr lang="en-CA" altLang="en-US" sz="2800" dirty="0" smtClean="0"/>
              <a:t>“quantization” noise</a:t>
            </a:r>
          </a:p>
          <a:p>
            <a:pPr>
              <a:spcAft>
                <a:spcPts val="3000"/>
              </a:spcAft>
            </a:pPr>
            <a:r>
              <a:rPr lang="en-CA" altLang="en-US" sz="2800" dirty="0" smtClean="0"/>
              <a:t>Frequently quoted as </a:t>
            </a:r>
            <a:r>
              <a:rPr lang="en-CA" altLang="en-US" sz="2800" dirty="0" smtClean="0">
                <a:sym typeface="Symbol" panose="05050102010706020507" pitchFamily="18" charset="2"/>
              </a:rPr>
              <a:t>½ LSB</a:t>
            </a:r>
            <a:r>
              <a:rPr lang="en-CA" altLang="en-US" sz="2800" dirty="0" smtClean="0"/>
              <a:t> </a:t>
            </a:r>
          </a:p>
          <a:p>
            <a:pPr>
              <a:spcAft>
                <a:spcPts val="600"/>
              </a:spcAft>
            </a:pPr>
            <a:r>
              <a:rPr lang="en-CA" altLang="en-US" sz="2400" b="1" i="1" u="sng" dirty="0" smtClean="0">
                <a:solidFill>
                  <a:srgbClr val="0000FF"/>
                </a:solidFill>
              </a:rPr>
              <a:t>Accuracy</a:t>
            </a:r>
            <a:r>
              <a:rPr lang="en-CA" altLang="en-US" sz="2400" dirty="0" smtClean="0"/>
              <a:t> will depend upon the </a:t>
            </a:r>
            <a:r>
              <a:rPr lang="en-CA" altLang="en-US" sz="2400" b="1" i="1" u="sng" dirty="0" smtClean="0">
                <a:solidFill>
                  <a:srgbClr val="0000FF"/>
                </a:solidFill>
              </a:rPr>
              <a:t>total noise </a:t>
            </a:r>
            <a:r>
              <a:rPr lang="en-CA" altLang="en-US" sz="2400" dirty="0" smtClean="0"/>
              <a:t>of the process, which depends on the entire chain (typically </a:t>
            </a:r>
            <a:r>
              <a:rPr lang="en-CA" altLang="en-US" sz="2400" dirty="0" smtClean="0">
                <a:sym typeface="Symbol" panose="05050102010706020507" pitchFamily="18" charset="2"/>
              </a:rPr>
              <a:t>1.5 LSB)</a:t>
            </a:r>
            <a:endParaRPr lang="en-CA" altLang="en-US" sz="2400" dirty="0" smtClean="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418013"/>
            <a:ext cx="70929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240588" y="4846638"/>
            <a:ext cx="1795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/>
              <a:t>Reverse the chain through DAC for output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9413" y="1871663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CA" altLang="en-US" sz="2800" dirty="0" smtClean="0">
                <a:solidFill>
                  <a:srgbClr val="FF0000"/>
                </a:solidFill>
              </a:rPr>
              <a:t>Determines what frequencies we can sample</a:t>
            </a:r>
            <a:endParaRPr lang="en-GB" altLang="en-US" sz="2600" b="1" dirty="0" smtClean="0">
              <a:solidFill>
                <a:srgbClr val="FF0000"/>
              </a:solidFill>
            </a:endParaRPr>
          </a:p>
          <a:p>
            <a:pPr marL="382588" indent="-382588" eaLnBrk="1" hangingPunct="1"/>
            <a:r>
              <a:rPr lang="en-GB" altLang="en-US" sz="2600" b="1" dirty="0" smtClean="0">
                <a:solidFill>
                  <a:srgbClr val="0000FF"/>
                </a:solidFill>
              </a:rPr>
              <a:t>Speed of conversion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 smtClean="0"/>
              <a:t>conversions of ADC’s or DAC’s take a finite time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 smtClean="0"/>
              <a:t>this is referred to as the </a:t>
            </a:r>
            <a:r>
              <a:rPr lang="en-GB" altLang="en-US" sz="2400" b="1" dirty="0" smtClean="0">
                <a:solidFill>
                  <a:srgbClr val="0000FF"/>
                </a:solidFill>
              </a:rPr>
              <a:t>conversion time</a:t>
            </a:r>
            <a:r>
              <a:rPr lang="en-GB" altLang="en-US" sz="2400" dirty="0" smtClean="0"/>
              <a:t> or</a:t>
            </a:r>
            <a:br>
              <a:rPr lang="en-GB" altLang="en-US" sz="2400" dirty="0" smtClean="0"/>
            </a:br>
            <a:r>
              <a:rPr lang="en-GB" altLang="en-US" sz="2400" b="1" dirty="0" smtClean="0">
                <a:solidFill>
                  <a:srgbClr val="0000FF"/>
                </a:solidFill>
              </a:rPr>
              <a:t>settling time</a:t>
            </a:r>
            <a:r>
              <a:rPr lang="en-GB" altLang="en-US" sz="2400" dirty="0" smtClean="0"/>
              <a:t> of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 smtClean="0"/>
              <a:t>the time taken depends on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 smtClean="0"/>
              <a:t>DACs are usually faster than ADCs</a:t>
            </a:r>
          </a:p>
          <a:p>
            <a:pPr marL="858838" lvl="1" eaLnBrk="1" hangingPunct="1"/>
            <a:endParaRPr lang="en-GB" altLang="en-US" sz="2400" dirty="0" smtClean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smtClean="0"/>
              <a:t>How fast can we digitize or reconstruct a signal?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9413" y="1592263"/>
            <a:ext cx="8382000" cy="4319587"/>
          </a:xfrm>
        </p:spPr>
        <p:txBody>
          <a:bodyPr/>
          <a:lstStyle/>
          <a:p>
            <a:pPr marL="369888" indent="-369888" eaLnBrk="1" hangingPunct="1">
              <a:lnSpc>
                <a:spcPct val="90000"/>
              </a:lnSpc>
            </a:pPr>
            <a:r>
              <a:rPr lang="en-GB" altLang="en-US" sz="2600" b="1" dirty="0" smtClean="0">
                <a:solidFill>
                  <a:srgbClr val="0000FF"/>
                </a:solidFill>
              </a:rPr>
              <a:t>Digital-to-analogue converters (DACs)</a:t>
            </a: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 smtClean="0"/>
              <a:t>wide range of resolutions, but </a:t>
            </a:r>
            <a:br>
              <a:rPr lang="en-GB" altLang="en-US" sz="2400" dirty="0" smtClean="0"/>
            </a:br>
            <a:r>
              <a:rPr lang="en-GB" altLang="en-US" sz="2400" dirty="0" smtClean="0"/>
              <a:t>in general, conversion time </a:t>
            </a:r>
            <a:r>
              <a:rPr lang="en-GB" altLang="en-US" sz="2400" i="1" dirty="0" smtClean="0"/>
              <a:t>increases with resolution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i="1" dirty="0" smtClean="0"/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 smtClean="0"/>
              <a:t>a typical general-purpose 8-bit DAC would have a settling time of between 100 ns and 1 </a:t>
            </a:r>
            <a:r>
              <a:rPr lang="en-GB" altLang="en-US" sz="2400" dirty="0" smtClean="0">
                <a:sym typeface="Symbol" panose="05050102010706020507" pitchFamily="18" charset="2"/>
              </a:rPr>
              <a:t>s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 smtClean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 smtClean="0">
                <a:sym typeface="Symbol" panose="05050102010706020507" pitchFamily="18" charset="2"/>
              </a:rPr>
              <a:t>a typical 16-bit converter would have a settling time of a few milliseconds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 smtClean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 smtClean="0">
                <a:sym typeface="Symbol" panose="05050102010706020507" pitchFamily="18" charset="2"/>
              </a:rPr>
              <a:t>for specialist applications high-speed converters have settling times of a few nanoseconds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 smtClean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 smtClean="0">
                <a:sym typeface="Symbol" panose="05050102010706020507" pitchFamily="18" charset="2"/>
              </a:rPr>
              <a:t>a video DAC might have a resolution of 8 bits and a maximum sampling rate of 100 MHz</a:t>
            </a:r>
          </a:p>
        </p:txBody>
      </p:sp>
      <p:grpSp>
        <p:nvGrpSpPr>
          <p:cNvPr id="22531" name="Group 9"/>
          <p:cNvGrpSpPr>
            <a:grpSpLocks/>
          </p:cNvGrpSpPr>
          <p:nvPr/>
        </p:nvGrpSpPr>
        <p:grpSpPr bwMode="auto">
          <a:xfrm>
            <a:off x="6443663" y="225425"/>
            <a:ext cx="1260475" cy="1201738"/>
            <a:chOff x="7776984" y="296652"/>
            <a:chExt cx="1260864" cy="1202786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j-lt"/>
                </a:rPr>
                <a:t>Video 28B</a:t>
              </a:r>
            </a:p>
          </p:txBody>
        </p:sp>
        <p:pic>
          <p:nvPicPr>
            <p:cNvPr id="22533" name="Picture 6" descr="Video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8613" y="1700213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smtClean="0"/>
              <a:t>a binary-weighted resistor DAC</a:t>
            </a:r>
          </a:p>
        </p:txBody>
      </p:sp>
      <p:pic>
        <p:nvPicPr>
          <p:cNvPr id="23555" name="Picture 3" descr="C16NF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492375"/>
            <a:ext cx="543083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34924" y="2241550"/>
            <a:ext cx="3852999" cy="389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If MSB = 1, all others 0, current to the op amp is I = –</a:t>
            </a:r>
            <a:r>
              <a:rPr lang="en-CA" altLang="en-US" sz="1600" dirty="0" err="1" smtClean="0">
                <a:solidFill>
                  <a:srgbClr val="FF0000"/>
                </a:solidFill>
              </a:rPr>
              <a:t>V</a:t>
            </a:r>
            <a:r>
              <a:rPr lang="en-CA" altLang="en-US" sz="1600" baseline="-25000" dirty="0" err="1" smtClean="0">
                <a:solidFill>
                  <a:srgbClr val="FF0000"/>
                </a:solidFill>
              </a:rPr>
              <a:t>ref</a:t>
            </a:r>
            <a:r>
              <a:rPr lang="en-CA" altLang="en-US" sz="1600" dirty="0" smtClean="0">
                <a:solidFill>
                  <a:srgbClr val="FF0000"/>
                </a:solidFill>
              </a:rPr>
              <a:t>/R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1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If next most MSB = 1 (others 0) , current is I = –</a:t>
            </a:r>
            <a:r>
              <a:rPr lang="en-CA" altLang="en-US" sz="1600" dirty="0" err="1" smtClean="0">
                <a:solidFill>
                  <a:srgbClr val="FF0000"/>
                </a:solidFill>
              </a:rPr>
              <a:t>V</a:t>
            </a:r>
            <a:r>
              <a:rPr lang="en-CA" altLang="en-US" sz="1600" baseline="-25000" dirty="0" err="1" smtClean="0">
                <a:solidFill>
                  <a:srgbClr val="FF0000"/>
                </a:solidFill>
              </a:rPr>
              <a:t>ref</a:t>
            </a:r>
            <a:r>
              <a:rPr lang="en-CA" altLang="en-US" sz="1600" dirty="0" smtClean="0">
                <a:solidFill>
                  <a:srgbClr val="FF0000"/>
                </a:solidFill>
              </a:rPr>
              <a:t>/(2R)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1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inverting amplifier changes </a:t>
            </a:r>
            <a:r>
              <a:rPr lang="en-CA" altLang="en-US" sz="1600" dirty="0">
                <a:solidFill>
                  <a:srgbClr val="FF0000"/>
                </a:solidFill>
              </a:rPr>
              <a:t>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to null </a:t>
            </a:r>
            <a:br>
              <a:rPr lang="en-CA" altLang="en-US" sz="1600" dirty="0">
                <a:solidFill>
                  <a:srgbClr val="FF0000"/>
                </a:solidFill>
              </a:rPr>
            </a:br>
            <a:r>
              <a:rPr lang="en-CA" altLang="en-US" sz="1600" dirty="0">
                <a:solidFill>
                  <a:srgbClr val="FF0000"/>
                </a:solidFill>
              </a:rPr>
              <a:t>the current at the </a:t>
            </a:r>
            <a:r>
              <a:rPr lang="en-CA" altLang="en-US" sz="1600" dirty="0" smtClean="0">
                <a:solidFill>
                  <a:srgbClr val="FF0000"/>
                </a:solidFill>
              </a:rPr>
              <a:t>input 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 V</a:t>
            </a:r>
            <a:r>
              <a:rPr lang="en-CA" altLang="en-US" sz="1600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o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 = </a:t>
            </a:r>
            <a:r>
              <a:rPr lang="en-CA" altLang="en-US" sz="1600" dirty="0" smtClean="0">
                <a:solidFill>
                  <a:srgbClr val="FF0000"/>
                </a:solidFill>
              </a:rPr>
              <a:t>–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I*R</a:t>
            </a:r>
            <a:r>
              <a:rPr lang="en-CA" altLang="en-US" sz="1600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F</a:t>
            </a:r>
            <a:endParaRPr lang="en-CA" altLang="en-US" sz="1600" baseline="-250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1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Op-Amp gain </a:t>
            </a:r>
            <a:r>
              <a:rPr lang="en-CA" altLang="en-US" sz="1600" dirty="0">
                <a:solidFill>
                  <a:srgbClr val="FF0000"/>
                </a:solidFill>
              </a:rPr>
              <a:t>depends on which bits </a:t>
            </a:r>
            <a:r>
              <a:rPr lang="en-CA" altLang="en-US" sz="1600" dirty="0" smtClean="0">
                <a:solidFill>
                  <a:srgbClr val="FF0000"/>
                </a:solidFill>
              </a:rPr>
              <a:t/>
            </a:r>
            <a:br>
              <a:rPr lang="en-CA" altLang="en-US" sz="1600" dirty="0" smtClean="0">
                <a:solidFill>
                  <a:srgbClr val="FF0000"/>
                </a:solidFill>
              </a:rPr>
            </a:br>
            <a:r>
              <a:rPr lang="en-CA" altLang="en-US" sz="1600" dirty="0" smtClean="0">
                <a:solidFill>
                  <a:srgbClr val="FF0000"/>
                </a:solidFill>
              </a:rPr>
              <a:t>are = 1</a:t>
            </a:r>
            <a:r>
              <a:rPr lang="en-CA" altLang="en-US" sz="1600" dirty="0">
                <a:solidFill>
                  <a:srgbClr val="FF0000"/>
                </a:solidFill>
              </a:rPr>
              <a:t>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1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If just the LSB=1 gives I = –</a:t>
            </a:r>
            <a:r>
              <a:rPr lang="en-CA" altLang="en-US" sz="1600" dirty="0" err="1" smtClean="0">
                <a:solidFill>
                  <a:srgbClr val="FF0000"/>
                </a:solidFill>
              </a:rPr>
              <a:t>V</a:t>
            </a:r>
            <a:r>
              <a:rPr lang="en-CA" altLang="en-US" sz="1600" baseline="-25000" dirty="0" err="1" smtClean="0">
                <a:solidFill>
                  <a:srgbClr val="FF0000"/>
                </a:solidFill>
              </a:rPr>
              <a:t>ref</a:t>
            </a:r>
            <a:r>
              <a:rPr lang="en-CA" altLang="en-US" sz="1600" dirty="0" smtClean="0">
                <a:solidFill>
                  <a:srgbClr val="FF0000"/>
                </a:solidFill>
              </a:rPr>
              <a:t>/(2</a:t>
            </a:r>
            <a:r>
              <a:rPr lang="en-CA" altLang="en-US" sz="1600" baseline="30000" dirty="0" smtClean="0">
                <a:solidFill>
                  <a:srgbClr val="FF0000"/>
                </a:solidFill>
              </a:rPr>
              <a:t>n-1</a:t>
            </a:r>
            <a:r>
              <a:rPr lang="en-CA" altLang="en-US" sz="1600" dirty="0" smtClean="0">
                <a:solidFill>
                  <a:srgbClr val="FF0000"/>
                </a:solidFill>
              </a:rPr>
              <a:t>R)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1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So for a binary input number m: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/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5758974"/>
            <a:ext cx="1524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4608004" y="3356992"/>
            <a:ext cx="2052228" cy="50405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4608004" y="3936209"/>
            <a:ext cx="2052228" cy="50405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4608004" y="5809994"/>
            <a:ext cx="2052228" cy="50405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uiExpand="1" build="p"/>
      <p:bldP spid="2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8613" y="1871663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dirty="0" smtClean="0"/>
              <a:t>an </a:t>
            </a:r>
            <a:r>
              <a:rPr lang="en-GB" altLang="en-US" sz="2600" i="1" dirty="0" smtClean="0"/>
              <a:t>R-2R</a:t>
            </a:r>
            <a:r>
              <a:rPr lang="en-GB" altLang="en-US" sz="2600" dirty="0" smtClean="0"/>
              <a:t> resistor chain DAC</a:t>
            </a:r>
          </a:p>
        </p:txBody>
      </p:sp>
      <p:pic>
        <p:nvPicPr>
          <p:cNvPr id="24579" name="Picture 3" descr="C16NF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2303463"/>
            <a:ext cx="3495675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15875" y="2408238"/>
            <a:ext cx="390805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 1 on an input  will cause a current to flow through the 2R resistor attached to the switch.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At the junction, this current sees an equivalent resistance 2R in each direction and is split equally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As it travels up the chain, it is split again at each junction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Coming from LSB it sees the most </a:t>
            </a:r>
            <a:r>
              <a:rPr lang="en-CA" altLang="en-US" sz="1400" dirty="0" err="1">
                <a:solidFill>
                  <a:srgbClr val="FF0000"/>
                </a:solidFill>
              </a:rPr>
              <a:t>splits</a:t>
            </a:r>
            <a:r>
              <a:rPr lang="en-CA" altLang="en-US" sz="1400" dirty="0" err="1">
                <a:solidFill>
                  <a:srgbClr val="FF0000"/>
                </a:solidFill>
                <a:sym typeface="Symbol" panose="05050102010706020507" pitchFamily="18" charset="2"/>
              </a:rPr>
              <a:t>this</a:t>
            </a:r>
            <a:r>
              <a:rPr lang="en-CA" altLang="en-US" sz="1400" dirty="0">
                <a:solidFill>
                  <a:srgbClr val="FF0000"/>
                </a:solidFill>
                <a:sym typeface="Symbol" panose="05050102010706020507" pitchFamily="18" charset="2"/>
              </a:rPr>
              <a:t> gives the least current at op-amp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Op amp changes Vo to offset (null) the current at the </a:t>
            </a:r>
            <a:r>
              <a:rPr lang="en-CA" altLang="en-US" sz="1400" dirty="0" smtClean="0">
                <a:solidFill>
                  <a:srgbClr val="FF0000"/>
                </a:solidFill>
              </a:rPr>
              <a:t>input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 smtClean="0">
                <a:solidFill>
                  <a:srgbClr val="FF0000"/>
                </a:solidFill>
              </a:rPr>
              <a:t>Get a </a:t>
            </a:r>
            <a:r>
              <a:rPr lang="en-CA" altLang="en-US" sz="1400" dirty="0">
                <a:solidFill>
                  <a:srgbClr val="FF0000"/>
                </a:solidFill>
              </a:rPr>
              <a:t>c</a:t>
            </a:r>
            <a:r>
              <a:rPr lang="en-CA" altLang="en-US" sz="1400" dirty="0" smtClean="0">
                <a:solidFill>
                  <a:srgbClr val="FF0000"/>
                </a:solidFill>
              </a:rPr>
              <a:t>urrent proportional to the binary number</a:t>
            </a: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/>
          </a:p>
        </p:txBody>
      </p:sp>
      <p:sp>
        <p:nvSpPr>
          <p:cNvPr id="245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dirty="0" smtClean="0">
                <a:solidFill>
                  <a:srgbClr val="FF0000"/>
                </a:solidFill>
              </a:rPr>
              <a:t>Same idea, but </a:t>
            </a:r>
            <a:r>
              <a:rPr lang="en-CA" altLang="en-US" sz="2400" i="1" u="sng" dirty="0" smtClean="0">
                <a:solidFill>
                  <a:srgbClr val="FF0000"/>
                </a:solidFill>
              </a:rPr>
              <a:t>same </a:t>
            </a:r>
            <a:r>
              <a:rPr lang="en-CA" altLang="en-US" sz="2400" dirty="0" smtClean="0">
                <a:solidFill>
                  <a:srgbClr val="FF0000"/>
                </a:solidFill>
              </a:rPr>
              <a:t>resistors for better thermal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66713" y="1889125"/>
            <a:ext cx="8382000" cy="4319588"/>
          </a:xfrm>
        </p:spPr>
        <p:txBody>
          <a:bodyPr/>
          <a:lstStyle/>
          <a:p>
            <a:pPr marL="415925" indent="-415925" eaLnBrk="1" hangingPunct="1"/>
            <a:r>
              <a:rPr lang="en-GB" altLang="en-US" sz="2600" b="1" smtClean="0">
                <a:solidFill>
                  <a:srgbClr val="0000FF"/>
                </a:solidFill>
              </a:rPr>
              <a:t>Analogue-to-digital converters (ADCs)</a:t>
            </a:r>
          </a:p>
          <a:p>
            <a:pPr lvl="1" eaLnBrk="1" hangingPunct="1"/>
            <a:r>
              <a:rPr lang="en-GB" altLang="en-US" sz="2400" smtClean="0"/>
              <a:t>again available in a range of resolutions and speeds</a:t>
            </a:r>
          </a:p>
          <a:p>
            <a:pPr lvl="1" eaLnBrk="1" hangingPunct="1"/>
            <a:endParaRPr lang="en-GB" altLang="en-US" sz="1100" smtClean="0"/>
          </a:p>
          <a:p>
            <a:pPr lvl="1" eaLnBrk="1" hangingPunct="1"/>
            <a:r>
              <a:rPr lang="en-GB" altLang="en-US" sz="2400" smtClean="0"/>
              <a:t>a typical 8-bit converter might have a settling time of between 1 and 10 </a:t>
            </a:r>
            <a:r>
              <a:rPr lang="en-GB" altLang="en-US" sz="2400" smtClean="0">
                <a:sym typeface="Symbol" panose="05050102010706020507" pitchFamily="18" charset="2"/>
              </a:rPr>
              <a:t>s (~10x longer than a DAC)</a:t>
            </a:r>
          </a:p>
          <a:p>
            <a:pPr lvl="1" eaLnBrk="1" hangingPunct="1"/>
            <a:endParaRPr lang="en-GB" altLang="en-US" sz="1100" smtClean="0"/>
          </a:p>
          <a:p>
            <a:pPr lvl="1" eaLnBrk="1" hangingPunct="1"/>
            <a:r>
              <a:rPr lang="en-GB" altLang="en-US" sz="2400" smtClean="0"/>
              <a:t>a typical 12-bit converter might have a settling time of 10 to 100 </a:t>
            </a:r>
            <a:r>
              <a:rPr lang="en-GB" altLang="en-US" sz="2400" smtClean="0">
                <a:sym typeface="Symbol" panose="05050102010706020507" pitchFamily="18" charset="2"/>
              </a:rPr>
              <a:t>s</a:t>
            </a:r>
          </a:p>
          <a:p>
            <a:pPr lvl="1" eaLnBrk="1" hangingPunct="1"/>
            <a:endParaRPr lang="en-GB" altLang="en-US" sz="1100" smtClean="0">
              <a:sym typeface="Symbol" panose="05050102010706020507" pitchFamily="18" charset="2"/>
            </a:endParaRPr>
          </a:p>
          <a:p>
            <a:pPr lvl="1" eaLnBrk="1" hangingPunct="1"/>
            <a:r>
              <a:rPr lang="en-GB" altLang="en-US" sz="2400" smtClean="0">
                <a:sym typeface="Symbol" panose="05050102010706020507" pitchFamily="18" charset="2"/>
              </a:rPr>
              <a:t>But, high speed converters can exceed 150 million samples per second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31975"/>
            <a:ext cx="8331200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smtClean="0"/>
              <a:t>Digital techniques have several advantages over analogue methods: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smtClean="0"/>
              <a:t>They are less affected by noise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smtClean="0"/>
              <a:t>Processing, transmission and storage is often easier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smtClean="0"/>
              <a:t>However, we often produce or use analogue signals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smtClean="0"/>
              <a:t>Therefore, we often have the need to translate between analogue and digital representations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0" y="31146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84999" name="Group 9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8500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0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77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8613" y="1874838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smtClean="0"/>
              <a:t>a counter or servo ADC</a:t>
            </a:r>
          </a:p>
        </p:txBody>
      </p:sp>
      <p:pic>
        <p:nvPicPr>
          <p:cNvPr id="26627" name="Picture 3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2505075"/>
            <a:ext cx="76231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6156325" y="1900238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but cheap-few 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476891" y="3821561"/>
            <a:ext cx="10441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 smtClean="0"/>
              <a:t>Read counter</a:t>
            </a:r>
            <a:endParaRPr lang="en-CA" dirty="0"/>
          </a:p>
        </p:txBody>
      </p:sp>
      <p:sp>
        <p:nvSpPr>
          <p:cNvPr id="3" name="Oval 2"/>
          <p:cNvSpPr/>
          <p:nvPr/>
        </p:nvSpPr>
        <p:spPr bwMode="auto">
          <a:xfrm>
            <a:off x="1943708" y="3609020"/>
            <a:ext cx="648072" cy="28803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909613"/>
            <a:ext cx="827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Note, the ADC contains a DAC, so it must be slower!</a:t>
            </a:r>
            <a:endParaRPr lang="en-C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0200" y="1665288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smtClean="0"/>
              <a:t>a successive approximation ADC (</a:t>
            </a:r>
            <a:r>
              <a:rPr lang="en-GB" altLang="en-US" sz="2600" smtClean="0">
                <a:solidFill>
                  <a:srgbClr val="FF0000"/>
                </a:solidFill>
              </a:rPr>
              <a:t>bisection</a:t>
            </a:r>
            <a:r>
              <a:rPr lang="en-GB" altLang="en-US" sz="2600" smtClean="0"/>
              <a:t>)</a:t>
            </a:r>
          </a:p>
          <a:p>
            <a:pPr lvl="1" eaLnBrk="1" hangingPunct="1"/>
            <a:r>
              <a:rPr lang="en-GB" altLang="en-US" sz="1800" smtClean="0">
                <a:solidFill>
                  <a:srgbClr val="FF0000"/>
                </a:solidFill>
              </a:rPr>
              <a:t>MSB=1, DAC = ½ scale, if less than input, keep MSB=1 &amp; turn on next bit</a:t>
            </a:r>
          </a:p>
          <a:p>
            <a:pPr lvl="1" eaLnBrk="1" hangingPunct="1"/>
            <a:r>
              <a:rPr lang="en-GB" altLang="en-US" sz="1800" smtClean="0">
                <a:solidFill>
                  <a:srgbClr val="FF0000"/>
                </a:solidFill>
              </a:rPr>
              <a:t>If more than input, reset bit to 0 and turn next bit on, keep going </a:t>
            </a:r>
            <a:r>
              <a:rPr lang="en-GB" altLang="en-US" sz="100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7651" name="Picture 3" descr="C16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957513"/>
            <a:ext cx="74390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6197600" y="152400"/>
            <a:ext cx="212725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Fast and still cheap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1-100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s for 8-12 bits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Most common type</a:t>
            </a:r>
            <a:endParaRPr lang="en-CA" altLang="en-US" sz="1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11163" y="1665288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smtClean="0"/>
              <a:t>a dual-slope ADC </a:t>
            </a:r>
          </a:p>
        </p:txBody>
      </p:sp>
      <p:pic>
        <p:nvPicPr>
          <p:cNvPr id="28675" name="Picture 3" descr="C16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2378075"/>
            <a:ext cx="669766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Box 4"/>
          <p:cNvSpPr txBox="1">
            <a:spLocks noChangeArrowheads="1"/>
          </p:cNvSpPr>
          <p:nvPr/>
        </p:nvSpPr>
        <p:spPr bwMode="auto">
          <a:xfrm>
            <a:off x="179388" y="188913"/>
            <a:ext cx="846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charges capacitor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Discharge at constant rate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Counter starts at start of discharge and stops at full discharge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Time = count = 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8677" name="TextBox 5"/>
          <p:cNvSpPr txBox="1">
            <a:spLocks noChangeArrowheads="1"/>
          </p:cNvSpPr>
          <p:nvPr/>
        </p:nvSpPr>
        <p:spPr bwMode="auto">
          <a:xfrm>
            <a:off x="6156325" y="1900238"/>
            <a:ext cx="212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Slow (10-100 </a:t>
            </a:r>
            <a:r>
              <a:rPr lang="en-CA" altLang="en-US" sz="1600" dirty="0" smtClean="0">
                <a:solidFill>
                  <a:srgbClr val="FF0000"/>
                </a:solidFill>
              </a:rPr>
              <a:t>Hz)  </a:t>
            </a:r>
            <a:r>
              <a:rPr lang="en-CA" altLang="en-US" sz="1600" dirty="0">
                <a:solidFill>
                  <a:srgbClr val="FF0000"/>
                </a:solidFill>
              </a:rPr>
              <a:t>but very accurate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8613" y="1871663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smtClean="0"/>
              <a:t>a parallel or flash ADC</a:t>
            </a:r>
          </a:p>
        </p:txBody>
      </p:sp>
      <p:pic>
        <p:nvPicPr>
          <p:cNvPr id="29699" name="Picture 3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63" y="2365375"/>
            <a:ext cx="37750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Box 1"/>
          <p:cNvSpPr txBox="1">
            <a:spLocks noChangeArrowheads="1"/>
          </p:cNvSpPr>
          <p:nvPr/>
        </p:nvSpPr>
        <p:spPr bwMode="auto">
          <a:xfrm>
            <a:off x="250825" y="152400"/>
            <a:ext cx="8208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Comparators connected to voltages with V&gt;V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one polarity,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All connected to V&lt;V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the opposite polarity.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Combinational logic is then used to determine the value of the input voltage from this pattern.</a:t>
            </a:r>
            <a:endParaRPr lang="en-CA" altLang="en-US" sz="2000">
              <a:solidFill>
                <a:srgbClr val="FF0000"/>
              </a:solidFill>
            </a:endParaRPr>
          </a:p>
        </p:txBody>
      </p:sp>
      <p:sp>
        <p:nvSpPr>
          <p:cNvPr id="29701" name="TextBox 4"/>
          <p:cNvSpPr txBox="1">
            <a:spLocks noChangeArrowheads="1"/>
          </p:cNvSpPr>
          <p:nvPr/>
        </p:nvSpPr>
        <p:spPr bwMode="auto">
          <a:xfrm>
            <a:off x="5903913" y="1808163"/>
            <a:ext cx="324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Go fast converter (ns)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Accurate and expensive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and hold gates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6713" y="1857375"/>
            <a:ext cx="8331200" cy="4500563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smtClean="0"/>
              <a:t>It is often useful to be able to </a:t>
            </a:r>
            <a:r>
              <a:rPr lang="en-US" altLang="en-US" sz="2600" i="1" smtClean="0"/>
              <a:t>sample</a:t>
            </a:r>
            <a:r>
              <a:rPr lang="en-US" altLang="en-US" sz="2600" smtClean="0"/>
              <a:t> a signal and then </a:t>
            </a:r>
            <a:r>
              <a:rPr lang="en-US" altLang="en-US" sz="2600" i="1" smtClean="0"/>
              <a:t>hold</a:t>
            </a:r>
            <a:r>
              <a:rPr lang="en-US" altLang="en-US" sz="2600" smtClean="0"/>
              <a:t> its value constant</a:t>
            </a:r>
          </a:p>
          <a:p>
            <a:pPr marL="952500" lvl="1" eaLnBrk="1" hangingPunct="1"/>
            <a:r>
              <a:rPr lang="en-US" altLang="en-US" sz="2400" smtClean="0"/>
              <a:t>this is useful when performing analogue-to-digital conversion so that the signal does not change during conversion</a:t>
            </a:r>
          </a:p>
          <a:p>
            <a:pPr marL="952500" lvl="1" eaLnBrk="1" hangingPunct="1"/>
            <a:r>
              <a:rPr lang="en-US" altLang="en-US" sz="2400" smtClean="0"/>
              <a:t>it is also useful when doing digital-to-analogue conversion to maintain the output voltage constant between conversions</a:t>
            </a:r>
          </a:p>
          <a:p>
            <a:pPr marL="395288" indent="-395288" eaLnBrk="1" hangingPunct="1"/>
            <a:r>
              <a:rPr lang="en-US" altLang="en-US" sz="2600" smtClean="0"/>
              <a:t>This task is performed by a </a:t>
            </a:r>
            <a:r>
              <a:rPr lang="en-US" altLang="en-US" sz="2600" b="1" smtClean="0">
                <a:solidFill>
                  <a:srgbClr val="0000FF"/>
                </a:solidFill>
              </a:rPr>
              <a:t>sample and hold gate</a:t>
            </a:r>
          </a:p>
          <a:p>
            <a:pPr marL="952500" lvl="1" eaLnBrk="1" hangingPunct="1"/>
            <a:r>
              <a:rPr lang="en-US" altLang="en-US" sz="2400" smtClean="0"/>
              <a:t>we have looked at such circuits in earlier lectures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31146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grpSp>
        <p:nvGrpSpPr>
          <p:cNvPr id="30727" name="Group 9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30728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n-lt"/>
                </a:rPr>
                <a:t>28.5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0160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800" b="1" smtClean="0">
                <a:solidFill>
                  <a:srgbClr val="0000FF"/>
                </a:solidFill>
              </a:rPr>
              <a:t>A FET sample and hold gate</a:t>
            </a:r>
          </a:p>
        </p:txBody>
      </p:sp>
      <p:grpSp>
        <p:nvGrpSpPr>
          <p:cNvPr id="31747" name="Group 15"/>
          <p:cNvGrpSpPr>
            <a:grpSpLocks/>
          </p:cNvGrpSpPr>
          <p:nvPr/>
        </p:nvGrpSpPr>
        <p:grpSpPr bwMode="auto">
          <a:xfrm>
            <a:off x="0" y="3098800"/>
            <a:ext cx="6499225" cy="3282950"/>
            <a:chOff x="0" y="2758405"/>
            <a:chExt cx="6499575" cy="3283054"/>
          </a:xfrm>
        </p:grpSpPr>
        <p:pic>
          <p:nvPicPr>
            <p:cNvPr id="3175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57" t="18553" b="53111"/>
            <a:stretch>
              <a:fillRect/>
            </a:stretch>
          </p:blipFill>
          <p:spPr bwMode="auto">
            <a:xfrm>
              <a:off x="3095836" y="3231551"/>
              <a:ext cx="3403739" cy="113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26"/>
            <a:stretch>
              <a:fillRect/>
            </a:stretch>
          </p:blipFill>
          <p:spPr bwMode="auto">
            <a:xfrm>
              <a:off x="671459" y="2758405"/>
              <a:ext cx="2496385" cy="22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2" r="27271" b="81496"/>
            <a:stretch>
              <a:fillRect/>
            </a:stretch>
          </p:blipFill>
          <p:spPr bwMode="auto">
            <a:xfrm>
              <a:off x="0" y="5445224"/>
              <a:ext cx="2937683" cy="5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1" name="Rectangle 2"/>
            <p:cNvSpPr>
              <a:spLocks noChangeArrowheads="1"/>
            </p:cNvSpPr>
            <p:nvPr/>
          </p:nvSpPr>
          <p:spPr bwMode="auto">
            <a:xfrm>
              <a:off x="3887924" y="4077072"/>
              <a:ext cx="1512168" cy="3960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/>
            </a:p>
          </p:txBody>
        </p:sp>
        <p:sp>
          <p:nvSpPr>
            <p:cNvPr id="31762" name="Rectangle 3"/>
            <p:cNvSpPr>
              <a:spLocks noChangeArrowheads="1"/>
            </p:cNvSpPr>
            <p:nvPr/>
          </p:nvSpPr>
          <p:spPr bwMode="auto">
            <a:xfrm>
              <a:off x="4247964" y="3717032"/>
              <a:ext cx="288032" cy="43204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/>
            </a:p>
          </p:txBody>
        </p:sp>
        <p:cxnSp>
          <p:nvCxnSpPr>
            <p:cNvPr id="31763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1835696" y="4941168"/>
              <a:ext cx="0" cy="9001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64" name="Straight Connector 8"/>
            <p:cNvCxnSpPr>
              <a:cxnSpLocks noChangeShapeType="1"/>
            </p:cNvCxnSpPr>
            <p:nvPr/>
          </p:nvCxnSpPr>
          <p:spPr bwMode="auto">
            <a:xfrm flipV="1">
              <a:off x="2937683" y="5835492"/>
              <a:ext cx="2282389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65" name="Straight Arrow Connector 10"/>
            <p:cNvCxnSpPr>
              <a:cxnSpLocks noChangeShapeType="1"/>
            </p:cNvCxnSpPr>
            <p:nvPr/>
          </p:nvCxnSpPr>
          <p:spPr bwMode="auto">
            <a:xfrm flipH="1" flipV="1">
              <a:off x="5184068" y="4012621"/>
              <a:ext cx="36004" cy="181531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01" b="19469"/>
          <a:stretch>
            <a:fillRect/>
          </a:stretch>
        </p:blipFill>
        <p:spPr bwMode="auto">
          <a:xfrm>
            <a:off x="876300" y="1814513"/>
            <a:ext cx="2290763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959225"/>
            <a:ext cx="7048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935038" y="2673350"/>
            <a:ext cx="73025" cy="1538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9" b="14159"/>
          <a:stretch>
            <a:fillRect/>
          </a:stretch>
        </p:blipFill>
        <p:spPr bwMode="auto">
          <a:xfrm>
            <a:off x="3305175" y="2992438"/>
            <a:ext cx="1914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814513"/>
            <a:ext cx="2647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flipV="1">
            <a:off x="4262438" y="3362325"/>
            <a:ext cx="0" cy="5969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V="1">
            <a:off x="4219575" y="2024063"/>
            <a:ext cx="0" cy="94773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flipH="1">
            <a:off x="4219575" y="2024063"/>
            <a:ext cx="3124200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flipH="1" flipV="1">
            <a:off x="7343775" y="2024063"/>
            <a:ext cx="468313" cy="2174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472113" y="4614863"/>
            <a:ext cx="3671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Hold time depends on: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Conversion rate of ADC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Signal frequency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Limiting conversion rate should be due to S/H jitter, bandwidth, distortion etc,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Not the encoder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882775"/>
            <a:ext cx="85471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smtClean="0"/>
              <a:t>Most sample and hold gates are constructed using integrated circuits</a:t>
            </a:r>
          </a:p>
          <a:p>
            <a:pPr marL="388938" indent="-388938" eaLnBrk="1" hangingPunct="1"/>
            <a:r>
              <a:rPr lang="en-GB" altLang="en-US" sz="2600" smtClean="0"/>
              <a:t>Typical devices require a few microseconds to</a:t>
            </a:r>
            <a:br>
              <a:rPr lang="en-GB" altLang="en-US" sz="2600" smtClean="0"/>
            </a:br>
            <a:r>
              <a:rPr lang="en-GB" altLang="en-US" sz="2600" smtClean="0"/>
              <a:t>sample the incoming waveform, which then decays</a:t>
            </a:r>
            <a:br>
              <a:rPr lang="en-GB" altLang="en-US" sz="2600" smtClean="0"/>
            </a:br>
            <a:r>
              <a:rPr lang="en-GB" altLang="en-US" sz="2600" smtClean="0"/>
              <a:t>(or </a:t>
            </a:r>
            <a:r>
              <a:rPr lang="en-GB" altLang="en-US" sz="2600" b="1" smtClean="0">
                <a:solidFill>
                  <a:srgbClr val="0000FF"/>
                </a:solidFill>
              </a:rPr>
              <a:t>droops</a:t>
            </a:r>
            <a:r>
              <a:rPr lang="en-GB" altLang="en-US" sz="2600" smtClean="0"/>
              <a:t>) at a rate of a few millivolts per millisecond</a:t>
            </a:r>
          </a:p>
          <a:p>
            <a:pPr marL="388938" indent="-388938" eaLnBrk="1" hangingPunct="1"/>
            <a:r>
              <a:rPr lang="en-GB" altLang="en-US" sz="2600" smtClean="0"/>
              <a:t>High speed devices, such as those used for video applications, can sample an input in a few nanoseconds, so droop must be limited to a few millivolts per microsecond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Advantage of S/H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381000" y="1773238"/>
            <a:ext cx="8382000" cy="1223962"/>
          </a:xfrm>
        </p:spPr>
        <p:txBody>
          <a:bodyPr/>
          <a:lstStyle/>
          <a:p>
            <a:r>
              <a:rPr lang="en-CA" altLang="en-US" sz="2400" smtClean="0"/>
              <a:t>If signal is changing during conversion, increases bit errors, missing codes, and accentuates timing mismatches in comparators of flash ADC.</a:t>
            </a: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2960688"/>
            <a:ext cx="5040313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Box 3"/>
          <p:cNvSpPr txBox="1">
            <a:spLocks noChangeArrowheads="1"/>
          </p:cNvSpPr>
          <p:nvPr/>
        </p:nvSpPr>
        <p:spPr bwMode="auto">
          <a:xfrm>
            <a:off x="6156325" y="3465513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/>
              <a:t>Encoder output</a:t>
            </a:r>
          </a:p>
        </p:txBody>
      </p:sp>
      <p:sp>
        <p:nvSpPr>
          <p:cNvPr id="33798" name="TextBox 6"/>
          <p:cNvSpPr txBox="1">
            <a:spLocks noChangeArrowheads="1"/>
          </p:cNvSpPr>
          <p:nvPr/>
        </p:nvSpPr>
        <p:spPr bwMode="auto">
          <a:xfrm>
            <a:off x="6156325" y="5013325"/>
            <a:ext cx="280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/>
              <a:t>Output vs. input.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Multiplexing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41500"/>
            <a:ext cx="8331200" cy="4319588"/>
          </a:xfrm>
        </p:spPr>
        <p:txBody>
          <a:bodyPr/>
          <a:lstStyle/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 smtClean="0"/>
              <a:t>While some systems have a single input and a single output, often there are multiple inputs and outputs</a:t>
            </a:r>
          </a:p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 smtClean="0"/>
              <a:t>Rather than have separate converters for each input and output, we often use </a:t>
            </a:r>
            <a:r>
              <a:rPr lang="en-US" altLang="en-US" sz="2600" b="1" smtClean="0">
                <a:solidFill>
                  <a:srgbClr val="0000FF"/>
                </a:solidFill>
              </a:rPr>
              <a:t>multiplexing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 smtClean="0"/>
              <a:t>multiplexers make use of </a:t>
            </a:r>
            <a:r>
              <a:rPr lang="en-US" altLang="en-US" sz="2400" b="1" smtClean="0">
                <a:solidFill>
                  <a:srgbClr val="0000FF"/>
                </a:solidFill>
              </a:rPr>
              <a:t>electrically operated switches</a:t>
            </a:r>
            <a:r>
              <a:rPr lang="en-US" altLang="en-US" sz="2400" smtClean="0"/>
              <a:t> to control the routing of signals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 smtClean="0"/>
              <a:t>these can be used at the input or output of a system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 smtClean="0"/>
              <a:t>normally separate anti-aliasing and/or reconstruction filters would be used with each input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31146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grpSp>
        <p:nvGrpSpPr>
          <p:cNvPr id="34823" name="Group 9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34827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n-lt"/>
                </a:rPr>
                <a:t>28.6</a:t>
              </a:r>
            </a:p>
          </p:txBody>
        </p:sp>
      </p:grpSp>
      <p:grpSp>
        <p:nvGrpSpPr>
          <p:cNvPr id="34824" name="Group 9"/>
          <p:cNvGrpSpPr>
            <a:grpSpLocks/>
          </p:cNvGrpSpPr>
          <p:nvPr/>
        </p:nvGrpSpPr>
        <p:grpSpPr bwMode="auto">
          <a:xfrm>
            <a:off x="6443663" y="225425"/>
            <a:ext cx="1260475" cy="1201738"/>
            <a:chOff x="7776984" y="296652"/>
            <a:chExt cx="1260864" cy="1202786"/>
          </a:xfrm>
        </p:grpSpPr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j-lt"/>
                </a:rPr>
                <a:t>Video 28C</a:t>
              </a:r>
            </a:p>
          </p:txBody>
        </p:sp>
        <p:pic>
          <p:nvPicPr>
            <p:cNvPr id="34826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9413" y="18796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600" b="1" smtClean="0">
                <a:solidFill>
                  <a:srgbClr val="0000FF"/>
                </a:solidFill>
              </a:rPr>
              <a:t>Input multiplexing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51"/>
          <a:stretch>
            <a:fillRect/>
          </a:stretch>
        </p:blipFill>
        <p:spPr bwMode="auto">
          <a:xfrm>
            <a:off x="635000" y="2663825"/>
            <a:ext cx="790892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extBox 1"/>
          <p:cNvSpPr txBox="1">
            <a:spLocks noChangeArrowheads="1"/>
          </p:cNvSpPr>
          <p:nvPr/>
        </p:nvSpPr>
        <p:spPr bwMode="auto">
          <a:xfrm>
            <a:off x="635000" y="908050"/>
            <a:ext cx="764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Time delay between sampled inputs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938" y="2097088"/>
            <a:ext cx="9117013" cy="1131887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CA" altLang="en-US" sz="2000" smtClean="0"/>
              <a:t>Abbreviations: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CA" altLang="en-US" sz="2000" smtClean="0"/>
              <a:t>LPF  = low pass filter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CA" altLang="en-US" sz="2000" smtClean="0"/>
              <a:t>BPF = band pass filter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CA" altLang="en-US" sz="2000" smtClean="0"/>
              <a:t>ADC = analogue to digital</a:t>
            </a:r>
            <a:br>
              <a:rPr lang="en-CA" altLang="en-US" sz="2000" smtClean="0"/>
            </a:br>
            <a:r>
              <a:rPr lang="en-CA" altLang="en-US" sz="2000" smtClean="0"/>
              <a:t>	converter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CA" altLang="en-US" sz="2000" smtClean="0"/>
              <a:t>DSP  = digital signal </a:t>
            </a:r>
            <a:br>
              <a:rPr lang="en-CA" altLang="en-US" sz="2000" smtClean="0"/>
            </a:br>
            <a:r>
              <a:rPr lang="en-CA" altLang="en-US" sz="2000" smtClean="0"/>
              <a:t>	processor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CA" altLang="en-US" sz="2000" smtClean="0"/>
              <a:t>DAC = digital to analogue</a:t>
            </a:r>
            <a:br>
              <a:rPr lang="en-CA" altLang="en-US" sz="2000" smtClean="0"/>
            </a:br>
            <a:r>
              <a:rPr lang="en-CA" altLang="en-US" sz="2000" smtClean="0"/>
              <a:t>	converter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CA" altLang="en-US" sz="2000" smtClean="0"/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CA" altLang="en-US" sz="2000" smtClean="0"/>
              <a:t>Signal with maximum frequency F is filtered, sampled at frequency f</a:t>
            </a:r>
            <a:r>
              <a:rPr lang="en-CA" altLang="en-US" sz="2000" baseline="-25000" smtClean="0"/>
              <a:t>s</a:t>
            </a:r>
            <a:r>
              <a:rPr lang="en-CA" altLang="en-US" sz="2000" smtClean="0"/>
              <a:t>, digitized, stored and then output as an analogue signal that is filtered.</a:t>
            </a:r>
          </a:p>
        </p:txBody>
      </p:sp>
      <p:sp>
        <p:nvSpPr>
          <p:cNvPr id="40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The sampling and conversion system</a:t>
            </a:r>
          </a:p>
        </p:txBody>
      </p:sp>
      <p:grpSp>
        <p:nvGrpSpPr>
          <p:cNvPr id="4100" name="Group 3"/>
          <p:cNvGrpSpPr>
            <a:grpSpLocks/>
          </p:cNvGrpSpPr>
          <p:nvPr/>
        </p:nvGrpSpPr>
        <p:grpSpPr bwMode="auto">
          <a:xfrm>
            <a:off x="3143250" y="1836738"/>
            <a:ext cx="5965825" cy="3506787"/>
            <a:chOff x="3143473" y="1835944"/>
            <a:chExt cx="5965031" cy="3507581"/>
          </a:xfrm>
        </p:grpSpPr>
        <p:pic>
          <p:nvPicPr>
            <p:cNvPr id="41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2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  <p:sp>
          <p:nvSpPr>
            <p:cNvPr id="4103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/>
                <a:t>F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68300" y="1870075"/>
            <a:ext cx="83820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 smtClean="0">
                <a:solidFill>
                  <a:srgbClr val="0000FF"/>
                </a:solidFill>
              </a:rPr>
              <a:t>Input multiplexing with sample and hold gates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5" b="38159"/>
          <a:stretch>
            <a:fillRect/>
          </a:stretch>
        </p:blipFill>
        <p:spPr bwMode="auto">
          <a:xfrm>
            <a:off x="546100" y="2601913"/>
            <a:ext cx="80645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358775" y="542925"/>
            <a:ext cx="764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All inputs sampled simultaneously—only droop to worry about (last one read has largest droop)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9413" y="1871663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GB" altLang="en-US" sz="2600" b="1" smtClean="0">
                <a:solidFill>
                  <a:srgbClr val="0000FF"/>
                </a:solidFill>
              </a:rPr>
              <a:t>Output multiplexing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0" b="3368"/>
          <a:stretch>
            <a:fillRect/>
          </a:stretch>
        </p:blipFill>
        <p:spPr bwMode="auto">
          <a:xfrm>
            <a:off x="608013" y="2638425"/>
            <a:ext cx="80549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358775" y="542925"/>
            <a:ext cx="830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Convert input 1-hold output 1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Get new input, convert new input, hold output on ch 2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9413" y="1871663"/>
            <a:ext cx="8382000" cy="4319587"/>
          </a:xfrm>
        </p:spPr>
        <p:txBody>
          <a:bodyPr/>
          <a:lstStyle/>
          <a:p>
            <a:pPr marL="382588" indent="-382588" eaLnBrk="1" hangingPunct="1">
              <a:defRPr/>
            </a:pPr>
            <a:r>
              <a:rPr lang="en-GB" sz="2600" b="1" dirty="0" smtClean="0">
                <a:solidFill>
                  <a:srgbClr val="0000FF"/>
                </a:solidFill>
              </a:rPr>
              <a:t>Single-chip data acquisition systems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 smtClean="0"/>
              <a:t>these are a combination of an ADC and a multiplexer within a single integrated circuit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 smtClean="0"/>
              <a:t>usually designed for use with microprocessor-based systems, and provide all the control lines necessary for simple interfacing</a:t>
            </a:r>
          </a:p>
          <a:p>
            <a:pPr marL="515938" eaLnBrk="1" hangingPunct="1">
              <a:lnSpc>
                <a:spcPct val="120000"/>
              </a:lnSpc>
              <a:defRPr/>
            </a:pPr>
            <a:r>
              <a:rPr lang="en-GB" sz="2600" dirty="0" smtClean="0">
                <a:solidFill>
                  <a:srgbClr val="FF0000"/>
                </a:solidFill>
              </a:rPr>
              <a:t>More info in the analogue devices analogue to digital conversion handbook on Blackboard</a:t>
            </a:r>
            <a:br>
              <a:rPr lang="en-GB" sz="2600" dirty="0" smtClean="0">
                <a:solidFill>
                  <a:srgbClr val="FF0000"/>
                </a:solidFill>
              </a:rPr>
            </a:br>
            <a:r>
              <a:rPr lang="en-GB" sz="2600" dirty="0" smtClean="0">
                <a:solidFill>
                  <a:srgbClr val="FF0000"/>
                </a:solidFill>
              </a:rPr>
              <a:t>analog_digital_conversion.zip</a:t>
            </a:r>
          </a:p>
          <a:p>
            <a:pPr marL="573088" lvl="1" indent="0" eaLnBrk="1" hangingPunct="1">
              <a:lnSpc>
                <a:spcPct val="120000"/>
              </a:lnSpc>
              <a:buFontTx/>
              <a:buNone/>
              <a:defRPr/>
            </a:pP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 smtClean="0"/>
              <a:t>The </a:t>
            </a:r>
            <a:r>
              <a:rPr lang="en-GB" altLang="en-US" sz="2600" smtClean="0">
                <a:solidFill>
                  <a:srgbClr val="667AFF"/>
                </a:solidFill>
              </a:rPr>
              <a:t>Further Study </a:t>
            </a:r>
            <a:r>
              <a:rPr lang="en-GB" altLang="en-US" sz="2600" smtClean="0"/>
              <a:t>section at the end of Chapter 28 looks at the use of analogue sensors within smartphones.</a:t>
            </a:r>
          </a:p>
          <a:p>
            <a:pPr eaLnBrk="1" hangingPunct="1"/>
            <a:r>
              <a:rPr lang="en-GB" altLang="en-US" sz="2600" smtClean="0"/>
              <a:t>Consider what novel sensors could be added to a smartphone and suggest some applications that might make use of them.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39940" name="Group 8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39946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n-lt"/>
                </a:rPr>
                <a:t>Further Study</a:t>
              </a:r>
            </a:p>
          </p:txBody>
        </p:sp>
      </p:grpSp>
      <p:grpSp>
        <p:nvGrpSpPr>
          <p:cNvPr id="39941" name="Group 9"/>
          <p:cNvGrpSpPr>
            <a:grpSpLocks/>
          </p:cNvGrpSpPr>
          <p:nvPr/>
        </p:nvGrpSpPr>
        <p:grpSpPr bwMode="auto">
          <a:xfrm>
            <a:off x="6443663" y="225425"/>
            <a:ext cx="1260475" cy="1201738"/>
            <a:chOff x="7776984" y="296652"/>
            <a:chExt cx="1260864" cy="1202786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j-lt"/>
                </a:rPr>
                <a:t>Video 28D</a:t>
              </a:r>
            </a:p>
          </p:txBody>
        </p:sp>
        <p:pic>
          <p:nvPicPr>
            <p:cNvPr id="39945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81000" y="5121275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sz="2600" kern="0" dirty="0">
                <a:latin typeface="+mn-lt"/>
              </a:rPr>
              <a:t>When you have given this some thought, take a look at the video.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buFont typeface="Wingdings" pitchFamily="2" charset="2"/>
              <a:buNone/>
              <a:defRPr/>
            </a:pPr>
            <a:endParaRPr lang="en-GB" sz="3000" kern="0" dirty="0">
              <a:latin typeface="+mn-lt"/>
            </a:endParaRPr>
          </a:p>
        </p:txBody>
      </p:sp>
      <p:pic>
        <p:nvPicPr>
          <p:cNvPr id="39943" name="Picture 11" descr="Further Study 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952625"/>
            <a:ext cx="3048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 dirty="0" smtClean="0"/>
              <a:t>Converting an analogue signal to a digital form </a:t>
            </a:r>
          </a:p>
          <a:p>
            <a:pPr marL="782638" lvl="1" indent="-382588" eaLnBrk="1" hangingPunct="1"/>
            <a:r>
              <a:rPr lang="en-US" altLang="en-US" sz="2000" dirty="0" smtClean="0"/>
              <a:t>sampling the waveform and then performing </a:t>
            </a:r>
          </a:p>
          <a:p>
            <a:pPr marL="782638" lvl="1" indent="-382588" eaLnBrk="1" hangingPunct="1"/>
            <a:r>
              <a:rPr lang="en-US" altLang="en-US" sz="2000" dirty="0" smtClean="0"/>
              <a:t>Analogue to digital conversion</a:t>
            </a:r>
          </a:p>
          <a:p>
            <a:pPr marL="382588" indent="-382588" eaLnBrk="1" hangingPunct="1"/>
            <a:r>
              <a:rPr lang="en-US" altLang="en-US" sz="2200" dirty="0" smtClean="0"/>
              <a:t>If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 dirty="0" smtClean="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 dirty="0" smtClean="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 dirty="0" smtClean="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 dirty="0" smtClean="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 dirty="0" smtClean="0"/>
              <a:t>Multiplexers can reduce the number of converters required</a:t>
            </a:r>
            <a:endParaRPr lang="en-US" altLang="en-US" sz="2200" dirty="0" smtClean="0">
              <a:sym typeface="Symbol" panose="05050102010706020507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Sampling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64804"/>
            <a:ext cx="8655496" cy="4319587"/>
          </a:xfrm>
        </p:spPr>
        <p:txBody>
          <a:bodyPr/>
          <a:lstStyle/>
          <a:p>
            <a:r>
              <a:rPr lang="en-CA" sz="2800" dirty="0" smtClean="0"/>
              <a:t>Sampling at frequency f</a:t>
            </a:r>
            <a:r>
              <a:rPr lang="en-CA" sz="2800" baseline="-25000" dirty="0" smtClean="0"/>
              <a:t>s</a:t>
            </a:r>
            <a:r>
              <a:rPr lang="en-CA" sz="2800" dirty="0" smtClean="0"/>
              <a:t> generates a </a:t>
            </a:r>
          </a:p>
          <a:p>
            <a:pPr lvl="1"/>
            <a:r>
              <a:rPr lang="en-CA" sz="2400" dirty="0" smtClean="0"/>
              <a:t>A first harmonic extending to the Nyquist </a:t>
            </a:r>
            <a:r>
              <a:rPr lang="en-CA" sz="2400" dirty="0" err="1" smtClean="0"/>
              <a:t>f</a:t>
            </a:r>
            <a:r>
              <a:rPr lang="en-CA" sz="2400" baseline="-25000" dirty="0" err="1" smtClean="0"/>
              <a:t>ny</a:t>
            </a:r>
            <a:r>
              <a:rPr lang="en-CA" sz="2400" dirty="0" smtClean="0"/>
              <a:t>=f</a:t>
            </a:r>
            <a:r>
              <a:rPr lang="en-CA" sz="2400" baseline="-25000" dirty="0" smtClean="0"/>
              <a:t>s</a:t>
            </a:r>
            <a:r>
              <a:rPr lang="en-CA" sz="2400" dirty="0" smtClean="0"/>
              <a:t>/2</a:t>
            </a:r>
          </a:p>
          <a:p>
            <a:pPr lvl="1"/>
            <a:r>
              <a:rPr lang="en-CA" sz="2400" dirty="0" smtClean="0"/>
              <a:t>A second harmonic (starting at f</a:t>
            </a:r>
            <a:r>
              <a:rPr lang="en-CA" sz="2400" baseline="-25000" dirty="0" smtClean="0"/>
              <a:t>s</a:t>
            </a:r>
            <a:r>
              <a:rPr lang="en-CA" sz="2400" dirty="0" smtClean="0"/>
              <a:t>)</a:t>
            </a:r>
          </a:p>
          <a:p>
            <a:endParaRPr lang="en-CA" sz="1050" dirty="0"/>
          </a:p>
          <a:p>
            <a:r>
              <a:rPr lang="en-CA" sz="2800" dirty="0" smtClean="0"/>
              <a:t>Frequencies are both positive and negative</a:t>
            </a:r>
          </a:p>
          <a:p>
            <a:pPr lvl="1"/>
            <a:r>
              <a:rPr lang="en-CA" sz="2400" dirty="0" smtClean="0"/>
              <a:t>The cos(2</a:t>
            </a:r>
            <a:r>
              <a:rPr lang="en-CA" sz="2400" dirty="0" smtClean="0">
                <a:sym typeface="Symbol" panose="05050102010706020507" pitchFamily="18" charset="2"/>
              </a:rPr>
              <a:t>(-f)) = cos(2f);  the sin</a:t>
            </a:r>
            <a:r>
              <a:rPr lang="en-CA" sz="2400" dirty="0" smtClean="0"/>
              <a:t>(2</a:t>
            </a:r>
            <a:r>
              <a:rPr lang="en-CA" sz="2400" dirty="0" smtClean="0">
                <a:sym typeface="Symbol" panose="05050102010706020507" pitchFamily="18" charset="2"/>
              </a:rPr>
              <a:t>(-f)) = -sin(2f)</a:t>
            </a:r>
          </a:p>
          <a:p>
            <a:pPr lvl="1"/>
            <a:r>
              <a:rPr lang="en-CA" sz="2400" dirty="0" smtClean="0">
                <a:sym typeface="Symbol" panose="05050102010706020507" pitchFamily="18" charset="2"/>
              </a:rPr>
              <a:t>Just a phase shift</a:t>
            </a:r>
          </a:p>
          <a:p>
            <a:pPr marL="57150" indent="0">
              <a:buNone/>
            </a:pPr>
            <a:endParaRPr lang="en-CA" sz="1050" dirty="0" smtClean="0">
              <a:sym typeface="Symbol" panose="05050102010706020507" pitchFamily="18" charset="2"/>
            </a:endParaRPr>
          </a:p>
          <a:p>
            <a:r>
              <a:rPr lang="en-CA" sz="2800" dirty="0" smtClean="0">
                <a:sym typeface="Symbol" panose="05050102010706020507" pitchFamily="18" charset="2"/>
              </a:rPr>
              <a:t>So a signal at frequency f will appear at f in </a:t>
            </a:r>
            <a:r>
              <a:rPr lang="en-CA" sz="2800" i="1" dirty="0" smtClean="0">
                <a:sym typeface="Symbol" panose="05050102010706020507" pitchFamily="18" charset="2"/>
              </a:rPr>
              <a:t>both the first and second harmonics</a:t>
            </a:r>
            <a:r>
              <a:rPr lang="en-CA" sz="2800" dirty="0" smtClean="0">
                <a:sym typeface="Symbol" panose="05050102010706020507" pitchFamily="18" charset="2"/>
              </a:rPr>
              <a:t> 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273377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Sampling at </a:t>
            </a:r>
            <a:r>
              <a:rPr lang="en-CA" dirty="0" err="1" smtClean="0"/>
              <a:t>T</a:t>
            </a:r>
            <a:r>
              <a:rPr lang="en-CA" baseline="-25000" dirty="0" err="1" smtClean="0"/>
              <a:t>s</a:t>
            </a:r>
            <a:r>
              <a:rPr lang="en-CA" dirty="0" smtClean="0"/>
              <a:t> gives a Nyquist at </a:t>
            </a:r>
            <a:r>
              <a:rPr lang="en-CA" dirty="0" err="1" smtClean="0"/>
              <a:t>f</a:t>
            </a:r>
            <a:r>
              <a:rPr lang="en-CA" baseline="-25000" dirty="0" err="1" smtClean="0"/>
              <a:t>ny</a:t>
            </a:r>
            <a:r>
              <a:rPr lang="en-CA" dirty="0" smtClean="0"/>
              <a:t>=1/(2T</a:t>
            </a:r>
            <a:r>
              <a:rPr lang="en-CA" baseline="-25000" dirty="0" smtClean="0"/>
              <a:t>s</a:t>
            </a:r>
            <a:r>
              <a:rPr lang="en-CA" dirty="0" smtClean="0"/>
              <a:t>)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8940"/>
            <a:ext cx="6148254" cy="223757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 bwMode="auto">
          <a:xfrm flipV="1">
            <a:off x="1780787" y="3731041"/>
            <a:ext cx="180020" cy="26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1943708" y="3645024"/>
            <a:ext cx="0" cy="50930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2016747" y="3645024"/>
            <a:ext cx="0" cy="4012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5-Point Star 7"/>
          <p:cNvSpPr/>
          <p:nvPr/>
        </p:nvSpPr>
        <p:spPr bwMode="auto">
          <a:xfrm>
            <a:off x="1907704" y="4113076"/>
            <a:ext cx="72008" cy="108012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1979712" y="3969060"/>
            <a:ext cx="72008" cy="108012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 flipV="1">
            <a:off x="2008159" y="3735260"/>
            <a:ext cx="180020" cy="26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Rectangle 15"/>
          <p:cNvSpPr/>
          <p:nvPr/>
        </p:nvSpPr>
        <p:spPr bwMode="auto">
          <a:xfrm>
            <a:off x="5868144" y="4401108"/>
            <a:ext cx="252028" cy="2520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5330731" y="4504451"/>
            <a:ext cx="537413" cy="15114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4463988" y="4687658"/>
            <a:ext cx="216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/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23729" y="3607117"/>
            <a:ext cx="3240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 err="1" smtClean="0"/>
              <a:t>T</a:t>
            </a:r>
            <a:r>
              <a:rPr lang="en-CA" sz="1100" baseline="-25000" dirty="0" err="1" smtClean="0"/>
              <a:t>s</a:t>
            </a:r>
            <a:endParaRPr lang="en-CA" sz="1100" baseline="-25000" dirty="0"/>
          </a:p>
        </p:txBody>
      </p:sp>
      <p:sp>
        <p:nvSpPr>
          <p:cNvPr id="21" name="TextBox 20"/>
          <p:cNvSpPr txBox="1"/>
          <p:nvPr/>
        </p:nvSpPr>
        <p:spPr>
          <a:xfrm>
            <a:off x="5564756" y="4687658"/>
            <a:ext cx="8460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 err="1" smtClean="0"/>
              <a:t>f</a:t>
            </a:r>
            <a:r>
              <a:rPr lang="en-CA" sz="1100" baseline="-25000" dirty="0" err="1" smtClean="0"/>
              <a:t>ny</a:t>
            </a:r>
            <a:r>
              <a:rPr lang="en-CA" sz="1100" dirty="0" smtClean="0"/>
              <a:t>=1/(2T</a:t>
            </a:r>
            <a:r>
              <a:rPr lang="en-CA" sz="1100" baseline="-25000" dirty="0" smtClean="0"/>
              <a:t>s</a:t>
            </a:r>
            <a:r>
              <a:rPr lang="en-CA" sz="1100" dirty="0" smtClean="0"/>
              <a:t>)</a:t>
            </a:r>
            <a:endParaRPr lang="en-CA" sz="1100" baseline="-25000" dirty="0"/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5868144" y="4512008"/>
            <a:ext cx="0" cy="17565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3221850" y="2564904"/>
            <a:ext cx="268936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3923927" y="2240868"/>
            <a:ext cx="1406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First harmonic</a:t>
            </a:r>
            <a:endParaRPr lang="en-CA" dirty="0"/>
          </a:p>
        </p:txBody>
      </p:sp>
      <p:sp>
        <p:nvSpPr>
          <p:cNvPr id="39" name="TextBox 38"/>
          <p:cNvSpPr txBox="1"/>
          <p:nvPr/>
        </p:nvSpPr>
        <p:spPr>
          <a:xfrm>
            <a:off x="143508" y="2240842"/>
            <a:ext cx="23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/>
              <a:t>Sampling every </a:t>
            </a:r>
            <a:r>
              <a:rPr lang="en-CA" sz="1400" dirty="0" err="1" smtClean="0"/>
              <a:t>T</a:t>
            </a:r>
            <a:r>
              <a:rPr lang="en-CA" sz="1400" baseline="-25000" dirty="0" err="1" smtClean="0"/>
              <a:t>s</a:t>
            </a:r>
            <a:r>
              <a:rPr lang="en-CA" sz="1400" dirty="0" smtClean="0"/>
              <a:t> is a sampling frequency f</a:t>
            </a:r>
            <a:r>
              <a:rPr lang="en-CA" sz="1400" baseline="-25000" dirty="0" smtClean="0"/>
              <a:t>s</a:t>
            </a:r>
            <a:r>
              <a:rPr lang="en-CA" sz="1400" dirty="0" smtClean="0"/>
              <a:t> = 1/</a:t>
            </a:r>
            <a:r>
              <a:rPr lang="en-CA" sz="1400" dirty="0" err="1" smtClean="0"/>
              <a:t>T</a:t>
            </a:r>
            <a:r>
              <a:rPr lang="en-CA" sz="1400" baseline="-25000" dirty="0" err="1" smtClean="0"/>
              <a:t>s</a:t>
            </a:r>
            <a:endParaRPr lang="en-CA" sz="1400" baseline="-25000" dirty="0"/>
          </a:p>
        </p:txBody>
      </p:sp>
    </p:spTree>
    <p:extLst>
      <p:ext uri="{BB962C8B-B14F-4D97-AF65-F5344CB8AC3E}">
        <p14:creationId xmlns:p14="http://schemas.microsoft.com/office/powerpoint/2010/main" val="60714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763000" cy="838200"/>
          </a:xfrm>
        </p:spPr>
        <p:txBody>
          <a:bodyPr/>
          <a:lstStyle/>
          <a:p>
            <a:r>
              <a:rPr lang="en-CA" dirty="0" smtClean="0"/>
              <a:t>Sampling at </a:t>
            </a:r>
            <a:r>
              <a:rPr lang="en-CA" dirty="0" err="1" smtClean="0"/>
              <a:t>T</a:t>
            </a:r>
            <a:r>
              <a:rPr lang="en-CA" baseline="-25000" dirty="0" err="1" smtClean="0"/>
              <a:t>s</a:t>
            </a:r>
            <a:r>
              <a:rPr lang="en-CA" dirty="0" smtClean="0"/>
              <a:t> gives second harmonic f</a:t>
            </a:r>
            <a:r>
              <a:rPr lang="en-CA" baseline="-25000" dirty="0" smtClean="0"/>
              <a:t>s</a:t>
            </a:r>
            <a:r>
              <a:rPr lang="en-CA" dirty="0" smtClean="0"/>
              <a:t>=1/</a:t>
            </a:r>
            <a:r>
              <a:rPr lang="en-CA" dirty="0" err="1" smtClean="0"/>
              <a:t>Ts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8940"/>
            <a:ext cx="6148254" cy="223757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 bwMode="auto">
          <a:xfrm flipV="1">
            <a:off x="1780787" y="3731041"/>
            <a:ext cx="180020" cy="26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1943708" y="3645024"/>
            <a:ext cx="0" cy="50930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2016747" y="3645024"/>
            <a:ext cx="0" cy="4012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5-Point Star 7"/>
          <p:cNvSpPr/>
          <p:nvPr/>
        </p:nvSpPr>
        <p:spPr bwMode="auto">
          <a:xfrm>
            <a:off x="1907704" y="4113076"/>
            <a:ext cx="72008" cy="108012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1979712" y="3969060"/>
            <a:ext cx="72008" cy="108012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 flipV="1">
            <a:off x="2008159" y="3735260"/>
            <a:ext cx="180020" cy="26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5023"/>
          <a:stretch/>
        </p:blipFill>
        <p:spPr>
          <a:xfrm>
            <a:off x="5911213" y="2896497"/>
            <a:ext cx="2765243" cy="223757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auto">
          <a:xfrm>
            <a:off x="5796136" y="4401108"/>
            <a:ext cx="324036" cy="2520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5330731" y="4512008"/>
            <a:ext cx="1080120" cy="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4463988" y="4687658"/>
            <a:ext cx="216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/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23729" y="3607117"/>
            <a:ext cx="3240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 err="1" smtClean="0"/>
              <a:t>T</a:t>
            </a:r>
            <a:r>
              <a:rPr lang="en-CA" sz="1100" baseline="-25000" dirty="0" err="1" smtClean="0"/>
              <a:t>s</a:t>
            </a:r>
            <a:endParaRPr lang="en-CA" sz="1100" baseline="-25000" dirty="0"/>
          </a:p>
        </p:txBody>
      </p:sp>
      <p:sp>
        <p:nvSpPr>
          <p:cNvPr id="21" name="TextBox 20"/>
          <p:cNvSpPr txBox="1"/>
          <p:nvPr/>
        </p:nvSpPr>
        <p:spPr>
          <a:xfrm>
            <a:off x="5564756" y="4687658"/>
            <a:ext cx="8460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 err="1" smtClean="0"/>
              <a:t>f</a:t>
            </a:r>
            <a:r>
              <a:rPr lang="en-CA" sz="1100" baseline="-25000" dirty="0" err="1" smtClean="0"/>
              <a:t>ny</a:t>
            </a:r>
            <a:r>
              <a:rPr lang="en-CA" sz="1100" dirty="0" smtClean="0"/>
              <a:t>=1/(2T</a:t>
            </a:r>
            <a:r>
              <a:rPr lang="en-CA" sz="1100" baseline="-25000" dirty="0" smtClean="0"/>
              <a:t>s</a:t>
            </a:r>
            <a:r>
              <a:rPr lang="en-CA" sz="1100" dirty="0" smtClean="0"/>
              <a:t>)</a:t>
            </a:r>
            <a:endParaRPr lang="en-CA" sz="1100" baseline="-25000" dirty="0"/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5868144" y="4512008"/>
            <a:ext cx="0" cy="17565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3221850" y="2564904"/>
            <a:ext cx="268936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3923927" y="2240868"/>
            <a:ext cx="1406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First harmonic</a:t>
            </a:r>
            <a:endParaRPr lang="en-CA" dirty="0"/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5940152" y="2564904"/>
            <a:ext cx="268936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6642229" y="2240868"/>
            <a:ext cx="1674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Second harmonic</a:t>
            </a:r>
            <a:endParaRPr lang="en-CA" dirty="0"/>
          </a:p>
        </p:txBody>
      </p:sp>
      <p:sp>
        <p:nvSpPr>
          <p:cNvPr id="22" name="TextBox 21"/>
          <p:cNvSpPr txBox="1"/>
          <p:nvPr/>
        </p:nvSpPr>
        <p:spPr>
          <a:xfrm>
            <a:off x="6797262" y="4687658"/>
            <a:ext cx="8460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 smtClean="0"/>
              <a:t>f</a:t>
            </a:r>
            <a:r>
              <a:rPr lang="en-CA" sz="1100" baseline="-25000" dirty="0" smtClean="0"/>
              <a:t>s</a:t>
            </a:r>
            <a:r>
              <a:rPr lang="en-CA" sz="1100" dirty="0" smtClean="0"/>
              <a:t>=1/(</a:t>
            </a:r>
            <a:r>
              <a:rPr lang="en-CA" sz="1100" dirty="0" err="1" smtClean="0"/>
              <a:t>T</a:t>
            </a:r>
            <a:r>
              <a:rPr lang="en-CA" sz="1100" baseline="-25000" dirty="0" err="1" smtClean="0"/>
              <a:t>s</a:t>
            </a:r>
            <a:r>
              <a:rPr lang="en-CA" sz="1100" dirty="0" smtClean="0"/>
              <a:t>)</a:t>
            </a:r>
            <a:endParaRPr lang="en-CA" sz="1100" baseline="-25000" dirty="0"/>
          </a:p>
        </p:txBody>
      </p:sp>
      <p:sp>
        <p:nvSpPr>
          <p:cNvPr id="5" name="TextBox 4"/>
          <p:cNvSpPr txBox="1"/>
          <p:nvPr/>
        </p:nvSpPr>
        <p:spPr>
          <a:xfrm>
            <a:off x="838064" y="529729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 smtClean="0"/>
              <a:t>As long as highest frequency being sampled is at a frequency </a:t>
            </a:r>
            <a:r>
              <a:rPr lang="en-CA" sz="2000" dirty="0" err="1" smtClean="0"/>
              <a:t>f</a:t>
            </a:r>
            <a:r>
              <a:rPr lang="en-CA" sz="2000" baseline="-25000" dirty="0" err="1" smtClean="0"/>
              <a:t>o</a:t>
            </a:r>
            <a:r>
              <a:rPr lang="en-CA" sz="2000" dirty="0" smtClean="0"/>
              <a:t>&lt;</a:t>
            </a:r>
            <a:r>
              <a:rPr lang="en-CA" sz="2000" dirty="0" err="1" smtClean="0"/>
              <a:t>f</a:t>
            </a:r>
            <a:r>
              <a:rPr lang="en-CA" sz="2000" baseline="-25000" dirty="0" err="1" smtClean="0"/>
              <a:t>ny</a:t>
            </a:r>
            <a:r>
              <a:rPr lang="en-CA" sz="2000" dirty="0" smtClean="0"/>
              <a:t>, </a:t>
            </a:r>
            <a:br>
              <a:rPr lang="en-CA" sz="2000" dirty="0" smtClean="0"/>
            </a:br>
            <a:r>
              <a:rPr lang="en-CA" sz="2000" dirty="0" smtClean="0"/>
              <a:t>		these harmonics do not overlap</a:t>
            </a:r>
            <a:endParaRPr lang="en-CA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143508" y="2240842"/>
            <a:ext cx="23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/>
              <a:t>Sampling every </a:t>
            </a:r>
            <a:r>
              <a:rPr lang="en-CA" sz="1400" dirty="0" err="1" smtClean="0"/>
              <a:t>T</a:t>
            </a:r>
            <a:r>
              <a:rPr lang="en-CA" sz="1400" baseline="-25000" dirty="0" err="1" smtClean="0"/>
              <a:t>s</a:t>
            </a:r>
            <a:r>
              <a:rPr lang="en-CA" sz="1400" dirty="0" smtClean="0"/>
              <a:t> is a sampling frequency f</a:t>
            </a:r>
            <a:r>
              <a:rPr lang="en-CA" sz="1400" baseline="-25000" dirty="0" smtClean="0"/>
              <a:t>s</a:t>
            </a:r>
            <a:r>
              <a:rPr lang="en-CA" sz="1400" dirty="0" smtClean="0"/>
              <a:t> = 1/</a:t>
            </a:r>
            <a:r>
              <a:rPr lang="en-CA" sz="1400" dirty="0" err="1" smtClean="0"/>
              <a:t>T</a:t>
            </a:r>
            <a:r>
              <a:rPr lang="en-CA" sz="1400" baseline="-25000" dirty="0" err="1" smtClean="0"/>
              <a:t>s</a:t>
            </a:r>
            <a:endParaRPr lang="en-CA" sz="1400" baseline="-25000" dirty="0"/>
          </a:p>
        </p:txBody>
      </p:sp>
      <p:sp>
        <p:nvSpPr>
          <p:cNvPr id="7" name="TextBox 6"/>
          <p:cNvSpPr txBox="1"/>
          <p:nvPr/>
        </p:nvSpPr>
        <p:spPr>
          <a:xfrm>
            <a:off x="6516216" y="4031103"/>
            <a:ext cx="562655" cy="261610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spAutoFit/>
          </a:bodyPr>
          <a:lstStyle/>
          <a:p>
            <a:r>
              <a:rPr lang="en-CA" sz="1100" dirty="0" smtClean="0">
                <a:sym typeface="Symbol" panose="05050102010706020507" pitchFamily="18" charset="2"/>
              </a:rPr>
              <a:t>(f-(f</a:t>
            </a:r>
            <a:r>
              <a:rPr lang="en-CA" sz="1100" baseline="-25000" dirty="0" smtClean="0">
                <a:sym typeface="Symbol" panose="05050102010706020507" pitchFamily="18" charset="2"/>
              </a:rPr>
              <a:t>s</a:t>
            </a:r>
            <a:r>
              <a:rPr lang="en-CA" sz="1100" dirty="0" smtClean="0">
                <a:sym typeface="Symbol" panose="05050102010706020507" pitchFamily="18" charset="2"/>
              </a:rPr>
              <a:t>-</a:t>
            </a:r>
            <a:r>
              <a:rPr lang="en-CA" sz="1100" dirty="0" err="1" smtClean="0">
                <a:sym typeface="Symbol" panose="05050102010706020507" pitchFamily="18" charset="2"/>
              </a:rPr>
              <a:t>f</a:t>
            </a:r>
            <a:r>
              <a:rPr lang="en-CA" sz="1100" baseline="-25000" dirty="0" err="1" smtClean="0">
                <a:sym typeface="Symbol" panose="05050102010706020507" pitchFamily="18" charset="2"/>
              </a:rPr>
              <a:t>o</a:t>
            </a:r>
            <a:r>
              <a:rPr lang="en-CA" sz="1100" dirty="0" smtClean="0">
                <a:sym typeface="Symbol" panose="05050102010706020507" pitchFamily="18" charset="2"/>
              </a:rPr>
              <a:t>))</a:t>
            </a:r>
            <a:endParaRPr lang="en-CA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8050117" y="4015283"/>
            <a:ext cx="597921" cy="261610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spAutoFit/>
          </a:bodyPr>
          <a:lstStyle/>
          <a:p>
            <a:r>
              <a:rPr lang="en-CA" sz="1100" dirty="0" smtClean="0">
                <a:sym typeface="Symbol" panose="05050102010706020507" pitchFamily="18" charset="2"/>
              </a:rPr>
              <a:t>(f-(</a:t>
            </a:r>
            <a:r>
              <a:rPr lang="en-CA" sz="1100" dirty="0" err="1" smtClean="0">
                <a:sym typeface="Symbol" panose="05050102010706020507" pitchFamily="18" charset="2"/>
              </a:rPr>
              <a:t>f</a:t>
            </a:r>
            <a:r>
              <a:rPr lang="en-CA" sz="1100" baseline="-25000" dirty="0" err="1" smtClean="0">
                <a:sym typeface="Symbol" panose="05050102010706020507" pitchFamily="18" charset="2"/>
              </a:rPr>
              <a:t>s</a:t>
            </a:r>
            <a:r>
              <a:rPr lang="en-CA" sz="1100" dirty="0" err="1">
                <a:sym typeface="Symbol" panose="05050102010706020507" pitchFamily="18" charset="2"/>
              </a:rPr>
              <a:t>+</a:t>
            </a:r>
            <a:r>
              <a:rPr lang="en-CA" sz="1100" dirty="0" err="1" smtClean="0">
                <a:sym typeface="Symbol" panose="05050102010706020507" pitchFamily="18" charset="2"/>
              </a:rPr>
              <a:t>f</a:t>
            </a:r>
            <a:r>
              <a:rPr lang="en-CA" sz="1100" baseline="-25000" dirty="0" err="1" smtClean="0">
                <a:sym typeface="Symbol" panose="05050102010706020507" pitchFamily="18" charset="2"/>
              </a:rPr>
              <a:t>o</a:t>
            </a:r>
            <a:r>
              <a:rPr lang="en-CA" sz="1100" dirty="0" smtClean="0">
                <a:sym typeface="Symbol" panose="05050102010706020507" pitchFamily="18" charset="2"/>
              </a:rPr>
              <a:t>))</a:t>
            </a:r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404343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66" name="Straight Connector 49"/>
          <p:cNvCxnSpPr>
            <a:cxnSpLocks noChangeShapeType="1"/>
          </p:cNvCxnSpPr>
          <p:nvPr/>
        </p:nvCxnSpPr>
        <p:spPr bwMode="auto">
          <a:xfrm>
            <a:off x="4510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How does this look in frequency?</a:t>
            </a:r>
          </a:p>
        </p:txBody>
      </p:sp>
      <p:pic>
        <p:nvPicPr>
          <p:cNvPr id="11268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24063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859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  <p:cxnSp>
        <p:nvCxnSpPr>
          <p:cNvPr id="11270" name="Straight Connector 7"/>
          <p:cNvCxnSpPr>
            <a:cxnSpLocks noChangeShapeType="1"/>
          </p:cNvCxnSpPr>
          <p:nvPr/>
        </p:nvCxnSpPr>
        <p:spPr bwMode="auto">
          <a:xfrm flipV="1">
            <a:off x="4489450" y="2578100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1" name="Straight Connector 9"/>
          <p:cNvCxnSpPr>
            <a:cxnSpLocks noChangeShapeType="1"/>
          </p:cNvCxnSpPr>
          <p:nvPr/>
        </p:nvCxnSpPr>
        <p:spPr bwMode="auto">
          <a:xfrm flipH="1">
            <a:off x="4494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2" name="Straight Arrow Connector 16"/>
          <p:cNvCxnSpPr>
            <a:cxnSpLocks noChangeShapeType="1"/>
          </p:cNvCxnSpPr>
          <p:nvPr/>
        </p:nvCxnSpPr>
        <p:spPr bwMode="auto">
          <a:xfrm flipV="1">
            <a:off x="5321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3" name="Straight Connector 20"/>
          <p:cNvCxnSpPr>
            <a:cxnSpLocks noChangeShapeType="1"/>
          </p:cNvCxnSpPr>
          <p:nvPr/>
        </p:nvCxnSpPr>
        <p:spPr bwMode="auto">
          <a:xfrm>
            <a:off x="4508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4" name="Straight Connector 21"/>
          <p:cNvCxnSpPr>
            <a:cxnSpLocks noChangeShapeType="1"/>
          </p:cNvCxnSpPr>
          <p:nvPr/>
        </p:nvCxnSpPr>
        <p:spPr bwMode="auto">
          <a:xfrm flipH="1">
            <a:off x="4508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5" name="Straight Arrow Connector 22"/>
          <p:cNvCxnSpPr>
            <a:cxnSpLocks noChangeShapeType="1"/>
          </p:cNvCxnSpPr>
          <p:nvPr/>
        </p:nvCxnSpPr>
        <p:spPr bwMode="auto">
          <a:xfrm flipV="1">
            <a:off x="5337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6" name="Straight Connector 23"/>
          <p:cNvCxnSpPr>
            <a:cxnSpLocks noChangeShapeType="1"/>
          </p:cNvCxnSpPr>
          <p:nvPr/>
        </p:nvCxnSpPr>
        <p:spPr bwMode="auto">
          <a:xfrm>
            <a:off x="8510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7" name="TextBox 24"/>
          <p:cNvSpPr txBox="1">
            <a:spLocks noChangeArrowheads="1"/>
          </p:cNvSpPr>
          <p:nvPr/>
        </p:nvSpPr>
        <p:spPr bwMode="auto">
          <a:xfrm>
            <a:off x="4319588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/>
              <a:t>0</a:t>
            </a:r>
          </a:p>
        </p:txBody>
      </p:sp>
      <p:sp>
        <p:nvSpPr>
          <p:cNvPr id="11278" name="TextBox 26"/>
          <p:cNvSpPr txBox="1">
            <a:spLocks noChangeArrowheads="1"/>
          </p:cNvSpPr>
          <p:nvPr/>
        </p:nvSpPr>
        <p:spPr bwMode="auto">
          <a:xfrm>
            <a:off x="5148263" y="2593975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/>
              <a:t>F</a:t>
            </a:r>
          </a:p>
        </p:txBody>
      </p:sp>
      <p:sp>
        <p:nvSpPr>
          <p:cNvPr id="11279" name="TextBox 27"/>
          <p:cNvSpPr txBox="1">
            <a:spLocks noChangeArrowheads="1"/>
          </p:cNvSpPr>
          <p:nvPr/>
        </p:nvSpPr>
        <p:spPr bwMode="auto">
          <a:xfrm>
            <a:off x="4341813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/>
              <a:t>0</a:t>
            </a:r>
          </a:p>
        </p:txBody>
      </p:sp>
      <p:sp>
        <p:nvSpPr>
          <p:cNvPr id="11280" name="TextBox 28"/>
          <p:cNvSpPr txBox="1">
            <a:spLocks noChangeArrowheads="1"/>
          </p:cNvSpPr>
          <p:nvPr/>
        </p:nvSpPr>
        <p:spPr bwMode="auto">
          <a:xfrm>
            <a:off x="5168900" y="3968750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/>
              <a:t>F</a:t>
            </a:r>
          </a:p>
        </p:txBody>
      </p:sp>
      <p:cxnSp>
        <p:nvCxnSpPr>
          <p:cNvPr id="11281" name="Straight Connector 29"/>
          <p:cNvCxnSpPr>
            <a:cxnSpLocks noChangeShapeType="1"/>
          </p:cNvCxnSpPr>
          <p:nvPr/>
        </p:nvCxnSpPr>
        <p:spPr bwMode="auto">
          <a:xfrm>
            <a:off x="6516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2" name="TextBox 31"/>
          <p:cNvSpPr txBox="1">
            <a:spLocks noChangeArrowheads="1"/>
          </p:cNvSpPr>
          <p:nvPr/>
        </p:nvSpPr>
        <p:spPr bwMode="auto">
          <a:xfrm>
            <a:off x="6357938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/>
              <a:t>f</a:t>
            </a:r>
            <a:r>
              <a:rPr lang="en-CA" altLang="en-US" sz="1000" u="sng" baseline="-25000"/>
              <a:t>S</a:t>
            </a:r>
            <a:endParaRPr lang="en-CA" altLang="en-US" sz="1000" u="sng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/>
              <a:t>2</a:t>
            </a:r>
          </a:p>
        </p:txBody>
      </p:sp>
      <p:sp>
        <p:nvSpPr>
          <p:cNvPr id="11283" name="TextBox 32"/>
          <p:cNvSpPr txBox="1">
            <a:spLocks noChangeArrowheads="1"/>
          </p:cNvSpPr>
          <p:nvPr/>
        </p:nvSpPr>
        <p:spPr bwMode="auto">
          <a:xfrm>
            <a:off x="8337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/>
              <a:t>f</a:t>
            </a:r>
            <a:r>
              <a:rPr lang="en-CA" altLang="en-US" sz="1000" baseline="-25000"/>
              <a:t>S</a:t>
            </a:r>
            <a:endParaRPr lang="en-CA" altLang="en-US" sz="1000"/>
          </a:p>
        </p:txBody>
      </p:sp>
      <p:cxnSp>
        <p:nvCxnSpPr>
          <p:cNvPr id="11284" name="Straight Connector 33"/>
          <p:cNvCxnSpPr>
            <a:cxnSpLocks noChangeShapeType="1"/>
            <a:stCxn id="11282" idx="0"/>
          </p:cNvCxnSpPr>
          <p:nvPr/>
        </p:nvCxnSpPr>
        <p:spPr bwMode="auto">
          <a:xfrm>
            <a:off x="6526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5" name="Straight Connector 35"/>
          <p:cNvCxnSpPr>
            <a:cxnSpLocks noChangeShapeType="1"/>
          </p:cNvCxnSpPr>
          <p:nvPr/>
        </p:nvCxnSpPr>
        <p:spPr bwMode="auto">
          <a:xfrm>
            <a:off x="2570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6" name="Straight Connector 37"/>
          <p:cNvCxnSpPr>
            <a:cxnSpLocks noChangeShapeType="1"/>
          </p:cNvCxnSpPr>
          <p:nvPr/>
        </p:nvCxnSpPr>
        <p:spPr bwMode="auto">
          <a:xfrm>
            <a:off x="2700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7" name="Straight Arrow Connector 38"/>
          <p:cNvCxnSpPr>
            <a:cxnSpLocks noChangeShapeType="1"/>
          </p:cNvCxnSpPr>
          <p:nvPr/>
        </p:nvCxnSpPr>
        <p:spPr bwMode="auto">
          <a:xfrm>
            <a:off x="2411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8" name="Straight Arrow Connector 40"/>
          <p:cNvCxnSpPr>
            <a:cxnSpLocks noChangeShapeType="1"/>
          </p:cNvCxnSpPr>
          <p:nvPr/>
        </p:nvCxnSpPr>
        <p:spPr bwMode="auto">
          <a:xfrm flipH="1">
            <a:off x="2700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9" name="TextBox 41"/>
          <p:cNvSpPr txBox="1">
            <a:spLocks noChangeArrowheads="1"/>
          </p:cNvSpPr>
          <p:nvPr/>
        </p:nvSpPr>
        <p:spPr bwMode="auto">
          <a:xfrm>
            <a:off x="2339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11290" name="Straight Connector 42"/>
          <p:cNvCxnSpPr>
            <a:cxnSpLocks noChangeShapeType="1"/>
          </p:cNvCxnSpPr>
          <p:nvPr/>
        </p:nvCxnSpPr>
        <p:spPr bwMode="auto">
          <a:xfrm>
            <a:off x="4508500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91" name="Straight Connector 43"/>
          <p:cNvCxnSpPr>
            <a:cxnSpLocks noChangeShapeType="1"/>
          </p:cNvCxnSpPr>
          <p:nvPr/>
        </p:nvCxnSpPr>
        <p:spPr bwMode="auto">
          <a:xfrm flipH="1">
            <a:off x="4508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92" name="Straight Arrow Connector 44"/>
          <p:cNvCxnSpPr>
            <a:cxnSpLocks noChangeShapeType="1"/>
          </p:cNvCxnSpPr>
          <p:nvPr/>
        </p:nvCxnSpPr>
        <p:spPr bwMode="auto">
          <a:xfrm flipV="1">
            <a:off x="5337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93" name="TextBox 45"/>
          <p:cNvSpPr txBox="1">
            <a:spLocks noChangeArrowheads="1"/>
          </p:cNvSpPr>
          <p:nvPr/>
        </p:nvSpPr>
        <p:spPr bwMode="auto">
          <a:xfrm>
            <a:off x="4341813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/>
              <a:t>0</a:t>
            </a:r>
          </a:p>
        </p:txBody>
      </p:sp>
      <p:sp>
        <p:nvSpPr>
          <p:cNvPr id="11294" name="TextBox 46"/>
          <p:cNvSpPr txBox="1">
            <a:spLocks noChangeArrowheads="1"/>
          </p:cNvSpPr>
          <p:nvPr/>
        </p:nvSpPr>
        <p:spPr bwMode="auto">
          <a:xfrm>
            <a:off x="5168900" y="5330825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/>
              <a:t>F</a:t>
            </a:r>
          </a:p>
        </p:txBody>
      </p:sp>
      <p:sp>
        <p:nvSpPr>
          <p:cNvPr id="11295" name="TextBox 48"/>
          <p:cNvSpPr txBox="1">
            <a:spLocks noChangeArrowheads="1"/>
          </p:cNvSpPr>
          <p:nvPr/>
        </p:nvSpPr>
        <p:spPr bwMode="auto">
          <a:xfrm>
            <a:off x="5699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/>
              <a:t>f</a:t>
            </a:r>
            <a:r>
              <a:rPr lang="en-CA" altLang="en-US" sz="1000" baseline="-25000"/>
              <a:t>S</a:t>
            </a:r>
            <a:endParaRPr lang="en-CA" altLang="en-US" sz="1000"/>
          </a:p>
        </p:txBody>
      </p:sp>
      <p:cxnSp>
        <p:nvCxnSpPr>
          <p:cNvPr id="11296" name="Straight Connector 50"/>
          <p:cNvCxnSpPr>
            <a:cxnSpLocks noChangeShapeType="1"/>
          </p:cNvCxnSpPr>
          <p:nvPr/>
        </p:nvCxnSpPr>
        <p:spPr bwMode="auto">
          <a:xfrm>
            <a:off x="5857875" y="4760913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97" name="Straight Connector 54"/>
          <p:cNvCxnSpPr>
            <a:cxnSpLocks noChangeShapeType="1"/>
          </p:cNvCxnSpPr>
          <p:nvPr/>
        </p:nvCxnSpPr>
        <p:spPr bwMode="auto">
          <a:xfrm>
            <a:off x="5184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98" name="TextBox 55"/>
          <p:cNvSpPr txBox="1">
            <a:spLocks noChangeArrowheads="1"/>
          </p:cNvSpPr>
          <p:nvPr/>
        </p:nvSpPr>
        <p:spPr bwMode="auto">
          <a:xfrm>
            <a:off x="5024438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/>
              <a:t>f</a:t>
            </a:r>
            <a:r>
              <a:rPr lang="en-CA" altLang="en-US" sz="1000" u="sng" baseline="-25000"/>
              <a:t>S</a:t>
            </a:r>
            <a:endParaRPr lang="en-CA" altLang="en-US" sz="1000" u="sng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/>
              <a:t>2</a:t>
            </a:r>
          </a:p>
        </p:txBody>
      </p:sp>
      <p:cxnSp>
        <p:nvCxnSpPr>
          <p:cNvPr id="11299" name="Straight Arrow Connector 56"/>
          <p:cNvCxnSpPr>
            <a:cxnSpLocks noChangeShapeType="1"/>
          </p:cNvCxnSpPr>
          <p:nvPr/>
        </p:nvCxnSpPr>
        <p:spPr bwMode="auto">
          <a:xfrm flipV="1">
            <a:off x="5048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300" name="TextBox 58"/>
          <p:cNvSpPr txBox="1">
            <a:spLocks noChangeArrowheads="1"/>
          </p:cNvSpPr>
          <p:nvPr/>
        </p:nvSpPr>
        <p:spPr bwMode="auto">
          <a:xfrm>
            <a:off x="8616950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/>
              <a:t>f</a:t>
            </a:r>
          </a:p>
        </p:txBody>
      </p:sp>
      <p:cxnSp>
        <p:nvCxnSpPr>
          <p:cNvPr id="11301" name="Straight Arrow Connector 59"/>
          <p:cNvCxnSpPr>
            <a:cxnSpLocks noChangeShapeType="1"/>
          </p:cNvCxnSpPr>
          <p:nvPr/>
        </p:nvCxnSpPr>
        <p:spPr bwMode="auto">
          <a:xfrm flipV="1">
            <a:off x="7704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302" name="TextBox 60"/>
          <p:cNvSpPr txBox="1">
            <a:spLocks noChangeArrowheads="1"/>
          </p:cNvSpPr>
          <p:nvPr/>
        </p:nvSpPr>
        <p:spPr bwMode="auto">
          <a:xfrm>
            <a:off x="7508875" y="3968750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11303" name="TextBox 61"/>
          <p:cNvSpPr txBox="1">
            <a:spLocks noChangeArrowheads="1"/>
          </p:cNvSpPr>
          <p:nvPr/>
        </p:nvSpPr>
        <p:spPr bwMode="auto">
          <a:xfrm>
            <a:off x="4830763" y="5343525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11304" name="Straight Connector 65"/>
          <p:cNvCxnSpPr>
            <a:cxnSpLocks noChangeShapeType="1"/>
          </p:cNvCxnSpPr>
          <p:nvPr/>
        </p:nvCxnSpPr>
        <p:spPr bwMode="auto">
          <a:xfrm>
            <a:off x="835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05" name="Straight Connector 66"/>
          <p:cNvCxnSpPr>
            <a:cxnSpLocks noChangeShapeType="1"/>
          </p:cNvCxnSpPr>
          <p:nvPr/>
        </p:nvCxnSpPr>
        <p:spPr bwMode="auto">
          <a:xfrm>
            <a:off x="1295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06" name="Straight Arrow Connector 67"/>
          <p:cNvCxnSpPr>
            <a:cxnSpLocks noChangeShapeType="1"/>
          </p:cNvCxnSpPr>
          <p:nvPr/>
        </p:nvCxnSpPr>
        <p:spPr bwMode="auto">
          <a:xfrm>
            <a:off x="835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307" name="TextBox 68"/>
          <p:cNvSpPr txBox="1">
            <a:spLocks noChangeArrowheads="1"/>
          </p:cNvSpPr>
          <p:nvPr/>
        </p:nvSpPr>
        <p:spPr bwMode="auto">
          <a:xfrm>
            <a:off x="755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69637" name="TextBox 69636"/>
          <p:cNvSpPr txBox="1">
            <a:spLocks noChangeArrowheads="1"/>
          </p:cNvSpPr>
          <p:nvPr/>
        </p:nvSpPr>
        <p:spPr bwMode="auto">
          <a:xfrm>
            <a:off x="6164263" y="4833938"/>
            <a:ext cx="2979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i="1">
                <a:solidFill>
                  <a:srgbClr val="FF0000"/>
                </a:solidFill>
              </a:rPr>
              <a:t>We only really see 0-f</a:t>
            </a:r>
            <a:r>
              <a:rPr lang="en-CA" altLang="en-US" sz="1600" i="1" baseline="-25000">
                <a:solidFill>
                  <a:srgbClr val="FF0000"/>
                </a:solidFill>
              </a:rPr>
              <a:t>Ny</a:t>
            </a:r>
            <a:endParaRPr lang="en-CA" altLang="en-US" sz="1600" i="1">
              <a:solidFill>
                <a:srgbClr val="FF0000"/>
              </a:solidFill>
            </a:endParaRPr>
          </a:p>
        </p:txBody>
      </p:sp>
      <p:sp>
        <p:nvSpPr>
          <p:cNvPr id="11309" name="TextBox 47"/>
          <p:cNvSpPr txBox="1">
            <a:spLocks noChangeArrowheads="1"/>
          </p:cNvSpPr>
          <p:nvPr/>
        </p:nvSpPr>
        <p:spPr bwMode="auto">
          <a:xfrm>
            <a:off x="8337550" y="3243263"/>
            <a:ext cx="33813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1310" name="TextBox 51"/>
          <p:cNvSpPr txBox="1">
            <a:spLocks noChangeArrowheads="1"/>
          </p:cNvSpPr>
          <p:nvPr/>
        </p:nvSpPr>
        <p:spPr bwMode="auto">
          <a:xfrm>
            <a:off x="5688013" y="4586288"/>
            <a:ext cx="339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Aliasing</a:t>
            </a:r>
            <a:endParaRPr lang="en-CA" dirty="0"/>
          </a:p>
        </p:txBody>
      </p:sp>
      <p:pic>
        <p:nvPicPr>
          <p:cNvPr id="5" name="Alia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4843" y="2564904"/>
            <a:ext cx="3657600" cy="2743200"/>
          </a:xfrm>
          <a:prstGeom prst="rect">
            <a:avLst/>
          </a:prstGeom>
        </p:spPr>
      </p:pic>
      <p:pic>
        <p:nvPicPr>
          <p:cNvPr id="6" name="Helicopter flying with no blades spinning !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96036" y="2559885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655496" cy="838200"/>
          </a:xfrm>
        </p:spPr>
        <p:txBody>
          <a:bodyPr/>
          <a:lstStyle/>
          <a:p>
            <a:r>
              <a:rPr lang="en-CA" dirty="0" smtClean="0"/>
              <a:t>Input filtering of analogue to digital converter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Used to eliminate frequencies in the signal that are greater than the Nyquist frequency</a:t>
            </a:r>
          </a:p>
          <a:p>
            <a:endParaRPr lang="en-CA" dirty="0"/>
          </a:p>
          <a:p>
            <a:r>
              <a:rPr lang="en-CA" dirty="0" smtClean="0"/>
              <a:t>Eliminates aliasing and is therefore called an anti-aliasing filter</a:t>
            </a:r>
          </a:p>
          <a:p>
            <a:endParaRPr lang="en-CA" dirty="0"/>
          </a:p>
          <a:p>
            <a:r>
              <a:rPr lang="en-CA" dirty="0" smtClean="0"/>
              <a:t>“cleans up” the signal band and eliminates stray “noise” or aliased frequencies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534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1507</Words>
  <Application>Microsoft Office PowerPoint</Application>
  <PresentationFormat>On-screen Show (4:3)</PresentationFormat>
  <Paragraphs>285</Paragraphs>
  <Slides>34</Slides>
  <Notes>24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Symbol</vt:lpstr>
      <vt:lpstr>Wingdings</vt:lpstr>
      <vt:lpstr>Blank</vt:lpstr>
      <vt:lpstr>Data acquisition and conversion</vt:lpstr>
      <vt:lpstr>Introduction</vt:lpstr>
      <vt:lpstr>The sampling and conversion system</vt:lpstr>
      <vt:lpstr>Sampling</vt:lpstr>
      <vt:lpstr>Sampling at Ts gives a Nyquist at fny=1/(2Ts)</vt:lpstr>
      <vt:lpstr>Sampling at Ts gives second harmonic fs=1/Ts</vt:lpstr>
      <vt:lpstr>How does this look in frequency?</vt:lpstr>
      <vt:lpstr>Aliasing</vt:lpstr>
      <vt:lpstr>Input filtering of analogue to digital converter</vt:lpstr>
      <vt:lpstr>Example of filtering when sampling 20% above Nyquist limit (oversampling)</vt:lpstr>
      <vt:lpstr>Output filtering  </vt:lpstr>
      <vt:lpstr>Reconstruction filter</vt:lpstr>
      <vt:lpstr>PowerPoint Presentation</vt:lpstr>
      <vt:lpstr>Resolution vs. accuracy</vt:lpstr>
      <vt:lpstr>How fast can we digitize or reconstruct a signal?</vt:lpstr>
      <vt:lpstr>PowerPoint Presentation</vt:lpstr>
      <vt:lpstr>PowerPoint Presentation</vt:lpstr>
      <vt:lpstr>Same idea, but same resistors for better thermal control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Sample and hold gates</vt:lpstr>
      <vt:lpstr>PowerPoint Presentation</vt:lpstr>
      <vt:lpstr>PowerPoint Presentation</vt:lpstr>
      <vt:lpstr>Advantage of S/H</vt:lpstr>
      <vt:lpstr>Multiplexing</vt:lpstr>
      <vt:lpstr>PowerPoint Presentation</vt:lpstr>
      <vt:lpstr>PowerPoint Presentation</vt:lpstr>
      <vt:lpstr>PowerPoint Presentation</vt:lpstr>
      <vt:lpstr>PowerPoint Presentation</vt:lpstr>
      <vt:lpstr>Further Study</vt:lpstr>
      <vt:lpstr>Key points</vt:lpstr>
    </vt:vector>
  </TitlesOfParts>
  <Company>FP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RB</dc:creator>
  <cp:lastModifiedBy>Patrick Joseph Espy</cp:lastModifiedBy>
  <cp:revision>254</cp:revision>
  <cp:lastPrinted>2017-11-08T11:23:47Z</cp:lastPrinted>
  <dcterms:created xsi:type="dcterms:W3CDTF">2002-01-09T07:28:14Z</dcterms:created>
  <dcterms:modified xsi:type="dcterms:W3CDTF">2019-11-06T23:22:19Z</dcterms:modified>
</cp:coreProperties>
</file>