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46"/>
  </p:notesMasterIdLst>
  <p:sldIdLst>
    <p:sldId id="258" r:id="rId4"/>
    <p:sldId id="322" r:id="rId5"/>
    <p:sldId id="323" r:id="rId6"/>
    <p:sldId id="298" r:id="rId7"/>
    <p:sldId id="300" r:id="rId8"/>
    <p:sldId id="267" r:id="rId9"/>
    <p:sldId id="326" r:id="rId10"/>
    <p:sldId id="318" r:id="rId11"/>
    <p:sldId id="319" r:id="rId12"/>
    <p:sldId id="315" r:id="rId13"/>
    <p:sldId id="268" r:id="rId14"/>
    <p:sldId id="329" r:id="rId15"/>
    <p:sldId id="328" r:id="rId16"/>
    <p:sldId id="272" r:id="rId17"/>
    <p:sldId id="305" r:id="rId18"/>
    <p:sldId id="321" r:id="rId19"/>
    <p:sldId id="274" r:id="rId20"/>
    <p:sldId id="306" r:id="rId21"/>
    <p:sldId id="307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301" r:id="rId44"/>
    <p:sldId id="320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09" autoAdjust="0"/>
    <p:restoredTop sz="88531" autoAdjust="0"/>
  </p:normalViewPr>
  <p:slideViewPr>
    <p:cSldViewPr snapToGrid="0">
      <p:cViewPr varScale="1">
        <p:scale>
          <a:sx n="76" d="100"/>
          <a:sy n="76" d="100"/>
        </p:scale>
        <p:origin x="67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1B330-2847-4E1B-A11E-280C2F75E5CE}" type="datetimeFigureOut">
              <a:rPr lang="en-CA" smtClean="0"/>
              <a:t>16/11/2021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120874-3CE8-43F0-87F4-6316DF7569B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3585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56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A76BE3-3EF1-43E2-97EA-594252909CFA}" type="slidenum">
              <a:rPr lang="en-GB" altLang="en-US" sz="1300"/>
              <a:pPr/>
              <a:t>19</a:t>
            </a:fld>
            <a:endParaRPr lang="en-GB" altLang="en-US" sz="13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Counts from 0 to 255, but that gives 256 steps</a:t>
            </a:r>
          </a:p>
        </p:txBody>
      </p:sp>
    </p:spTree>
    <p:extLst>
      <p:ext uri="{BB962C8B-B14F-4D97-AF65-F5344CB8AC3E}">
        <p14:creationId xmlns:p14="http://schemas.microsoft.com/office/powerpoint/2010/main" val="8031999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4067C0-6A7E-43AE-94CC-0FA24854DB29}" type="slidenum">
              <a:rPr lang="en-GB" altLang="en-US" sz="1300" smtClean="0">
                <a:solidFill>
                  <a:srgbClr val="000000"/>
                </a:solidFill>
              </a:rPr>
              <a:pPr/>
              <a:t>20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8531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270351-CC8C-4042-8B84-43B06F6F89F2}" type="slidenum">
              <a:rPr lang="en-GB" altLang="en-US" sz="1300" smtClean="0">
                <a:solidFill>
                  <a:srgbClr val="000000"/>
                </a:solidFill>
              </a:rPr>
              <a:pPr/>
              <a:t>21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3797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E38013-842F-43C0-8DF2-25334D89ABDD}" type="slidenum">
              <a:rPr lang="en-GB" altLang="en-US" sz="1300" smtClean="0">
                <a:solidFill>
                  <a:srgbClr val="000000"/>
                </a:solidFill>
              </a:rPr>
              <a:pPr/>
              <a:t>22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7128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CE1F1-E998-4D6C-A1D3-4E656AFBB919}" type="slidenum">
              <a:rPr lang="en-GB" altLang="en-US" sz="1300" smtClean="0">
                <a:solidFill>
                  <a:srgbClr val="000000"/>
                </a:solidFill>
              </a:rPr>
              <a:pPr/>
              <a:t>23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8229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7E11F1-C7BB-4ED4-86A1-90BE4E6C3ECC}" type="slidenum">
              <a:rPr lang="en-GB" altLang="en-US" sz="1300" smtClean="0">
                <a:solidFill>
                  <a:srgbClr val="000000"/>
                </a:solidFill>
              </a:rPr>
              <a:pPr/>
              <a:t>24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6830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57B085-FEBD-4298-B5ED-8B004BCD9E57}" type="slidenum">
              <a:rPr lang="en-GB" altLang="en-US" sz="1300" smtClean="0">
                <a:solidFill>
                  <a:srgbClr val="000000"/>
                </a:solidFill>
              </a:rPr>
              <a:pPr/>
              <a:t>25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0342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F84549-9612-4088-8352-F4441A058A7A}" type="slidenum">
              <a:rPr lang="en-GB" altLang="en-US" sz="1300" smtClean="0">
                <a:solidFill>
                  <a:srgbClr val="000000"/>
                </a:solidFill>
              </a:rPr>
              <a:pPr/>
              <a:t>26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Instead of always starting at 0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Go to ½ scale and work your way from there</a:t>
            </a:r>
          </a:p>
        </p:txBody>
      </p:sp>
    </p:spTree>
    <p:extLst>
      <p:ext uri="{BB962C8B-B14F-4D97-AF65-F5344CB8AC3E}">
        <p14:creationId xmlns:p14="http://schemas.microsoft.com/office/powerpoint/2010/main" val="27325606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105ADD-2B83-429C-BE98-FEC704B798A5}" type="slidenum">
              <a:rPr lang="en-GB" altLang="en-US" sz="1300" smtClean="0">
                <a:solidFill>
                  <a:srgbClr val="000000"/>
                </a:solidFill>
              </a:rPr>
              <a:pPr/>
              <a:t>27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2687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4315AE-BC87-496A-94F2-E685C9ED8F0C}" type="slidenum">
              <a:rPr lang="en-GB" altLang="en-US" sz="1300" smtClean="0">
                <a:solidFill>
                  <a:srgbClr val="000000"/>
                </a:solidFill>
              </a:rPr>
              <a:pPr/>
              <a:t>28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992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A13C0E-90BC-4270-9A9F-D44D6A15F873}" type="slidenum">
              <a:rPr lang="en-GB" altLang="en-US" sz="1300" smtClean="0">
                <a:solidFill>
                  <a:srgbClr val="000000"/>
                </a:solidFill>
              </a:rPr>
              <a:pPr/>
              <a:t>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556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11EA52-8D79-4AF8-AF72-409A01378B73}" type="slidenum">
              <a:rPr lang="en-GB" altLang="en-US" sz="1300" smtClean="0">
                <a:solidFill>
                  <a:srgbClr val="000000"/>
                </a:solidFill>
              </a:rPr>
              <a:pPr/>
              <a:t>29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831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D4A148-9F63-4479-86BF-3A9670DEA508}" type="slidenum">
              <a:rPr lang="en-GB" altLang="en-US" sz="1400" smtClean="0">
                <a:solidFill>
                  <a:srgbClr val="000000"/>
                </a:solidFill>
              </a:rPr>
              <a:pPr/>
              <a:t>30</a:t>
            </a:fld>
            <a:endParaRPr lang="en-GB" altLang="en-US" sz="1400" smtClean="0">
              <a:solidFill>
                <a:srgbClr val="000000"/>
              </a:solidFill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924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C8FED5-AABC-4CC2-AF57-B7A95558220B}" type="slidenum">
              <a:rPr lang="en-GB" altLang="en-US" sz="1300" smtClean="0">
                <a:solidFill>
                  <a:srgbClr val="000000"/>
                </a:solidFill>
              </a:rPr>
              <a:pPr/>
              <a:t>31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2403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CECAD7-D688-4175-BD05-481F03D8536E}" type="slidenum">
              <a:rPr lang="en-GB" altLang="en-US" sz="1300" smtClean="0">
                <a:solidFill>
                  <a:srgbClr val="000000"/>
                </a:solidFill>
              </a:rPr>
              <a:pPr/>
              <a:t>33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660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68D82C-ED84-45D8-BF71-EB82F4A7A4BF}" type="slidenum">
              <a:rPr lang="en-GB" altLang="en-US" sz="1300" smtClean="0">
                <a:solidFill>
                  <a:srgbClr val="000000"/>
                </a:solidFill>
              </a:rPr>
              <a:pPr/>
              <a:t>34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8841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C46AA27-5DE2-4B54-9EAE-7BCA0C9977D5}" type="slidenum">
              <a:rPr lang="en-GB" altLang="en-US" sz="1300" smtClean="0">
                <a:solidFill>
                  <a:srgbClr val="000000"/>
                </a:solidFill>
              </a:rPr>
              <a:pPr/>
              <a:t>35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6642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EB6484-BC5D-4C38-9BFE-DD3F3F5F0A7C}" type="slidenum">
              <a:rPr lang="en-GB" altLang="en-US" sz="1300" smtClean="0">
                <a:solidFill>
                  <a:srgbClr val="000000"/>
                </a:solidFill>
              </a:rPr>
              <a:pPr/>
              <a:t>36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693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84E16C-1668-4310-B771-96B3D18F4F22}" type="slidenum">
              <a:rPr lang="en-GB" altLang="en-US" sz="1300" smtClean="0">
                <a:solidFill>
                  <a:srgbClr val="000000"/>
                </a:solidFill>
              </a:rPr>
              <a:pPr/>
              <a:t>37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4922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129F381-DFE3-4F2F-8BB4-95F60123893E}" type="slidenum">
              <a:rPr lang="en-GB" altLang="en-US" sz="1300" smtClean="0">
                <a:solidFill>
                  <a:srgbClr val="000000"/>
                </a:solidFill>
              </a:rPr>
              <a:pPr/>
              <a:t>38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3019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F7A795-F33C-4F90-A1D6-F4A2C245E306}" type="slidenum">
              <a:rPr lang="en-GB" altLang="en-US" sz="1300" smtClean="0">
                <a:solidFill>
                  <a:srgbClr val="000000"/>
                </a:solidFill>
              </a:rPr>
              <a:pPr/>
              <a:t>39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677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2A3713-2612-4764-8858-127D49419461}" type="slidenum">
              <a:rPr lang="en-GB" altLang="en-US" sz="1300" smtClean="0">
                <a:solidFill>
                  <a:srgbClr val="000000"/>
                </a:solidFill>
              </a:rPr>
              <a:pPr/>
              <a:t>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878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DEF13D3-53B0-4EAA-9BD8-FA96F38481EA}" type="slidenum">
              <a:rPr lang="en-GB" altLang="en-US" sz="1300" smtClean="0">
                <a:solidFill>
                  <a:srgbClr val="000000"/>
                </a:solidFill>
              </a:rPr>
              <a:pPr/>
              <a:t>41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9671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D39124-3CBE-423A-9F5C-39C2BDD7CF1B}" type="slidenum">
              <a:rPr lang="en-GB" altLang="en-US" sz="1300" smtClean="0">
                <a:solidFill>
                  <a:srgbClr val="000000"/>
                </a:solidFill>
              </a:rPr>
              <a:pPr/>
              <a:t>42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096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09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Draw</a:t>
            </a:r>
            <a:r>
              <a:rPr lang="en-CA" altLang="en-US" baseline="0" dirty="0" smtClean="0">
                <a:latin typeface="Arial" panose="020B0604020202020204" pitchFamily="34" charset="0"/>
              </a:rPr>
              <a:t> bottom sine and erase curve, keeping only the points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72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D431CA-67B8-4286-9B18-C1A0095F54CF}" type="slidenum">
              <a:rPr lang="en-GB" altLang="en-US" sz="1300" smtClean="0">
                <a:solidFill>
                  <a:srgbClr val="000000"/>
                </a:solidFill>
              </a:rPr>
              <a:pPr/>
              <a:t>11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696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C0F46E-01EC-424D-83AD-81E3C31214DA}" type="slidenum">
              <a:rPr lang="en-GB" altLang="en-US" sz="1300" smtClean="0">
                <a:solidFill>
                  <a:srgbClr val="000000"/>
                </a:solidFill>
              </a:rPr>
              <a:pPr/>
              <a:t>14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2769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16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21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4D2D7DF-46BD-4F92-8FDB-AB3BEDAD415B}" type="slidenum">
              <a:rPr lang="en-GB" altLang="en-US" sz="1300" smtClean="0">
                <a:solidFill>
                  <a:srgbClr val="000000"/>
                </a:solidFill>
              </a:rPr>
              <a:pPr/>
              <a:t>17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683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408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628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60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06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393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4067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04747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945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17803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126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0596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1403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14094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041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998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1304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763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91137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9478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63934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31555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731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72148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13014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42810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120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765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69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821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6772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520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4294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768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E0FB4C3D-3D82-426C-9F03-7D3D38964007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475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8432D0BE-CF37-47F4-9B05-55418296E953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546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2A77E79B-9349-432B-9B1C-4A4305EF76BE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70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9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3.mp4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1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Last time: 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0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examples of aliasing due to video sampling</a:t>
            </a:r>
            <a:endParaRPr lang="en-CA" dirty="0"/>
          </a:p>
        </p:txBody>
      </p:sp>
      <p:pic>
        <p:nvPicPr>
          <p:cNvPr id="5" name="Alias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98843" y="2564904"/>
            <a:ext cx="3657600" cy="2743200"/>
          </a:xfrm>
          <a:prstGeom prst="rect">
            <a:avLst/>
          </a:prstGeom>
        </p:spPr>
      </p:pic>
      <p:pic>
        <p:nvPicPr>
          <p:cNvPr id="6" name="Helicopter flying with no blades spinning !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20036" y="2559885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1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mute="1">
                <p:cTn id="1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4" y="1665289"/>
            <a:ext cx="8764587" cy="4319587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 i="1" dirty="0">
                <a:solidFill>
                  <a:srgbClr val="E30000"/>
                </a:solidFill>
              </a:rPr>
              <a:t>Note:</a:t>
            </a:r>
            <a:r>
              <a:rPr lang="en-GB" altLang="en-US" sz="2600" dirty="0"/>
              <a:t> the sampling rate is determined by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/>
              <a:t>the </a:t>
            </a:r>
            <a:r>
              <a:rPr lang="en-GB" altLang="en-US" sz="2600" i="1" dirty="0"/>
              <a:t>highest frequency present in the signal</a:t>
            </a:r>
            <a:r>
              <a:rPr lang="en-GB" altLang="en-US" sz="2600" dirty="0"/>
              <a:t>,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>
                <a:solidFill>
                  <a:srgbClr val="FF0000"/>
                </a:solidFill>
              </a:rPr>
              <a:t>Not</a:t>
            </a:r>
            <a:r>
              <a:rPr lang="en-GB" altLang="en-US" sz="2600" dirty="0" smtClean="0"/>
              <a:t> </a:t>
            </a:r>
            <a:r>
              <a:rPr lang="en-GB" altLang="en-US" sz="2600" dirty="0"/>
              <a:t>the highest frequency of interest</a:t>
            </a:r>
          </a:p>
          <a:p>
            <a:pPr marL="388938" indent="-388938" eaLnBrk="1" hangingPunct="1"/>
            <a:r>
              <a:rPr lang="en-GB" altLang="en-US" sz="2600" dirty="0"/>
              <a:t>If a signal contains unwanted high frequency components, </a:t>
            </a:r>
            <a:r>
              <a:rPr lang="en-GB" altLang="en-US" sz="2600" i="1" dirty="0">
                <a:solidFill>
                  <a:srgbClr val="FF0000"/>
                </a:solidFill>
              </a:rPr>
              <a:t>we will see these as aliased frequencies</a:t>
            </a:r>
            <a:r>
              <a:rPr lang="en-GB" altLang="en-US" sz="2600" dirty="0"/>
              <a:t>. So they should be removed </a:t>
            </a:r>
            <a:r>
              <a:rPr lang="en-GB" altLang="en-US" sz="2600" i="1" dirty="0">
                <a:solidFill>
                  <a:srgbClr val="FF0000"/>
                </a:solidFill>
              </a:rPr>
              <a:t>before</a:t>
            </a:r>
            <a:r>
              <a:rPr lang="en-GB" altLang="en-US" sz="2600" dirty="0"/>
              <a:t> sampling</a:t>
            </a:r>
          </a:p>
          <a:p>
            <a:pPr lvl="1" eaLnBrk="1" hangingPunct="1"/>
            <a:r>
              <a:rPr lang="en-GB" altLang="en-US" sz="2400" dirty="0"/>
              <a:t>this is done using a low-pass filter</a:t>
            </a:r>
          </a:p>
          <a:p>
            <a:pPr lvl="1" eaLnBrk="1" hangingPunct="1"/>
            <a:r>
              <a:rPr lang="en-GB" altLang="en-US" sz="2400" dirty="0"/>
              <a:t>such a filter is called an </a:t>
            </a:r>
            <a:r>
              <a:rPr lang="en-GB" altLang="en-US" sz="2400" b="1" dirty="0">
                <a:solidFill>
                  <a:srgbClr val="0000FF"/>
                </a:solidFill>
              </a:rPr>
              <a:t>anti-aliasing filter</a:t>
            </a:r>
          </a:p>
          <a:p>
            <a:pPr marL="388938" indent="-388938" eaLnBrk="1" hangingPunct="1"/>
            <a:r>
              <a:rPr lang="en-GB" altLang="en-US" sz="2600" dirty="0"/>
              <a:t>It is common to sample at about 20% or more above the Nyquist rate to allow for</a:t>
            </a:r>
            <a:r>
              <a:rPr lang="en-GB" altLang="en-US" sz="2600" b="1" dirty="0">
                <a:solidFill>
                  <a:srgbClr val="0000FF"/>
                </a:solidFill>
              </a:rPr>
              <a:t> </a:t>
            </a:r>
            <a:r>
              <a:rPr lang="en-GB" altLang="en-US" sz="2600" dirty="0"/>
              <a:t>imperfect filtering</a:t>
            </a:r>
          </a:p>
        </p:txBody>
      </p:sp>
    </p:spTree>
    <p:extLst>
      <p:ext uri="{BB962C8B-B14F-4D97-AF65-F5344CB8AC3E}">
        <p14:creationId xmlns:p14="http://schemas.microsoft.com/office/powerpoint/2010/main" val="282451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Noise considerations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554930"/>
            <a:ext cx="11684000" cy="4319587"/>
          </a:xfrm>
        </p:spPr>
        <p:txBody>
          <a:bodyPr/>
          <a:lstStyle/>
          <a:p>
            <a:r>
              <a:rPr lang="en-CA" sz="2800" dirty="0" smtClean="0"/>
              <a:t>Remember, much of our noise extends to high frequencies (white/red)</a:t>
            </a:r>
          </a:p>
          <a:p>
            <a:r>
              <a:rPr lang="en-CA" sz="2800" dirty="0" smtClean="0"/>
              <a:t>Has an amplitude at all frequencies, including above the Nyquist</a:t>
            </a:r>
          </a:p>
          <a:p>
            <a:endParaRPr lang="en-CA" dirty="0" smtClean="0"/>
          </a:p>
          <a:p>
            <a:endParaRPr lang="en-CA" dirty="0" smtClean="0"/>
          </a:p>
          <a:p>
            <a:endParaRPr lang="en-CA" dirty="0"/>
          </a:p>
          <a:p>
            <a:endParaRPr lang="en-CA" sz="3600" dirty="0" smtClean="0"/>
          </a:p>
          <a:p>
            <a:r>
              <a:rPr lang="en-CA" sz="2800" dirty="0" smtClean="0"/>
              <a:t>Sample it, and we alias 2</a:t>
            </a:r>
            <a:r>
              <a:rPr lang="en-CA" sz="2800" baseline="30000" dirty="0" smtClean="0"/>
              <a:t>nd</a:t>
            </a:r>
            <a:r>
              <a:rPr lang="en-CA" sz="2800" dirty="0" smtClean="0"/>
              <a:t> harmonic noise into </a:t>
            </a:r>
            <a:r>
              <a:rPr lang="en-CA" sz="2800" smtClean="0"/>
              <a:t>the 1</a:t>
            </a:r>
            <a:r>
              <a:rPr lang="en-CA" sz="2800" baseline="30000" smtClean="0"/>
              <a:t>st</a:t>
            </a:r>
            <a:r>
              <a:rPr lang="en-CA" sz="2800" smtClean="0"/>
              <a:t> harmonic</a:t>
            </a:r>
            <a:endParaRPr lang="en-CA" sz="2800" dirty="0" smtClean="0"/>
          </a:p>
          <a:p>
            <a:r>
              <a:rPr lang="en-CA" sz="2800" dirty="0" smtClean="0"/>
              <a:t>Even if we have all signal frequencies below the Nyquist, we will want to low-pass filter to remove the noise alias.</a:t>
            </a:r>
            <a:endParaRPr lang="en-CA" sz="2800" dirty="0"/>
          </a:p>
        </p:txBody>
      </p:sp>
      <p:grpSp>
        <p:nvGrpSpPr>
          <p:cNvPr id="23" name="Group 22"/>
          <p:cNvGrpSpPr/>
          <p:nvPr/>
        </p:nvGrpSpPr>
        <p:grpSpPr>
          <a:xfrm>
            <a:off x="4355023" y="2739890"/>
            <a:ext cx="3104395" cy="2186421"/>
            <a:chOff x="4355023" y="2846898"/>
            <a:chExt cx="3104395" cy="2186421"/>
          </a:xfrm>
        </p:grpSpPr>
        <p:grpSp>
          <p:nvGrpSpPr>
            <p:cNvPr id="13" name="Group 12"/>
            <p:cNvGrpSpPr/>
            <p:nvPr/>
          </p:nvGrpSpPr>
          <p:grpSpPr>
            <a:xfrm>
              <a:off x="4355023" y="2846898"/>
              <a:ext cx="3044825" cy="2186421"/>
              <a:chOff x="4972050" y="4257675"/>
              <a:chExt cx="3044825" cy="2186421"/>
            </a:xfrm>
          </p:grpSpPr>
          <p:sp>
            <p:nvSpPr>
              <p:cNvPr id="4" name="TextBox 3"/>
              <p:cNvSpPr txBox="1">
                <a:spLocks noChangeArrowheads="1"/>
              </p:cNvSpPr>
              <p:nvPr/>
            </p:nvSpPr>
            <p:spPr bwMode="auto">
              <a:xfrm rot="16200000">
                <a:off x="4279900" y="5057775"/>
                <a:ext cx="169227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400" dirty="0">
                    <a:solidFill>
                      <a:srgbClr val="000000"/>
                    </a:solidFill>
                  </a:rPr>
                  <a:t>Amplitude </a:t>
                </a:r>
                <a:r>
                  <a:rPr lang="en-CA" altLang="en-US" sz="1400" dirty="0" err="1">
                    <a:solidFill>
                      <a:srgbClr val="000000"/>
                    </a:solidFill>
                  </a:rPr>
                  <a:t>mVolts</a:t>
                </a:r>
                <a:endParaRPr lang="en-CA" altLang="en-U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" name="TextBox 4"/>
              <p:cNvSpPr txBox="1">
                <a:spLocks noChangeArrowheads="1"/>
              </p:cNvSpPr>
              <p:nvPr/>
            </p:nvSpPr>
            <p:spPr bwMode="auto">
              <a:xfrm>
                <a:off x="5600700" y="4257675"/>
                <a:ext cx="197326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400">
                    <a:solidFill>
                      <a:srgbClr val="000000"/>
                    </a:solidFill>
                  </a:rPr>
                  <a:t>Amplitude Spectrum</a:t>
                </a:r>
              </a:p>
            </p:txBody>
          </p:sp>
          <p:grpSp>
            <p:nvGrpSpPr>
              <p:cNvPr id="6" name="Group 5"/>
              <p:cNvGrpSpPr>
                <a:grpSpLocks/>
              </p:cNvGrpSpPr>
              <p:nvPr/>
            </p:nvGrpSpPr>
            <p:grpSpPr bwMode="auto">
              <a:xfrm>
                <a:off x="5280025" y="4508500"/>
                <a:ext cx="2736850" cy="1660525"/>
                <a:chOff x="5373961" y="4509120"/>
                <a:chExt cx="2736304" cy="1659330"/>
              </a:xfrm>
            </p:grpSpPr>
            <p:pic>
              <p:nvPicPr>
                <p:cNvPr id="7" name="Picture 5" descr="http://d2avczb82rh8fa.cloudfront.net/content/jn/109/1/238/F2.large.jp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563" t="79404" r="27005" b="3395"/>
                <a:stretch>
                  <a:fillRect/>
                </a:stretch>
              </p:blipFill>
              <p:spPr bwMode="auto">
                <a:xfrm>
                  <a:off x="5373961" y="4509120"/>
                  <a:ext cx="2736304" cy="1659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8" name="Straight Connector 12"/>
                <p:cNvCxnSpPr>
                  <a:cxnSpLocks noChangeShapeType="1"/>
                </p:cNvCxnSpPr>
                <p:nvPr/>
              </p:nvCxnSpPr>
              <p:spPr bwMode="auto">
                <a:xfrm>
                  <a:off x="5508104" y="4518992"/>
                  <a:ext cx="2484276" cy="0"/>
                </a:xfrm>
                <a:prstGeom prst="line">
                  <a:avLst/>
                </a:prstGeom>
                <a:noFill/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9" name="TextBox 8"/>
              <p:cNvSpPr txBox="1">
                <a:spLocks noChangeArrowheads="1"/>
              </p:cNvSpPr>
              <p:nvPr/>
            </p:nvSpPr>
            <p:spPr bwMode="auto">
              <a:xfrm>
                <a:off x="5970443" y="6136121"/>
                <a:ext cx="1550988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400" dirty="0">
                    <a:solidFill>
                      <a:srgbClr val="000000"/>
                    </a:solidFill>
                  </a:rPr>
                  <a:t>Frequency (Hz)</a:t>
                </a: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808518" y="4443122"/>
              <a:ext cx="488373" cy="338554"/>
            </a:xfrm>
            <a:prstGeom prst="rect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CA" sz="2200" dirty="0" smtClean="0"/>
                <a:t>0.5</a:t>
              </a:r>
              <a:endParaRPr lang="en-CA" sz="22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71045" y="4438733"/>
              <a:ext cx="488373" cy="338554"/>
            </a:xfrm>
            <a:prstGeom prst="rect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CA" sz="2200" dirty="0" smtClean="0"/>
                <a:t>1.0</a:t>
              </a:r>
              <a:endParaRPr lang="en-CA" sz="2200" dirty="0"/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6031423" y="3097723"/>
              <a:ext cx="0" cy="133128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5962253" y="3334229"/>
              <a:ext cx="77549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CA" dirty="0" err="1" smtClean="0">
                  <a:solidFill>
                    <a:srgbClr val="FF0000"/>
                  </a:solidFill>
                </a:rPr>
                <a:t>f</a:t>
              </a:r>
              <a:r>
                <a:rPr lang="en-CA" baseline="-25000" dirty="0" err="1" smtClean="0">
                  <a:solidFill>
                    <a:srgbClr val="FF0000"/>
                  </a:solidFill>
                </a:rPr>
                <a:t>Ny</a:t>
              </a:r>
              <a:endParaRPr lang="en-CA" baseline="-25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347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</a:t>
            </a:r>
          </a:p>
        </p:txBody>
      </p:sp>
      <p:grpSp>
        <p:nvGrpSpPr>
          <p:cNvPr id="101379" name="Group 16"/>
          <p:cNvGrpSpPr>
            <a:grpSpLocks/>
          </p:cNvGrpSpPr>
          <p:nvPr/>
        </p:nvGrpSpPr>
        <p:grpSpPr bwMode="auto">
          <a:xfrm>
            <a:off x="2279650" y="1703389"/>
            <a:ext cx="7164388" cy="3921125"/>
            <a:chOff x="971600" y="1880828"/>
            <a:chExt cx="7164796" cy="3921311"/>
          </a:xfrm>
        </p:grpSpPr>
        <p:pic>
          <p:nvPicPr>
            <p:cNvPr id="10138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83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4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5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6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7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8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9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0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1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2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3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1394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101380" name="Rectangle 25"/>
          <p:cNvSpPr>
            <a:spLocks noChangeArrowheads="1"/>
          </p:cNvSpPr>
          <p:nvPr/>
        </p:nvSpPr>
        <p:spPr bwMode="auto">
          <a:xfrm>
            <a:off x="5483226" y="1739901"/>
            <a:ext cx="4176713" cy="39925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01381" name="TextBox 26"/>
          <p:cNvSpPr txBox="1">
            <a:spLocks noChangeArrowheads="1"/>
          </p:cNvSpPr>
          <p:nvPr/>
        </p:nvSpPr>
        <p:spPr bwMode="auto">
          <a:xfrm>
            <a:off x="5556250" y="1839914"/>
            <a:ext cx="51117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Specify the attenuation of the first harmonic in our “signal” band, 0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</a:t>
            </a:r>
            <a:r>
              <a:rPr lang="en-CA" altLang="en-US" sz="2400">
                <a:solidFill>
                  <a:srgbClr val="000000"/>
                </a:solidFill>
              </a:rPr>
              <a:t>F. </a:t>
            </a:r>
            <a:br>
              <a:rPr lang="en-CA" altLang="en-US" sz="2400">
                <a:solidFill>
                  <a:srgbClr val="000000"/>
                </a:solidFill>
              </a:rPr>
            </a:br>
            <a:r>
              <a:rPr lang="en-CA" altLang="en-US" sz="2400">
                <a:solidFill>
                  <a:srgbClr val="000000"/>
                </a:solidFill>
              </a:rPr>
              <a:t>(F 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 </a:t>
            </a:r>
            <a:r>
              <a:rPr lang="en-CA" altLang="en-US" sz="2400">
                <a:solidFill>
                  <a:srgbClr val="000000"/>
                </a:solidFill>
              </a:rPr>
              <a:t>0.8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 = 0.8f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ny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)</a:t>
            </a: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Will still have those frequencies, but at an attenuation of DR.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Usually want as many frequencies as possible (F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/2)</a:t>
            </a:r>
            <a:r>
              <a:rPr lang="en-CA" altLang="en-US" sz="2400">
                <a:solidFill>
                  <a:srgbClr val="000000"/>
                </a:solidFill>
              </a:rPr>
              <a:t>, but that would require a sharp filter (“brick wall”),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Relax to ~80% of f</a:t>
            </a:r>
            <a:r>
              <a:rPr lang="en-CA" altLang="en-US" sz="2400" baseline="-25000">
                <a:solidFill>
                  <a:srgbClr val="000000"/>
                </a:solidFill>
              </a:rPr>
              <a:t>ny</a:t>
            </a:r>
          </a:p>
        </p:txBody>
      </p:sp>
    </p:spTree>
    <p:extLst>
      <p:ext uri="{BB962C8B-B14F-4D97-AF65-F5344CB8AC3E}">
        <p14:creationId xmlns:p14="http://schemas.microsoft.com/office/powerpoint/2010/main" val="352928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Signal reconstruction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35150"/>
            <a:ext cx="8331200" cy="4319588"/>
          </a:xfrm>
        </p:spPr>
        <p:txBody>
          <a:bodyPr/>
          <a:lstStyle/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In many cases it is necessary to reconstruct an analogue signal from a series of sample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typically after they have been processed, transmitted or stored</a:t>
            </a:r>
          </a:p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This requires the removal of the step transitions in the sampled waveform (step </a:t>
            </a:r>
            <a:r>
              <a:rPr lang="en-US" altLang="en-US" sz="2600">
                <a:sym typeface="Symbol" panose="05050102010706020507" pitchFamily="18" charset="2"/>
              </a:rPr>
              <a:t> high frequencies)</a:t>
            </a:r>
            <a:endParaRPr lang="en-US" altLang="en-US" sz="2600"/>
          </a:p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Reconstruction is achieved using a low-pass filter to remove these unwanted frequencies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this filter is called a </a:t>
            </a:r>
            <a:r>
              <a:rPr lang="en-US" altLang="en-US" sz="2400" b="1">
                <a:solidFill>
                  <a:srgbClr val="0000FF"/>
                </a:solidFill>
              </a:rPr>
              <a:t>reconstruction filter</a:t>
            </a:r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4455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04456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457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149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Reconstruction filter</a:t>
            </a:r>
          </a:p>
        </p:txBody>
      </p:sp>
      <p:pic>
        <p:nvPicPr>
          <p:cNvPr id="1536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6631" y="1675119"/>
            <a:ext cx="8220173" cy="4653679"/>
          </a:xfrm>
        </p:spPr>
      </p:pic>
    </p:spTree>
    <p:extLst>
      <p:ext uri="{BB962C8B-B14F-4D97-AF65-F5344CB8AC3E}">
        <p14:creationId xmlns:p14="http://schemas.microsoft.com/office/powerpoint/2010/main" val="256800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Today: 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1">
                    <a:lumMod val="75000"/>
                  </a:schemeClr>
                </a:solidFill>
              </a:rPr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1">
                    <a:lumMod val="75000"/>
                  </a:schemeClr>
                </a:solidFill>
              </a:rPr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1">
                    <a:lumMod val="75000"/>
                  </a:schemeClr>
                </a:solidFill>
              </a:rPr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38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What about the data converters!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82776"/>
            <a:ext cx="8331200" cy="4454525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i="1"/>
              <a:t>Sampling</a:t>
            </a:r>
            <a:r>
              <a:rPr lang="en-US" altLang="en-US" sz="2600"/>
              <a:t> involves taking a series of instantaneous measurements of a signal and converting these into a digital form</a:t>
            </a:r>
          </a:p>
          <a:p>
            <a:pPr marL="395288" indent="-395288" eaLnBrk="1" hangingPunct="1"/>
            <a:r>
              <a:rPr lang="en-US" altLang="en-US" sz="2600" i="1"/>
              <a:t>Reconstruction</a:t>
            </a:r>
            <a:r>
              <a:rPr lang="en-US" altLang="en-US" sz="2600"/>
              <a:t> involves taking a series of digital readings and converting these back into their analogue equivalents</a:t>
            </a:r>
          </a:p>
          <a:p>
            <a:pPr marL="395288" indent="-395288" eaLnBrk="1" hangingPunct="1"/>
            <a:r>
              <a:rPr lang="en-US" altLang="en-US" sz="2600"/>
              <a:t>These two operations are performed by </a:t>
            </a:r>
            <a:r>
              <a:rPr lang="en-US" altLang="en-US" sz="2600" b="1">
                <a:solidFill>
                  <a:srgbClr val="0000FF"/>
                </a:solidFill>
              </a:rPr>
              <a:t>data converters</a:t>
            </a:r>
            <a:r>
              <a:rPr lang="en-US" altLang="en-US" sz="2600"/>
              <a:t> which can be of two basic types:</a:t>
            </a:r>
          </a:p>
          <a:p>
            <a:pPr marL="879475" lvl="1" eaLnBrk="1" hangingPunct="1"/>
            <a:r>
              <a:rPr lang="en-US" altLang="en-US" sz="2400" b="1">
                <a:solidFill>
                  <a:srgbClr val="0000FF"/>
                </a:solidFill>
              </a:rPr>
              <a:t>Analogue-to-digital converters (ADC’S)</a:t>
            </a:r>
          </a:p>
          <a:p>
            <a:pPr marL="879475" lvl="1" eaLnBrk="1" hangingPunct="1"/>
            <a:r>
              <a:rPr lang="en-US" altLang="en-US" sz="2400" b="1">
                <a:solidFill>
                  <a:srgbClr val="0000FF"/>
                </a:solidFill>
              </a:rPr>
              <a:t>Digital-to-analogue converters (DAC’S)</a:t>
            </a:r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752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07528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752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154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905000" y="765175"/>
            <a:ext cx="8382000" cy="838200"/>
          </a:xfrm>
        </p:spPr>
        <p:txBody>
          <a:bodyPr/>
          <a:lstStyle/>
          <a:p>
            <a:r>
              <a:rPr lang="en-CA" altLang="en-US" smtClean="0"/>
              <a:t>Resolution vs. accuracy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1628776"/>
            <a:ext cx="2690812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709789"/>
            <a:ext cx="8655050" cy="4319587"/>
          </a:xfrm>
        </p:spPr>
        <p:txBody>
          <a:bodyPr/>
          <a:lstStyle/>
          <a:p>
            <a:r>
              <a:rPr lang="en-CA" altLang="en-US" sz="2400" dirty="0"/>
              <a:t>The </a:t>
            </a:r>
            <a:r>
              <a:rPr lang="en-CA" altLang="en-US" sz="2400" b="1" i="1" u="sng" dirty="0">
                <a:solidFill>
                  <a:srgbClr val="0000FF"/>
                </a:solidFill>
              </a:rPr>
              <a:t>Resolution</a:t>
            </a:r>
            <a:r>
              <a:rPr lang="en-CA" altLang="en-US" sz="2400" dirty="0"/>
              <a:t> represents a </a:t>
            </a:r>
            <a:br>
              <a:rPr lang="en-CA" altLang="en-US" sz="2400" dirty="0"/>
            </a:br>
            <a:r>
              <a:rPr lang="en-CA" altLang="en-US" sz="2400" dirty="0"/>
              <a:t>“quantization” noise</a:t>
            </a:r>
          </a:p>
          <a:p>
            <a:pPr>
              <a:spcAft>
                <a:spcPts val="3000"/>
              </a:spcAft>
            </a:pPr>
            <a:r>
              <a:rPr lang="en-CA" altLang="en-US" sz="2400" dirty="0"/>
              <a:t>Frequently quoted as </a:t>
            </a:r>
            <a:r>
              <a:rPr lang="en-CA" altLang="en-US" sz="2400" dirty="0">
                <a:sym typeface="Symbol" panose="05050102010706020507" pitchFamily="18" charset="2"/>
              </a:rPr>
              <a:t>½ </a:t>
            </a:r>
            <a:r>
              <a:rPr lang="en-CA" altLang="en-US" sz="2400" dirty="0" smtClean="0">
                <a:sym typeface="Symbol" panose="05050102010706020507" pitchFamily="18" charset="2"/>
              </a:rPr>
              <a:t>LSB</a:t>
            </a:r>
            <a:br>
              <a:rPr lang="en-CA" altLang="en-US" sz="2400" dirty="0" smtClean="0">
                <a:sym typeface="Symbol" panose="05050102010706020507" pitchFamily="18" charset="2"/>
              </a:rPr>
            </a:br>
            <a:r>
              <a:rPr lang="en-CA" altLang="en-US" sz="2400" dirty="0" smtClean="0">
                <a:sym typeface="Symbol" panose="05050102010706020507" pitchFamily="18" charset="2"/>
              </a:rPr>
              <a:t>but need additional info: N-bits</a:t>
            </a:r>
            <a:endParaRPr lang="en-CA" altLang="en-US" sz="2400" dirty="0"/>
          </a:p>
          <a:p>
            <a:pPr>
              <a:spcAft>
                <a:spcPts val="600"/>
              </a:spcAft>
            </a:pPr>
            <a:r>
              <a:rPr lang="en-CA" altLang="en-US" sz="2000" b="1" i="1" u="sng" dirty="0">
                <a:solidFill>
                  <a:srgbClr val="0000FF"/>
                </a:solidFill>
              </a:rPr>
              <a:t>Accuracy</a:t>
            </a:r>
            <a:r>
              <a:rPr lang="en-CA" altLang="en-US" sz="2000" dirty="0"/>
              <a:t> will depend upon the total </a:t>
            </a:r>
            <a:r>
              <a:rPr lang="en-CA" altLang="en-US" sz="2000" i="1" u="sng" dirty="0">
                <a:solidFill>
                  <a:srgbClr val="0000FF"/>
                </a:solidFill>
              </a:rPr>
              <a:t>noise</a:t>
            </a:r>
            <a:r>
              <a:rPr lang="en-CA" altLang="en-US" sz="2000" dirty="0"/>
              <a:t> of the process, which depends on the entire chain (typically </a:t>
            </a:r>
            <a:r>
              <a:rPr lang="en-CA" altLang="en-US" sz="2000" dirty="0">
                <a:sym typeface="Symbol" panose="05050102010706020507" pitchFamily="18" charset="2"/>
              </a:rPr>
              <a:t>1.5 LSB)</a:t>
            </a:r>
            <a:endParaRPr lang="en-CA" altLang="en-US" sz="2000" dirty="0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946" y="4379103"/>
            <a:ext cx="709295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764588" y="4846639"/>
            <a:ext cx="1795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/>
              <a:t>Reverse the chain through DAC for output</a:t>
            </a:r>
          </a:p>
        </p:txBody>
      </p:sp>
    </p:spTree>
    <p:extLst>
      <p:ext uri="{BB962C8B-B14F-4D97-AF65-F5344CB8AC3E}">
        <p14:creationId xmlns:p14="http://schemas.microsoft.com/office/powerpoint/2010/main" val="303185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8175" y="1628775"/>
            <a:ext cx="9168320" cy="4319588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defRPr/>
            </a:pPr>
            <a:r>
              <a:rPr lang="en-GB" altLang="en-US" sz="2400" b="1" dirty="0">
                <a:solidFill>
                  <a:srgbClr val="0000FF"/>
                </a:solidFill>
              </a:rPr>
              <a:t>Resolution of data converters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 range of converters is available, each providing conversion to a particular </a:t>
            </a:r>
            <a:r>
              <a:rPr lang="en-GB" altLang="en-US" sz="2000" b="1" dirty="0">
                <a:solidFill>
                  <a:srgbClr val="0000FF"/>
                </a:solidFill>
              </a:rPr>
              <a:t>resolution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b="1" dirty="0">
              <a:solidFill>
                <a:srgbClr val="0000FF"/>
              </a:solidFill>
            </a:endParaRP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 this determines the number of </a:t>
            </a:r>
            <a:r>
              <a:rPr lang="en-GB" altLang="en-US" sz="2000" b="1" dirty="0">
                <a:solidFill>
                  <a:srgbClr val="0000FF"/>
                </a:solidFill>
              </a:rPr>
              <a:t>quantization levels</a:t>
            </a:r>
            <a:r>
              <a:rPr lang="en-GB" altLang="en-US" sz="2000" dirty="0"/>
              <a:t> used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</a:t>
            </a:r>
            <a:r>
              <a:rPr lang="en-GB" altLang="en-US" sz="2000" i="1" dirty="0"/>
              <a:t>n</a:t>
            </a:r>
            <a:r>
              <a:rPr lang="en-GB" altLang="en-US" sz="2000" dirty="0"/>
              <a:t>-bit converter uses 2</a:t>
            </a:r>
            <a:r>
              <a:rPr lang="en-GB" altLang="en-US" sz="2000" i="1" baseline="30000" dirty="0"/>
              <a:t>n </a:t>
            </a:r>
            <a:r>
              <a:rPr lang="en-GB" altLang="en-US" sz="2000" dirty="0"/>
              <a:t>discrete steps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e.g. an 8-bit converter uses 2</a:t>
            </a:r>
            <a:r>
              <a:rPr lang="en-GB" altLang="en-US" sz="2000" baseline="30000" dirty="0"/>
              <a:t>8</a:t>
            </a:r>
            <a:r>
              <a:rPr lang="en-GB" altLang="en-US" sz="2000" dirty="0"/>
              <a:t> or 256 levels 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       a 10-bit converter uses 2</a:t>
            </a:r>
            <a:r>
              <a:rPr lang="en-GB" altLang="en-US" sz="2000" baseline="30000" dirty="0"/>
              <a:t>10</a:t>
            </a:r>
            <a:r>
              <a:rPr lang="en-GB" altLang="en-US" sz="2000" dirty="0"/>
              <a:t> or 1024 levels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8-bit converter gives a </a:t>
            </a:r>
            <a:r>
              <a:rPr lang="en-GB" altLang="en-US" sz="2000" b="1" i="1" u="sng" dirty="0">
                <a:solidFill>
                  <a:srgbClr val="0000FF"/>
                </a:solidFill>
              </a:rPr>
              <a:t>resolution</a:t>
            </a:r>
            <a:r>
              <a:rPr lang="en-GB" altLang="en-US" sz="2000" dirty="0"/>
              <a:t> of about 0.4%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volts/step = </a:t>
            </a:r>
            <a:r>
              <a:rPr lang="en-GB" altLang="en-US" sz="1800" dirty="0" err="1" smtClean="0"/>
              <a:t>FullScaleVolts</a:t>
            </a:r>
            <a:r>
              <a:rPr lang="en-GB" altLang="en-US" sz="1800" dirty="0" smtClean="0"/>
              <a:t> / 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levels) 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Resolution = </a:t>
            </a:r>
            <a:r>
              <a:rPr lang="en-GB" altLang="en-US" sz="1800" dirty="0" smtClean="0"/>
              <a:t>volts/step </a:t>
            </a:r>
            <a:r>
              <a:rPr lang="en-GB" altLang="en-US" sz="1800" dirty="0"/>
              <a:t>/ </a:t>
            </a:r>
            <a:r>
              <a:rPr lang="en-GB" altLang="en-US" sz="1800" dirty="0" err="1"/>
              <a:t>FullScaleVolts</a:t>
            </a:r>
            <a:r>
              <a:rPr lang="en-GB" altLang="en-US" sz="1800" dirty="0"/>
              <a:t> *100 = </a:t>
            </a:r>
            <a:r>
              <a:rPr lang="en-GB" altLang="en-US" sz="1800" dirty="0" smtClean="0"/>
              <a:t>100/(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</a:t>
            </a:r>
            <a:r>
              <a:rPr lang="en-GB" altLang="en-US" sz="1800" dirty="0" smtClean="0"/>
              <a:t>)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endParaRPr lang="en-GB" altLang="en-US" sz="1800" dirty="0" smtClean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400" dirty="0"/>
              <a:t>Short cut: </a:t>
            </a:r>
            <a:r>
              <a:rPr lang="en-GB" altLang="en-US" sz="2400" dirty="0" smtClean="0"/>
              <a:t>Resolution in % </a:t>
            </a:r>
            <a:r>
              <a:rPr lang="en-GB" altLang="en-US" sz="2400" dirty="0"/>
              <a:t>= 100 / 2</a:t>
            </a:r>
            <a:r>
              <a:rPr lang="en-GB" altLang="en-US" sz="2400" baseline="30000" dirty="0"/>
              <a:t>n</a:t>
            </a:r>
            <a:endParaRPr lang="en-GB" altLang="en-US" sz="2200" dirty="0"/>
          </a:p>
          <a:p>
            <a:pPr marL="600075" lvl="1" indent="0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1182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31975"/>
            <a:ext cx="9931866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 smtClean="0"/>
              <a:t>Analogue to Digital conversion (ADC) and </a:t>
            </a:r>
            <a:br>
              <a:rPr lang="en-US" altLang="en-US" sz="2600" dirty="0" smtClean="0"/>
            </a:br>
            <a:r>
              <a:rPr lang="en-US" altLang="en-US" sz="2600" dirty="0" smtClean="0"/>
              <a:t>Digital to Analogue Conversion (DAC)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 smtClean="0"/>
              <a:t>Translate </a:t>
            </a:r>
            <a:r>
              <a:rPr lang="en-US" altLang="en-US" sz="2600" dirty="0"/>
              <a:t>between analogue </a:t>
            </a:r>
            <a:r>
              <a:rPr lang="en-US" altLang="en-US" sz="2600" dirty="0" smtClean="0"/>
              <a:t>(voltage levels) and </a:t>
            </a:r>
            <a:br>
              <a:rPr lang="en-US" altLang="en-US" sz="2600" dirty="0" smtClean="0"/>
            </a:br>
            <a:r>
              <a:rPr lang="en-US" altLang="en-US" sz="2600" dirty="0" smtClean="0"/>
              <a:t>digital (binary number) representations</a:t>
            </a:r>
          </a:p>
          <a:p>
            <a:pPr marL="388938" indent="-388938" eaLnBrk="1" hangingPunct="1">
              <a:lnSpc>
                <a:spcPct val="110000"/>
              </a:lnSpc>
            </a:pPr>
            <a:endParaRPr lang="en-US" altLang="en-US" sz="2600" dirty="0"/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 smtClean="0"/>
              <a:t>Allows us to store analogue information in computers</a:t>
            </a:r>
          </a:p>
          <a:p>
            <a:pPr marL="1189038" lvl="2" indent="-388938" eaLnBrk="1" hangingPunct="1">
              <a:lnSpc>
                <a:spcPct val="110000"/>
              </a:lnSpc>
            </a:pPr>
            <a:r>
              <a:rPr lang="en-US" altLang="en-US" sz="2000" dirty="0" smtClean="0"/>
              <a:t>Manipulate, display on screen, store digitally for future access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 smtClean="0"/>
              <a:t>And allows us to recover digital information for play-back on analogue devices (stereo, video, meters, etc.)</a:t>
            </a:r>
            <a:endParaRPr lang="en-US" altLang="en-US" sz="2600" dirty="0"/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8499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500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00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329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CA" altLang="en-US" sz="2800" dirty="0">
                <a:solidFill>
                  <a:srgbClr val="FF0000"/>
                </a:solidFill>
              </a:rPr>
              <a:t>Determines what frequencies we can sample</a:t>
            </a:r>
            <a:endParaRPr lang="en-GB" altLang="en-US" sz="2600" b="1" dirty="0">
              <a:solidFill>
                <a:srgbClr val="FF0000"/>
              </a:solidFill>
            </a:endParaRPr>
          </a:p>
          <a:p>
            <a:pPr marL="382588" indent="-382588" eaLnBrk="1" hangingPunct="1"/>
            <a:r>
              <a:rPr lang="en-GB" altLang="en-US" sz="2600" b="1" dirty="0">
                <a:solidFill>
                  <a:srgbClr val="0000FF"/>
                </a:solidFill>
              </a:rPr>
              <a:t>Speed of conversion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conversions of ADC’s or DAC’s take a finite time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this is referred to as the </a:t>
            </a:r>
            <a:r>
              <a:rPr lang="en-GB" altLang="en-US" sz="2400" b="1" dirty="0">
                <a:solidFill>
                  <a:srgbClr val="0000FF"/>
                </a:solidFill>
              </a:rPr>
              <a:t>conversion time</a:t>
            </a:r>
            <a:r>
              <a:rPr lang="en-GB" altLang="en-US" sz="2400" dirty="0"/>
              <a:t> or</a:t>
            </a:r>
            <a:br>
              <a:rPr lang="en-GB" altLang="en-US" sz="2400" dirty="0"/>
            </a:br>
            <a:r>
              <a:rPr lang="en-GB" altLang="en-US" sz="2400" b="1" dirty="0">
                <a:solidFill>
                  <a:srgbClr val="0000FF"/>
                </a:solidFill>
              </a:rPr>
              <a:t>settling time</a:t>
            </a:r>
            <a:r>
              <a:rPr lang="en-GB" altLang="en-US" sz="2400" dirty="0"/>
              <a:t> of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the time taken depends on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>
                <a:solidFill>
                  <a:srgbClr val="FF0000"/>
                </a:solidFill>
              </a:rPr>
              <a:t>DACs are usually faster than ADCs</a:t>
            </a:r>
          </a:p>
          <a:p>
            <a:pPr marL="858838" lvl="1" eaLnBrk="1" hangingPunct="1"/>
            <a:endParaRPr lang="en-GB" altLang="en-US" sz="2400" dirty="0"/>
          </a:p>
        </p:txBody>
      </p:sp>
      <p:sp>
        <p:nvSpPr>
          <p:cNvPr id="1126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/>
              <a:t>How fast can we digitize or reconstruct a signal?</a:t>
            </a:r>
          </a:p>
        </p:txBody>
      </p:sp>
    </p:spTree>
    <p:extLst>
      <p:ext uri="{BB962C8B-B14F-4D97-AF65-F5344CB8AC3E}">
        <p14:creationId xmlns:p14="http://schemas.microsoft.com/office/powerpoint/2010/main" val="11866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592264"/>
            <a:ext cx="8382000" cy="4319587"/>
          </a:xfrm>
        </p:spPr>
        <p:txBody>
          <a:bodyPr/>
          <a:lstStyle/>
          <a:p>
            <a:pPr marL="369888" indent="-369888" eaLnBrk="1" hangingPunct="1">
              <a:lnSpc>
                <a:spcPct val="90000"/>
              </a:lnSpc>
            </a:pPr>
            <a:r>
              <a:rPr lang="en-GB" altLang="en-US" sz="2600" b="1" dirty="0">
                <a:solidFill>
                  <a:srgbClr val="0000FF"/>
                </a:solidFill>
              </a:rPr>
              <a:t>Digital-to-analogue converters (DACs)</a:t>
            </a: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wide range of resolutions, but </a:t>
            </a:r>
            <a:br>
              <a:rPr lang="en-GB" altLang="en-US" sz="2400" dirty="0"/>
            </a:br>
            <a:r>
              <a:rPr lang="en-GB" altLang="en-US" sz="2400" dirty="0"/>
              <a:t>in general, </a:t>
            </a:r>
            <a:r>
              <a:rPr lang="en-GB" altLang="en-US" sz="2400" dirty="0">
                <a:solidFill>
                  <a:srgbClr val="FF0000"/>
                </a:solidFill>
              </a:rPr>
              <a:t>conversion time </a:t>
            </a:r>
            <a:r>
              <a:rPr lang="en-GB" altLang="en-US" sz="2400" i="1" dirty="0">
                <a:solidFill>
                  <a:srgbClr val="FF0000"/>
                </a:solidFill>
              </a:rPr>
              <a:t>increases with resolution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i="1" dirty="0"/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a typical general-purpose 8-bit DAC would have a settling time of between 100 ns and 1 </a:t>
            </a:r>
            <a:r>
              <a:rPr lang="en-GB" altLang="en-US" sz="2400" dirty="0">
                <a:sym typeface="Symbol" panose="05050102010706020507" pitchFamily="18" charset="2"/>
              </a:rPr>
              <a:t>s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typical 16-bit converter would have a settling time of a few milliseconds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for specialist applications high-speed converters have settling times of a few nanoseconds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video DAC might have a resolution of 8 bits and a maximum sampling rate of 100 MHz</a:t>
            </a:r>
          </a:p>
        </p:txBody>
      </p:sp>
      <p:grpSp>
        <p:nvGrpSpPr>
          <p:cNvPr id="114691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14692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28B</a:t>
              </a:r>
            </a:p>
          </p:txBody>
        </p:sp>
        <p:pic>
          <p:nvPicPr>
            <p:cNvPr id="114693" name="Picture 6" descr="Video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7665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70021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dirty="0"/>
              <a:t>a binary-weighted resistor DAC</a:t>
            </a:r>
          </a:p>
        </p:txBody>
      </p:sp>
      <p:pic>
        <p:nvPicPr>
          <p:cNvPr id="116739" name="Picture 3" descr="C16NF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9" y="2492375"/>
            <a:ext cx="5430837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1558925" y="2241550"/>
            <a:ext cx="367188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A “1” on an input tries to draw current from the op amp junction (must come from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since input of op amp does not draw or source current)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Op amp changes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to </a:t>
            </a:r>
            <a:r>
              <a:rPr lang="en-CA" altLang="en-US" sz="1600" dirty="0" smtClean="0">
                <a:solidFill>
                  <a:srgbClr val="FF0000"/>
                </a:solidFill>
              </a:rPr>
              <a:t>null-out </a:t>
            </a:r>
            <a:r>
              <a:rPr lang="en-CA" altLang="en-US" sz="1600" dirty="0">
                <a:solidFill>
                  <a:srgbClr val="FF0000"/>
                </a:solidFill>
              </a:rPr>
              <a:t/>
            </a:r>
            <a:br>
              <a:rPr lang="en-CA" altLang="en-US" sz="1600" dirty="0">
                <a:solidFill>
                  <a:srgbClr val="FF0000"/>
                </a:solidFill>
              </a:rPr>
            </a:br>
            <a:r>
              <a:rPr lang="en-CA" altLang="en-US" sz="1600" dirty="0">
                <a:solidFill>
                  <a:srgbClr val="FF0000"/>
                </a:solidFill>
              </a:rPr>
              <a:t>the current at the input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Just an inverting amplifier whose gain depends on which bits are 1.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Gain decreases from MSB to LSB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So for a binary input number m: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488" y="5816601"/>
            <a:ext cx="1524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139" y="4494888"/>
            <a:ext cx="2195576" cy="19217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326" y="4494888"/>
            <a:ext cx="8692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900" dirty="0" smtClean="0"/>
              <a:t>3 bit DAC</a:t>
            </a:r>
            <a:endParaRPr lang="en-CA" sz="900" dirty="0"/>
          </a:p>
        </p:txBody>
      </p:sp>
    </p:spTree>
    <p:extLst>
      <p:ext uri="{BB962C8B-B14F-4D97-AF65-F5344CB8AC3E}">
        <p14:creationId xmlns:p14="http://schemas.microsoft.com/office/powerpoint/2010/main" val="373538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uild="p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an </a:t>
            </a:r>
            <a:r>
              <a:rPr lang="en-GB" altLang="en-US" sz="2600" i="1"/>
              <a:t>R-2R</a:t>
            </a:r>
            <a:r>
              <a:rPr lang="en-GB" altLang="en-US" sz="2600"/>
              <a:t> resistor chain DAC</a:t>
            </a:r>
          </a:p>
        </p:txBody>
      </p:sp>
      <p:pic>
        <p:nvPicPr>
          <p:cNvPr id="118787" name="Picture 3" descr="C16NF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958" y="1722642"/>
            <a:ext cx="4076488" cy="465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88" name="TextBox 3"/>
          <p:cNvSpPr txBox="1">
            <a:spLocks noChangeArrowheads="1"/>
          </p:cNvSpPr>
          <p:nvPr/>
        </p:nvSpPr>
        <p:spPr bwMode="auto">
          <a:xfrm>
            <a:off x="1539876" y="2309929"/>
            <a:ext cx="3490913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 1 on an input  will cause a current to flow through the 2R resistor attached to the switch.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At the junction, this current sees an equivalent resistance 2R in each direction and is split equally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As it travels up the chain, it is split again at each junction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Coming from LSB it sees the most </a:t>
            </a:r>
            <a:r>
              <a:rPr lang="en-CA" altLang="en-US" sz="1400" dirty="0" err="1">
                <a:solidFill>
                  <a:srgbClr val="FF0000"/>
                </a:solidFill>
              </a:rPr>
              <a:t>splits</a:t>
            </a:r>
            <a:r>
              <a:rPr lang="en-CA" altLang="en-US" sz="1400" dirty="0" err="1">
                <a:solidFill>
                  <a:srgbClr val="FF0000"/>
                </a:solidFill>
                <a:sym typeface="Symbol" panose="05050102010706020507" pitchFamily="18" charset="2"/>
              </a:rPr>
              <a:t>this</a:t>
            </a:r>
            <a:r>
              <a:rPr lang="en-CA" altLang="en-US" sz="1400" dirty="0">
                <a:solidFill>
                  <a:srgbClr val="FF0000"/>
                </a:solidFill>
                <a:sym typeface="Symbol" panose="05050102010706020507" pitchFamily="18" charset="2"/>
              </a:rPr>
              <a:t> gives the least current at 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op-amp (divided by 2</a:t>
            </a:r>
            <a:r>
              <a:rPr lang="en-CA" altLang="en-US" sz="1400" baseline="30000" dirty="0" smtClean="0">
                <a:solidFill>
                  <a:srgbClr val="FF0000"/>
                </a:solidFill>
                <a:sym typeface="Symbol" panose="05050102010706020507" pitchFamily="18" charset="2"/>
              </a:rPr>
              <a:t>n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)</a:t>
            </a:r>
            <a:endParaRPr lang="en-CA" altLang="en-US" sz="1400" dirty="0">
              <a:solidFill>
                <a:srgbClr val="FF0000"/>
              </a:solidFill>
              <a:sym typeface="Symbol" panose="05050102010706020507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 smtClean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 smtClean="0">
                <a:solidFill>
                  <a:srgbClr val="FF0000"/>
                </a:solidFill>
              </a:rPr>
              <a:t>One split at the MSB, current divided by 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Op amp changes Vo to offset (null) the current at the input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000000"/>
              </a:solidFill>
            </a:endParaRPr>
          </a:p>
        </p:txBody>
      </p:sp>
      <p:sp>
        <p:nvSpPr>
          <p:cNvPr id="1187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 dirty="0">
                <a:solidFill>
                  <a:srgbClr val="FF0000"/>
                </a:solidFill>
              </a:rPr>
              <a:t>Same idea, but </a:t>
            </a:r>
            <a:r>
              <a:rPr lang="en-CA" altLang="en-US" sz="2400" dirty="0" smtClean="0">
                <a:solidFill>
                  <a:srgbClr val="FF0000"/>
                </a:solidFill>
              </a:rPr>
              <a:t>use same resistor values </a:t>
            </a:r>
            <a:r>
              <a:rPr lang="en-CA" altLang="en-US" sz="2400" dirty="0">
                <a:solidFill>
                  <a:srgbClr val="FF0000"/>
                </a:solidFill>
              </a:rPr>
              <a:t>for better thermal control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73389" y="2003368"/>
            <a:ext cx="2335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Digital word determines voltage here, V</a:t>
            </a:r>
            <a:r>
              <a:rPr lang="en-CA" sz="1600" baseline="-25000" dirty="0" smtClean="0"/>
              <a:t>A</a:t>
            </a:r>
            <a:endParaRPr lang="en-CA" sz="1600" baseline="-25000" dirty="0"/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8919556" y="2408239"/>
            <a:ext cx="523702" cy="1188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454336"/>
              </p:ext>
            </p:extLst>
          </p:nvPr>
        </p:nvGraphicFramePr>
        <p:xfrm>
          <a:off x="10547350" y="3409748"/>
          <a:ext cx="1497933" cy="613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Équation" r:id="rId5" imgW="1054080" imgH="431640" progId="Equation.3">
                  <p:embed/>
                </p:oleObj>
              </mc:Choice>
              <mc:Fallback>
                <p:oleObj name="Équation" r:id="rId5" imgW="105408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47350" y="3409748"/>
                        <a:ext cx="1497933" cy="613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 bwMode="auto">
          <a:xfrm flipV="1">
            <a:off x="10640291" y="2776451"/>
            <a:ext cx="374073" cy="8146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" name="TextBox 2"/>
          <p:cNvSpPr txBox="1"/>
          <p:nvPr/>
        </p:nvSpPr>
        <p:spPr>
          <a:xfrm>
            <a:off x="11478183" y="3452598"/>
            <a:ext cx="281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aseline="-25000" dirty="0" smtClean="0"/>
              <a:t>F</a:t>
            </a:r>
            <a:endParaRPr lang="en-CA" baseline="-25000" dirty="0"/>
          </a:p>
        </p:txBody>
      </p:sp>
    </p:spTree>
    <p:extLst>
      <p:ext uri="{BB962C8B-B14F-4D97-AF65-F5344CB8AC3E}">
        <p14:creationId xmlns:p14="http://schemas.microsoft.com/office/powerpoint/2010/main" val="90837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0713" y="1889125"/>
            <a:ext cx="8382000" cy="4319588"/>
          </a:xfrm>
        </p:spPr>
        <p:txBody>
          <a:bodyPr/>
          <a:lstStyle/>
          <a:p>
            <a:pPr marL="415925" indent="-415925" eaLnBrk="1" hangingPunct="1"/>
            <a:r>
              <a:rPr lang="en-GB" altLang="en-US" sz="2600" b="1">
                <a:solidFill>
                  <a:srgbClr val="0000FF"/>
                </a:solidFill>
              </a:rPr>
              <a:t>Analogue-to-digital converters (ADCs)</a:t>
            </a:r>
          </a:p>
          <a:p>
            <a:pPr lvl="1" eaLnBrk="1" hangingPunct="1"/>
            <a:r>
              <a:rPr lang="en-GB" altLang="en-US" sz="2400"/>
              <a:t>again available in a range of resolutions and speeds</a:t>
            </a:r>
          </a:p>
          <a:p>
            <a:pPr lvl="1" eaLnBrk="1" hangingPunct="1"/>
            <a:endParaRPr lang="en-GB" altLang="en-US" sz="1100"/>
          </a:p>
          <a:p>
            <a:pPr lvl="1" eaLnBrk="1" hangingPunct="1"/>
            <a:r>
              <a:rPr lang="en-GB" altLang="en-US" sz="2400"/>
              <a:t>a typical 8-bit converter might have a settling time of between 1 and 10 </a:t>
            </a:r>
            <a:r>
              <a:rPr lang="en-GB" altLang="en-US" sz="2400">
                <a:sym typeface="Symbol" panose="05050102010706020507" pitchFamily="18" charset="2"/>
              </a:rPr>
              <a:t>s (~10x longer than a DAC)</a:t>
            </a:r>
          </a:p>
          <a:p>
            <a:pPr lvl="1" eaLnBrk="1" hangingPunct="1"/>
            <a:endParaRPr lang="en-GB" altLang="en-US" sz="1100"/>
          </a:p>
          <a:p>
            <a:pPr lvl="1" eaLnBrk="1" hangingPunct="1"/>
            <a:r>
              <a:rPr lang="en-GB" altLang="en-US" sz="2400"/>
              <a:t>a typical 12-bit converter might have a settling time of 10 to 100 </a:t>
            </a:r>
            <a:r>
              <a:rPr lang="en-GB" altLang="en-US" sz="2400">
                <a:sym typeface="Symbol" panose="05050102010706020507" pitchFamily="18" charset="2"/>
              </a:rPr>
              <a:t>s</a:t>
            </a:r>
          </a:p>
          <a:p>
            <a:pPr lvl="1" eaLnBrk="1" hangingPunct="1"/>
            <a:endParaRPr lang="en-GB" altLang="en-US" sz="1100">
              <a:sym typeface="Symbol" panose="05050102010706020507" pitchFamily="18" charset="2"/>
            </a:endParaRPr>
          </a:p>
          <a:p>
            <a:pPr lvl="1" eaLnBrk="1" hangingPunct="1"/>
            <a:r>
              <a:rPr lang="en-GB" altLang="en-US" sz="2400">
                <a:sym typeface="Symbol" panose="05050102010706020507" pitchFamily="18" charset="2"/>
              </a:rPr>
              <a:t>But, high speed converters can exceed 150 million samples per second</a:t>
            </a:r>
          </a:p>
        </p:txBody>
      </p:sp>
    </p:spTree>
    <p:extLst>
      <p:ext uri="{BB962C8B-B14F-4D97-AF65-F5344CB8AC3E}">
        <p14:creationId xmlns:p14="http://schemas.microsoft.com/office/powerpoint/2010/main" val="75904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483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counter or servo ADC</a:t>
            </a:r>
          </a:p>
        </p:txBody>
      </p:sp>
      <p:pic>
        <p:nvPicPr>
          <p:cNvPr id="122883" name="Picture 3" descr="C16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1" y="2505076"/>
            <a:ext cx="762317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4" name="TextBox 3"/>
          <p:cNvSpPr txBox="1">
            <a:spLocks noChangeArrowheads="1"/>
          </p:cNvSpPr>
          <p:nvPr/>
        </p:nvSpPr>
        <p:spPr bwMode="auto">
          <a:xfrm>
            <a:off x="7680326" y="1900239"/>
            <a:ext cx="244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but cheap-few ms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5103" y="3050770"/>
            <a:ext cx="3335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Voltage here proportional to number of clock steps counted</a:t>
            </a:r>
            <a:endParaRPr lang="en-CA" sz="1600" dirty="0"/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2818015" y="3017520"/>
            <a:ext cx="1005840" cy="2161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5142059" y="2340982"/>
            <a:ext cx="2696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When the 2 voltages equal</a:t>
            </a:r>
          </a:p>
          <a:p>
            <a:r>
              <a:rPr lang="en-CA" sz="1600" dirty="0" smtClean="0"/>
              <a:t>Stop the count</a:t>
            </a:r>
            <a:endParaRPr lang="en-CA" sz="1600" dirty="0"/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4796444" y="2633369"/>
            <a:ext cx="391188" cy="4922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4543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4200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successive approximation ADC (</a:t>
            </a:r>
            <a:r>
              <a:rPr lang="en-GB" altLang="en-US" sz="2600">
                <a:solidFill>
                  <a:srgbClr val="FF0000"/>
                </a:solidFill>
              </a:rPr>
              <a:t>bisection</a:t>
            </a:r>
            <a:r>
              <a:rPr lang="en-GB" altLang="en-US" sz="2600"/>
              <a:t>)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MSB=1, DAC = ½ scale, if less than input, keep MSB=1 &amp; turn on next bit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If more than input, reset bit to 0 and turn next bit on, keep going </a:t>
            </a:r>
            <a:r>
              <a:rPr lang="en-GB" altLang="en-US" sz="100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24931" name="Picture 3" descr="C16NF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2957514"/>
            <a:ext cx="743902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2" name="TextBox 3"/>
          <p:cNvSpPr txBox="1">
            <a:spLocks noChangeArrowheads="1"/>
          </p:cNvSpPr>
          <p:nvPr/>
        </p:nvSpPr>
        <p:spPr bwMode="auto">
          <a:xfrm>
            <a:off x="7721600" y="152400"/>
            <a:ext cx="212725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Fast and still cheap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1-100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s for 8-12 bits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Most common type</a:t>
            </a:r>
            <a:endParaRPr lang="en-CA" altLang="en-US" sz="1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29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35163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dual-slope ADC </a:t>
            </a:r>
          </a:p>
        </p:txBody>
      </p:sp>
      <p:pic>
        <p:nvPicPr>
          <p:cNvPr id="126979" name="Picture 3" descr="C16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2378075"/>
            <a:ext cx="6697662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0" name="TextBox 4"/>
          <p:cNvSpPr txBox="1">
            <a:spLocks noChangeArrowheads="1"/>
          </p:cNvSpPr>
          <p:nvPr/>
        </p:nvSpPr>
        <p:spPr bwMode="auto">
          <a:xfrm>
            <a:off x="1703389" y="188913"/>
            <a:ext cx="846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charges capacitor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Discharge at constant rate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Counter starts at start of discharge and stops at full discharge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Time = count = 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26981" name="TextBox 5"/>
          <p:cNvSpPr txBox="1">
            <a:spLocks noChangeArrowheads="1"/>
          </p:cNvSpPr>
          <p:nvPr/>
        </p:nvSpPr>
        <p:spPr bwMode="auto">
          <a:xfrm>
            <a:off x="7680325" y="1900238"/>
            <a:ext cx="212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(10-100 ms)  but very accurate</a:t>
            </a:r>
          </a:p>
        </p:txBody>
      </p:sp>
    </p:spTree>
    <p:extLst>
      <p:ext uri="{BB962C8B-B14F-4D97-AF65-F5344CB8AC3E}">
        <p14:creationId xmlns:p14="http://schemas.microsoft.com/office/powerpoint/2010/main" val="299215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parallel or flash ADC</a:t>
            </a:r>
          </a:p>
        </p:txBody>
      </p:sp>
      <p:pic>
        <p:nvPicPr>
          <p:cNvPr id="129027" name="Picture 3" descr="C16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4" y="2365376"/>
            <a:ext cx="37750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TextBox 1"/>
          <p:cNvSpPr txBox="1">
            <a:spLocks noChangeArrowheads="1"/>
          </p:cNvSpPr>
          <p:nvPr/>
        </p:nvSpPr>
        <p:spPr bwMode="auto">
          <a:xfrm>
            <a:off x="1774826" y="152401"/>
            <a:ext cx="8208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Comparators connected to voltages with V&gt;V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one polarity,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All connected to V&lt;V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the opposite polarity.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Combinational logic is then used to determine the value of the input voltage from this pattern.</a:t>
            </a:r>
            <a:endParaRPr lang="en-CA" altLang="en-US" sz="2000">
              <a:solidFill>
                <a:srgbClr val="FF0000"/>
              </a:solidFill>
            </a:endParaRPr>
          </a:p>
        </p:txBody>
      </p:sp>
      <p:sp>
        <p:nvSpPr>
          <p:cNvPr id="129029" name="TextBox 4"/>
          <p:cNvSpPr txBox="1">
            <a:spLocks noChangeArrowheads="1"/>
          </p:cNvSpPr>
          <p:nvPr/>
        </p:nvSpPr>
        <p:spPr bwMode="auto">
          <a:xfrm>
            <a:off x="7427914" y="1808164"/>
            <a:ext cx="324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Go fast converter (ns)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Accurate and expensive</a:t>
            </a:r>
          </a:p>
        </p:txBody>
      </p:sp>
    </p:spTree>
    <p:extLst>
      <p:ext uri="{BB962C8B-B14F-4D97-AF65-F5344CB8AC3E}">
        <p14:creationId xmlns:p14="http://schemas.microsoft.com/office/powerpoint/2010/main" val="7339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and hold gates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2" y="1857376"/>
            <a:ext cx="9431223" cy="4500563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dirty="0"/>
              <a:t>It is often useful to be able to </a:t>
            </a:r>
            <a:r>
              <a:rPr lang="en-US" altLang="en-US" sz="2600" i="1" dirty="0"/>
              <a:t>sample</a:t>
            </a:r>
            <a:r>
              <a:rPr lang="en-US" altLang="en-US" sz="2600" dirty="0"/>
              <a:t> a signal and then </a:t>
            </a:r>
            <a:r>
              <a:rPr lang="en-US" altLang="en-US" sz="2600" i="1" dirty="0"/>
              <a:t>hold</a:t>
            </a:r>
            <a:r>
              <a:rPr lang="en-US" altLang="en-US" sz="2600" dirty="0"/>
              <a:t> its value constant</a:t>
            </a:r>
          </a:p>
          <a:p>
            <a:pPr marL="952500" lvl="1" eaLnBrk="1" hangingPunct="1"/>
            <a:r>
              <a:rPr lang="en-US" altLang="en-US" sz="2400" dirty="0"/>
              <a:t>this is useful when performing analogue-to-digital </a:t>
            </a:r>
            <a:r>
              <a:rPr lang="en-US" altLang="en-US" sz="2400" dirty="0" smtClean="0"/>
              <a:t>(ADC) conversion </a:t>
            </a:r>
            <a:r>
              <a:rPr lang="en-US" altLang="en-US" sz="2400" dirty="0"/>
              <a:t>so that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the </a:t>
            </a:r>
            <a:r>
              <a:rPr lang="en-US" altLang="en-US" sz="2400" i="1" dirty="0">
                <a:solidFill>
                  <a:srgbClr val="FF0000"/>
                </a:solidFill>
              </a:rPr>
              <a:t>signal does not change during conversion</a:t>
            </a:r>
          </a:p>
          <a:p>
            <a:pPr marL="952500" lvl="1" eaLnBrk="1" hangingPunct="1"/>
            <a:r>
              <a:rPr lang="en-US" altLang="en-US" sz="2400" dirty="0"/>
              <a:t>it is also useful when doing digital-to-analogue </a:t>
            </a:r>
            <a:r>
              <a:rPr lang="en-US" altLang="en-US" sz="2400" dirty="0" smtClean="0"/>
              <a:t>(DAC) conversion </a:t>
            </a:r>
            <a:r>
              <a:rPr lang="en-US" altLang="en-US" sz="2400" dirty="0"/>
              <a:t>to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maintain </a:t>
            </a:r>
            <a:r>
              <a:rPr lang="en-US" altLang="en-US" sz="2400" i="1" dirty="0">
                <a:solidFill>
                  <a:srgbClr val="FF0000"/>
                </a:solidFill>
              </a:rPr>
              <a:t>the output voltage constant between conversions</a:t>
            </a:r>
          </a:p>
          <a:p>
            <a:pPr marL="395288" indent="-395288" eaLnBrk="1" hangingPunct="1"/>
            <a:r>
              <a:rPr lang="en-US" altLang="en-US" sz="2600" dirty="0"/>
              <a:t>This task is performed by a </a:t>
            </a:r>
            <a:r>
              <a:rPr lang="en-US" altLang="en-US" sz="2600" b="1" dirty="0">
                <a:solidFill>
                  <a:srgbClr val="0000FF"/>
                </a:solidFill>
              </a:rPr>
              <a:t>sample and hold gate</a:t>
            </a:r>
          </a:p>
          <a:p>
            <a:pPr marL="952500" lvl="1" eaLnBrk="1" hangingPunct="1"/>
            <a:r>
              <a:rPr lang="en-US" altLang="en-US" sz="2400" dirty="0"/>
              <a:t>we have looked at such circuits in earlier lectures</a:t>
            </a:r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107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108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108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500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729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0160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800" b="1">
                <a:solidFill>
                  <a:srgbClr val="0000FF"/>
                </a:solidFill>
              </a:rPr>
              <a:t>A FET sample and hold gate</a:t>
            </a:r>
          </a:p>
        </p:txBody>
      </p:sp>
      <p:grpSp>
        <p:nvGrpSpPr>
          <p:cNvPr id="133123" name="Group 15"/>
          <p:cNvGrpSpPr>
            <a:grpSpLocks/>
          </p:cNvGrpSpPr>
          <p:nvPr/>
        </p:nvGrpSpPr>
        <p:grpSpPr bwMode="auto">
          <a:xfrm>
            <a:off x="1524001" y="3098800"/>
            <a:ext cx="6499225" cy="3282950"/>
            <a:chOff x="0" y="2758405"/>
            <a:chExt cx="6499575" cy="3283054"/>
          </a:xfrm>
        </p:grpSpPr>
        <p:pic>
          <p:nvPicPr>
            <p:cNvPr id="13313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57" t="18553" b="53111"/>
            <a:stretch>
              <a:fillRect/>
            </a:stretch>
          </p:blipFill>
          <p:spPr bwMode="auto">
            <a:xfrm>
              <a:off x="3095836" y="3231551"/>
              <a:ext cx="3403739" cy="113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726"/>
            <a:stretch>
              <a:fillRect/>
            </a:stretch>
          </p:blipFill>
          <p:spPr bwMode="auto">
            <a:xfrm>
              <a:off x="671459" y="2758405"/>
              <a:ext cx="2496385" cy="229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2" r="27271" b="81496"/>
            <a:stretch>
              <a:fillRect/>
            </a:stretch>
          </p:blipFill>
          <p:spPr bwMode="auto">
            <a:xfrm>
              <a:off x="0" y="5445224"/>
              <a:ext cx="2937683" cy="59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37" name="Rectangle 2"/>
            <p:cNvSpPr>
              <a:spLocks noChangeArrowheads="1"/>
            </p:cNvSpPr>
            <p:nvPr/>
          </p:nvSpPr>
          <p:spPr bwMode="auto">
            <a:xfrm>
              <a:off x="3887924" y="4077072"/>
              <a:ext cx="1512168" cy="3960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33138" name="Rectangle 3"/>
            <p:cNvSpPr>
              <a:spLocks noChangeArrowheads="1"/>
            </p:cNvSpPr>
            <p:nvPr/>
          </p:nvSpPr>
          <p:spPr bwMode="auto">
            <a:xfrm>
              <a:off x="4247964" y="3717032"/>
              <a:ext cx="288032" cy="43204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cxnSp>
          <p:nvCxnSpPr>
            <p:cNvPr id="133139" name="Straight Arrow Connector 6"/>
            <p:cNvCxnSpPr>
              <a:cxnSpLocks noChangeShapeType="1"/>
            </p:cNvCxnSpPr>
            <p:nvPr/>
          </p:nvCxnSpPr>
          <p:spPr bwMode="auto">
            <a:xfrm flipV="1">
              <a:off x="1835696" y="4941168"/>
              <a:ext cx="0" cy="9001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0" name="Straight Connector 8"/>
            <p:cNvCxnSpPr>
              <a:cxnSpLocks noChangeShapeType="1"/>
            </p:cNvCxnSpPr>
            <p:nvPr/>
          </p:nvCxnSpPr>
          <p:spPr bwMode="auto">
            <a:xfrm flipV="1">
              <a:off x="2937683" y="5835492"/>
              <a:ext cx="2282389" cy="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1" name="Straight Arrow Connector 10"/>
            <p:cNvCxnSpPr>
              <a:cxnSpLocks noChangeShapeType="1"/>
            </p:cNvCxnSpPr>
            <p:nvPr/>
          </p:nvCxnSpPr>
          <p:spPr bwMode="auto">
            <a:xfrm flipH="1" flipV="1">
              <a:off x="5184068" y="4012621"/>
              <a:ext cx="36004" cy="181531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01" b="19469"/>
          <a:stretch>
            <a:fillRect/>
          </a:stretch>
        </p:blipFill>
        <p:spPr bwMode="auto">
          <a:xfrm>
            <a:off x="2400301" y="1814514"/>
            <a:ext cx="2290763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3959226"/>
            <a:ext cx="7048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2459039" y="2673350"/>
            <a:ext cx="73025" cy="15382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9" b="14159"/>
          <a:stretch>
            <a:fillRect/>
          </a:stretch>
        </p:blipFill>
        <p:spPr bwMode="auto">
          <a:xfrm>
            <a:off x="4829176" y="2992439"/>
            <a:ext cx="1914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814514"/>
            <a:ext cx="26479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/>
          <p:cNvCxnSpPr>
            <a:cxnSpLocks noChangeShapeType="1"/>
          </p:cNvCxnSpPr>
          <p:nvPr/>
        </p:nvCxnSpPr>
        <p:spPr bwMode="auto">
          <a:xfrm flipV="1">
            <a:off x="5786438" y="3362325"/>
            <a:ext cx="0" cy="59690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 flipV="1">
            <a:off x="5743575" y="2024064"/>
            <a:ext cx="0" cy="94773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flipH="1">
            <a:off x="5743575" y="2024063"/>
            <a:ext cx="3124200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42"/>
          <p:cNvCxnSpPr>
            <a:cxnSpLocks noChangeShapeType="1"/>
          </p:cNvCxnSpPr>
          <p:nvPr/>
        </p:nvCxnSpPr>
        <p:spPr bwMode="auto">
          <a:xfrm flipH="1" flipV="1">
            <a:off x="8867776" y="2024064"/>
            <a:ext cx="468313" cy="2174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996114" y="4614864"/>
            <a:ext cx="36718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Hold time depends on: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Conversion rate of ADC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Signal frequency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Limiting conversion rate should be due to S/H jitter, bandwidth, distortion etc,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Not the encoder</a:t>
            </a:r>
          </a:p>
        </p:txBody>
      </p:sp>
    </p:spTree>
    <p:extLst>
      <p:ext uri="{BB962C8B-B14F-4D97-AF65-F5344CB8AC3E}">
        <p14:creationId xmlns:p14="http://schemas.microsoft.com/office/powerpoint/2010/main" val="48150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882775"/>
            <a:ext cx="85471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/>
              <a:t>Most sample and hold gates are constructed using integrated circuits</a:t>
            </a:r>
          </a:p>
          <a:p>
            <a:pPr marL="388938" indent="-388938" eaLnBrk="1" hangingPunct="1"/>
            <a:r>
              <a:rPr lang="en-GB" altLang="en-US" sz="2600"/>
              <a:t>Typical devices require a few microseconds to</a:t>
            </a:r>
            <a:br>
              <a:rPr lang="en-GB" altLang="en-US" sz="2600"/>
            </a:br>
            <a:r>
              <a:rPr lang="en-GB" altLang="en-US" sz="2600"/>
              <a:t>sample the incoming waveform, which then decays</a:t>
            </a:r>
            <a:br>
              <a:rPr lang="en-GB" altLang="en-US" sz="2600"/>
            </a:br>
            <a:r>
              <a:rPr lang="en-GB" altLang="en-US" sz="2600"/>
              <a:t>(or </a:t>
            </a:r>
            <a:r>
              <a:rPr lang="en-GB" altLang="en-US" sz="2600" b="1">
                <a:solidFill>
                  <a:srgbClr val="0000FF"/>
                </a:solidFill>
              </a:rPr>
              <a:t>droops</a:t>
            </a:r>
            <a:r>
              <a:rPr lang="en-GB" altLang="en-US" sz="2600"/>
              <a:t>) at a rate of a few millivolts per millisecond</a:t>
            </a:r>
          </a:p>
          <a:p>
            <a:pPr marL="388938" indent="-388938" eaLnBrk="1" hangingPunct="1"/>
            <a:r>
              <a:rPr lang="en-GB" altLang="en-US" sz="2600"/>
              <a:t>High speed devices, such as those used for video applications, can sample an input in a few nanoseconds, so droop must be limited to a few millivolts per microsecond</a:t>
            </a:r>
          </a:p>
        </p:txBody>
      </p:sp>
    </p:spTree>
    <p:extLst>
      <p:ext uri="{BB962C8B-B14F-4D97-AF65-F5344CB8AC3E}">
        <p14:creationId xmlns:p14="http://schemas.microsoft.com/office/powerpoint/2010/main" val="157840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Advantage of S/H</a:t>
            </a:r>
          </a:p>
        </p:txBody>
      </p:sp>
      <p:sp>
        <p:nvSpPr>
          <p:cNvPr id="137219" name="Content Placeholder 2"/>
          <p:cNvSpPr>
            <a:spLocks noGrp="1"/>
          </p:cNvSpPr>
          <p:nvPr>
            <p:ph idx="1"/>
          </p:nvPr>
        </p:nvSpPr>
        <p:spPr>
          <a:xfrm>
            <a:off x="1905000" y="1773238"/>
            <a:ext cx="8382000" cy="1223962"/>
          </a:xfrm>
        </p:spPr>
        <p:txBody>
          <a:bodyPr/>
          <a:lstStyle/>
          <a:p>
            <a:r>
              <a:rPr lang="en-CA" altLang="en-US" sz="2400"/>
              <a:t>If signal is changing during conversion, increases bit errors, missing codes, and accentuates timing mismatches in comparators of flash ADC.</a:t>
            </a:r>
          </a:p>
        </p:txBody>
      </p:sp>
      <p:pic>
        <p:nvPicPr>
          <p:cNvPr id="137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2960688"/>
            <a:ext cx="5040313" cy="34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1" name="TextBox 3"/>
          <p:cNvSpPr txBox="1">
            <a:spLocks noChangeArrowheads="1"/>
          </p:cNvSpPr>
          <p:nvPr/>
        </p:nvSpPr>
        <p:spPr bwMode="auto">
          <a:xfrm>
            <a:off x="7680325" y="3465514"/>
            <a:ext cx="2808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Encoder output</a:t>
            </a:r>
          </a:p>
        </p:txBody>
      </p:sp>
      <p:sp>
        <p:nvSpPr>
          <p:cNvPr id="137222" name="TextBox 6"/>
          <p:cNvSpPr txBox="1">
            <a:spLocks noChangeArrowheads="1"/>
          </p:cNvSpPr>
          <p:nvPr/>
        </p:nvSpPr>
        <p:spPr bwMode="auto">
          <a:xfrm>
            <a:off x="7680325" y="5013326"/>
            <a:ext cx="2808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Output vs. input.</a:t>
            </a:r>
          </a:p>
        </p:txBody>
      </p:sp>
    </p:spTree>
    <p:extLst>
      <p:ext uri="{BB962C8B-B14F-4D97-AF65-F5344CB8AC3E}">
        <p14:creationId xmlns:p14="http://schemas.microsoft.com/office/powerpoint/2010/main" val="1589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Multiplexing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41500"/>
            <a:ext cx="8331200" cy="4319588"/>
          </a:xfrm>
        </p:spPr>
        <p:txBody>
          <a:bodyPr/>
          <a:lstStyle/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While some systems have a single input and a single output, often there are multiple inputs and outputs</a:t>
            </a:r>
          </a:p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Rather than have separate converters for each input and output, we often use </a:t>
            </a:r>
            <a:r>
              <a:rPr lang="en-US" altLang="en-US" sz="2600" b="1">
                <a:solidFill>
                  <a:srgbClr val="0000FF"/>
                </a:solidFill>
              </a:rPr>
              <a:t>multiplexing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multiplexers make use of </a:t>
            </a:r>
            <a:r>
              <a:rPr lang="en-US" altLang="en-US" sz="2400" b="1">
                <a:solidFill>
                  <a:srgbClr val="0000FF"/>
                </a:solidFill>
              </a:rPr>
              <a:t>electrically operated switches</a:t>
            </a:r>
            <a:r>
              <a:rPr lang="en-US" altLang="en-US" sz="2400"/>
              <a:t> to control the routing of signals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these can be used at the input or output of a system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normally separate anti-aliasing and/or reconstruction filters would be used with each input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824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8251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825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28.6</a:t>
              </a:r>
            </a:p>
          </p:txBody>
        </p:sp>
      </p:grpSp>
      <p:grpSp>
        <p:nvGrpSpPr>
          <p:cNvPr id="138248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8249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28C</a:t>
              </a:r>
            </a:p>
          </p:txBody>
        </p:sp>
        <p:pic>
          <p:nvPicPr>
            <p:cNvPr id="138250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289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96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</a:t>
            </a:r>
          </a:p>
        </p:txBody>
      </p:sp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51"/>
          <a:stretch>
            <a:fillRect/>
          </a:stretch>
        </p:blipFill>
        <p:spPr bwMode="auto">
          <a:xfrm>
            <a:off x="2159001" y="2663825"/>
            <a:ext cx="7908925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2" name="TextBox 1"/>
          <p:cNvSpPr txBox="1">
            <a:spLocks noChangeArrowheads="1"/>
          </p:cNvSpPr>
          <p:nvPr/>
        </p:nvSpPr>
        <p:spPr bwMode="auto">
          <a:xfrm>
            <a:off x="2159000" y="908051"/>
            <a:ext cx="764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Time delay between sampled inputs</a:t>
            </a:r>
          </a:p>
        </p:txBody>
      </p:sp>
    </p:spTree>
    <p:extLst>
      <p:ext uri="{BB962C8B-B14F-4D97-AF65-F5344CB8AC3E}">
        <p14:creationId xmlns:p14="http://schemas.microsoft.com/office/powerpoint/2010/main" val="157469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2300" y="1870075"/>
            <a:ext cx="83820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 with sample and hold gates</a:t>
            </a:r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25" b="38159"/>
          <a:stretch>
            <a:fillRect/>
          </a:stretch>
        </p:blipFill>
        <p:spPr bwMode="auto">
          <a:xfrm>
            <a:off x="2070100" y="2601914"/>
            <a:ext cx="80645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0" name="TextBox 3"/>
          <p:cNvSpPr txBox="1">
            <a:spLocks noChangeArrowheads="1"/>
          </p:cNvSpPr>
          <p:nvPr/>
        </p:nvSpPr>
        <p:spPr bwMode="auto">
          <a:xfrm>
            <a:off x="1882775" y="542926"/>
            <a:ext cx="764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All inputs sampled simultaneously—only droop to worry about (last one read has largest droop)</a:t>
            </a:r>
          </a:p>
        </p:txBody>
      </p:sp>
    </p:spTree>
    <p:extLst>
      <p:ext uri="{BB962C8B-B14F-4D97-AF65-F5344CB8AC3E}">
        <p14:creationId xmlns:p14="http://schemas.microsoft.com/office/powerpoint/2010/main" val="107896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GB" altLang="en-US" sz="2600" b="1">
                <a:solidFill>
                  <a:srgbClr val="0000FF"/>
                </a:solidFill>
              </a:rPr>
              <a:t>Output multiplexing</a:t>
            </a: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0" b="3368"/>
          <a:stretch>
            <a:fillRect/>
          </a:stretch>
        </p:blipFill>
        <p:spPr bwMode="auto">
          <a:xfrm>
            <a:off x="2132014" y="2638425"/>
            <a:ext cx="8054975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8" name="TextBox 3"/>
          <p:cNvSpPr txBox="1">
            <a:spLocks noChangeArrowheads="1"/>
          </p:cNvSpPr>
          <p:nvPr/>
        </p:nvSpPr>
        <p:spPr bwMode="auto">
          <a:xfrm>
            <a:off x="1882776" y="542926"/>
            <a:ext cx="8304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Convert input 1-hold output 1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Get new input, convert new input, hold output on ch 2 …</a:t>
            </a:r>
          </a:p>
        </p:txBody>
      </p:sp>
    </p:spTree>
    <p:extLst>
      <p:ext uri="{BB962C8B-B14F-4D97-AF65-F5344CB8AC3E}">
        <p14:creationId xmlns:p14="http://schemas.microsoft.com/office/powerpoint/2010/main" val="177894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>
              <a:defRPr/>
            </a:pPr>
            <a:r>
              <a:rPr lang="en-GB" sz="2600" b="1" dirty="0">
                <a:solidFill>
                  <a:srgbClr val="0000FF"/>
                </a:solidFill>
              </a:rPr>
              <a:t>Single-chip data acquisition systems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these are a combination of an ADC and a multiplexer within a single integrated circuit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usually designed for use with microprocessor-based systems, and provide all the control lines necessary for simple interfacing</a:t>
            </a:r>
          </a:p>
          <a:p>
            <a:pPr marL="515938" eaLnBrk="1" hangingPunct="1">
              <a:lnSpc>
                <a:spcPct val="120000"/>
              </a:lnSpc>
              <a:defRPr/>
            </a:pPr>
            <a:r>
              <a:rPr lang="en-GB" sz="2600" dirty="0">
                <a:solidFill>
                  <a:srgbClr val="FF0000"/>
                </a:solidFill>
              </a:rPr>
              <a:t>More info in the analogue devices analogue to digital conversion handbook on It’s Learning</a:t>
            </a:r>
            <a:br>
              <a:rPr lang="en-GB" sz="2600" dirty="0">
                <a:solidFill>
                  <a:srgbClr val="FF0000"/>
                </a:solidFill>
              </a:rPr>
            </a:br>
            <a:r>
              <a:rPr lang="en-GB" sz="2600" dirty="0">
                <a:solidFill>
                  <a:srgbClr val="FF0000"/>
                </a:solidFill>
              </a:rPr>
              <a:t>analog_digital_conversion.zip</a:t>
            </a:r>
          </a:p>
          <a:p>
            <a:pPr marL="573088" lvl="1" indent="0" eaLnBrk="1" hangingPunct="1">
              <a:lnSpc>
                <a:spcPct val="120000"/>
              </a:lnSpc>
              <a:buNone/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3548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5378450" cy="3311525"/>
          </a:xfrm>
        </p:spPr>
        <p:txBody>
          <a:bodyPr/>
          <a:lstStyle/>
          <a:p>
            <a:pPr eaLnBrk="1" hangingPunct="1"/>
            <a:r>
              <a:rPr lang="en-GB" altLang="en-US" sz="2600"/>
              <a:t>The </a:t>
            </a:r>
            <a:r>
              <a:rPr lang="en-GB" altLang="en-US" sz="2600">
                <a:solidFill>
                  <a:srgbClr val="667AFF"/>
                </a:solidFill>
              </a:rPr>
              <a:t>Further Study </a:t>
            </a:r>
            <a:r>
              <a:rPr lang="en-GB" altLang="en-US" sz="2600"/>
              <a:t>section at the end of Chapter 28 looks at the use of analogue sensors within smartphones.</a:t>
            </a:r>
          </a:p>
          <a:p>
            <a:pPr eaLnBrk="1" hangingPunct="1"/>
            <a:r>
              <a:rPr lang="en-GB" altLang="en-US" sz="2600"/>
              <a:t>Consider what novel sensors could be added to a smartphone and suggest some applications that might make use of them.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grpSp>
        <p:nvGrpSpPr>
          <p:cNvPr id="148484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48490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849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Further Study</a:t>
              </a:r>
            </a:p>
          </p:txBody>
        </p:sp>
      </p:grpSp>
      <p:grpSp>
        <p:nvGrpSpPr>
          <p:cNvPr id="148485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48488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28D</a:t>
              </a:r>
            </a:p>
          </p:txBody>
        </p:sp>
        <p:pic>
          <p:nvPicPr>
            <p:cNvPr id="148489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905000" y="5121276"/>
            <a:ext cx="8115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itchFamily="2" charset="2"/>
              <a:buChar char="§"/>
              <a:defRPr/>
            </a:pPr>
            <a:r>
              <a:rPr lang="en-GB" sz="2600" kern="0" dirty="0">
                <a:solidFill>
                  <a:srgbClr val="000000"/>
                </a:solidFill>
              </a:rPr>
              <a:t>When you have given this some thought, take a look at the video.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defRPr/>
            </a:pPr>
            <a:endParaRPr lang="en-GB" sz="3000" kern="0" dirty="0">
              <a:solidFill>
                <a:srgbClr val="000000"/>
              </a:solidFill>
            </a:endParaRPr>
          </a:p>
        </p:txBody>
      </p:sp>
      <p:pic>
        <p:nvPicPr>
          <p:cNvPr id="148487" name="Picture 11" descr="Further Study 2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952626"/>
            <a:ext cx="30480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048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sampling the waveform and then performing analogue</a:t>
            </a:r>
            <a:br>
              <a:rPr lang="en-US" altLang="en-US" sz="2200"/>
            </a:br>
            <a:r>
              <a:rPr lang="en-US" altLang="en-US" sz="2200"/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Nyquist rate 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anti-aliasing filters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filters 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/>
              <a:t>Sample and hold gates may be useful at the input or output</a:t>
            </a:r>
          </a:p>
          <a:p>
            <a:pPr marL="382588" indent="-382588" eaLnBrk="1" hangingPunct="1"/>
            <a:r>
              <a:rPr lang="en-US" altLang="en-US" sz="2200"/>
              <a:t>Multiplexers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32725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65289"/>
            <a:ext cx="8655050" cy="4319587"/>
          </a:xfrm>
        </p:spPr>
        <p:txBody>
          <a:bodyPr/>
          <a:lstStyle/>
          <a:p>
            <a:pPr>
              <a:defRPr/>
            </a:pPr>
            <a:r>
              <a:rPr lang="en-CA" sz="2800" dirty="0"/>
              <a:t>Sampling at frequency f</a:t>
            </a:r>
            <a:r>
              <a:rPr lang="en-CA" sz="2800" baseline="-25000" dirty="0"/>
              <a:t>s</a:t>
            </a:r>
            <a:r>
              <a:rPr lang="en-CA" sz="2800" dirty="0"/>
              <a:t> generates a </a:t>
            </a:r>
          </a:p>
          <a:p>
            <a:pPr lvl="1">
              <a:defRPr/>
            </a:pPr>
            <a:r>
              <a:rPr lang="en-CA" sz="2400" dirty="0"/>
              <a:t>A first harmonic extending to the Nyquist </a:t>
            </a:r>
            <a:r>
              <a:rPr lang="en-CA" sz="2400" dirty="0" err="1"/>
              <a:t>f</a:t>
            </a:r>
            <a:r>
              <a:rPr lang="en-CA" sz="2400" baseline="-25000" dirty="0" err="1"/>
              <a:t>ny</a:t>
            </a:r>
            <a:r>
              <a:rPr lang="en-CA" sz="2400" dirty="0"/>
              <a:t>=f</a:t>
            </a:r>
            <a:r>
              <a:rPr lang="en-CA" sz="2400" baseline="-25000" dirty="0"/>
              <a:t>s</a:t>
            </a:r>
            <a:r>
              <a:rPr lang="en-CA" sz="2400" dirty="0"/>
              <a:t>/2</a:t>
            </a:r>
          </a:p>
          <a:p>
            <a:pPr lvl="1">
              <a:defRPr/>
            </a:pPr>
            <a:r>
              <a:rPr lang="en-CA" sz="2400" dirty="0"/>
              <a:t>A second harmonic (starting at f</a:t>
            </a:r>
            <a:r>
              <a:rPr lang="en-CA" sz="2400" baseline="-25000" dirty="0"/>
              <a:t>s</a:t>
            </a:r>
            <a:r>
              <a:rPr lang="en-CA" sz="2400" dirty="0"/>
              <a:t>)</a:t>
            </a:r>
          </a:p>
          <a:p>
            <a:pPr>
              <a:defRPr/>
            </a:pPr>
            <a:endParaRPr lang="en-CA" sz="1050" dirty="0"/>
          </a:p>
          <a:p>
            <a:pPr>
              <a:defRPr/>
            </a:pPr>
            <a:r>
              <a:rPr lang="en-CA" sz="2800" dirty="0" smtClean="0"/>
              <a:t>But frequencies </a:t>
            </a:r>
            <a:r>
              <a:rPr lang="en-CA" sz="2800" dirty="0"/>
              <a:t>are both positive and negative</a:t>
            </a:r>
          </a:p>
          <a:p>
            <a:pPr lvl="1">
              <a:defRPr/>
            </a:pPr>
            <a:r>
              <a:rPr lang="en-CA" sz="2400" dirty="0"/>
              <a:t>The cos(2</a:t>
            </a:r>
            <a:r>
              <a:rPr lang="en-CA" sz="2400" dirty="0">
                <a:sym typeface="Symbol" panose="05050102010706020507" pitchFamily="18" charset="2"/>
              </a:rPr>
              <a:t>(-f)) = cos(2f); sin</a:t>
            </a:r>
            <a:r>
              <a:rPr lang="en-CA" sz="2400" dirty="0"/>
              <a:t>(2</a:t>
            </a:r>
            <a:r>
              <a:rPr lang="en-CA" sz="2400" dirty="0">
                <a:sym typeface="Symbol" panose="05050102010706020507" pitchFamily="18" charset="2"/>
              </a:rPr>
              <a:t>(-f)) = -sin(2f);</a:t>
            </a:r>
          </a:p>
          <a:p>
            <a:pPr lvl="1">
              <a:defRPr/>
            </a:pPr>
            <a:r>
              <a:rPr lang="en-CA" sz="2400" dirty="0">
                <a:sym typeface="Symbol" panose="05050102010706020507" pitchFamily="18" charset="2"/>
              </a:rPr>
              <a:t>Just a phase shift</a:t>
            </a:r>
          </a:p>
          <a:p>
            <a:pPr marL="57150" indent="0">
              <a:buNone/>
              <a:defRPr/>
            </a:pPr>
            <a:endParaRPr lang="en-CA" sz="1050" dirty="0">
              <a:sym typeface="Symbol" panose="05050102010706020507" pitchFamily="18" charset="2"/>
            </a:endParaRPr>
          </a:p>
          <a:p>
            <a:pPr>
              <a:defRPr/>
            </a:pPr>
            <a:r>
              <a:rPr lang="en-CA" sz="2800" dirty="0">
                <a:sym typeface="Symbol" panose="05050102010706020507" pitchFamily="18" charset="2"/>
              </a:rPr>
              <a:t>So a signal at frequency f will appear at f in </a:t>
            </a:r>
            <a:r>
              <a:rPr lang="en-CA" sz="2800" i="1" dirty="0">
                <a:sym typeface="Symbol" panose="05050102010706020507" pitchFamily="18" charset="2"/>
              </a:rPr>
              <a:t>both the first and second harmonics</a:t>
            </a:r>
            <a:r>
              <a:rPr lang="en-CA" sz="2800" dirty="0">
                <a:sym typeface="Symbol" panose="05050102010706020507" pitchFamily="18" charset="2"/>
              </a:rPr>
              <a:t> 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151264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61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4" y="1665289"/>
            <a:ext cx="4186237" cy="4319587"/>
          </a:xfrm>
        </p:spPr>
        <p:txBody>
          <a:bodyPr/>
          <a:lstStyle/>
          <a:p>
            <a:pPr marL="388938" indent="-388938" eaLnBrk="1" hangingPunct="1">
              <a:tabLst>
                <a:tab pos="952500" algn="l"/>
              </a:tabLst>
            </a:pPr>
            <a:r>
              <a:rPr lang="en-GB" altLang="en-US" sz="2400"/>
              <a:t>The effects of sampling</a:t>
            </a:r>
            <a:br>
              <a:rPr lang="en-GB" altLang="en-US" sz="2400"/>
            </a:br>
            <a:r>
              <a:rPr lang="en-GB" altLang="en-US" sz="2400"/>
              <a:t>rate are illustrated here: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(a) shows the original signal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(b) shows the effects of sampling at a rate </a:t>
            </a:r>
            <a:r>
              <a:rPr lang="en-GB" altLang="en-US" sz="2200" i="1"/>
              <a:t>above</a:t>
            </a:r>
            <a:r>
              <a:rPr lang="en-GB" altLang="en-US" sz="2200"/>
              <a:t/>
            </a:r>
            <a:br>
              <a:rPr lang="en-GB" altLang="en-US" sz="2200"/>
            </a:br>
            <a:r>
              <a:rPr lang="en-GB" altLang="en-US" sz="2200"/>
              <a:t>the Nyquist rate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(c) shows the effects of</a:t>
            </a:r>
            <a:br>
              <a:rPr lang="en-GB" altLang="en-US" sz="2200"/>
            </a:br>
            <a:r>
              <a:rPr lang="en-GB" altLang="en-US" sz="2200"/>
              <a:t>sampling at a rate </a:t>
            </a:r>
            <a:r>
              <a:rPr lang="en-GB" altLang="en-US" sz="2200" i="1"/>
              <a:t>below</a:t>
            </a:r>
            <a:r>
              <a:rPr lang="en-GB" altLang="en-US" sz="2200"/>
              <a:t/>
            </a:r>
            <a:br>
              <a:rPr lang="en-GB" altLang="en-US" sz="2200"/>
            </a:br>
            <a:r>
              <a:rPr lang="en-GB" altLang="en-US" sz="2200"/>
              <a:t>the Nyquist rate (f</a:t>
            </a:r>
            <a:r>
              <a:rPr lang="en-GB" altLang="en-US" sz="2200" baseline="-25000"/>
              <a:t>ny</a:t>
            </a:r>
            <a:r>
              <a:rPr lang="en-GB" altLang="en-US" sz="2200"/>
              <a:t>=F/2)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(d) Sample at the frequency of the sine wave, F, interpret as f=0 again!</a:t>
            </a:r>
            <a:br>
              <a:rPr lang="en-GB" altLang="en-US" sz="2200"/>
            </a:br>
            <a:r>
              <a:rPr lang="en-GB" altLang="en-US" sz="2200"/>
              <a:t>Second harmonic	</a:t>
            </a:r>
          </a:p>
        </p:txBody>
      </p:sp>
      <p:pic>
        <p:nvPicPr>
          <p:cNvPr id="92163" name="Picture 3" descr="C26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88" y="1700214"/>
            <a:ext cx="3981450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324226" y="26989"/>
            <a:ext cx="4716463" cy="1493837"/>
            <a:chOff x="1799692" y="27485"/>
            <a:chExt cx="4716524" cy="1493303"/>
          </a:xfrm>
        </p:grpSpPr>
        <p:pic>
          <p:nvPicPr>
            <p:cNvPr id="9217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387350" y="27485"/>
              <a:ext cx="184152" cy="2618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66851" y="35419"/>
              <a:ext cx="247653" cy="2618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</p:grpSp>
      <p:cxnSp>
        <p:nvCxnSpPr>
          <p:cNvPr id="92165" name="Straight Connector 4"/>
          <p:cNvCxnSpPr>
            <a:cxnSpLocks noChangeShapeType="1"/>
          </p:cNvCxnSpPr>
          <p:nvPr/>
        </p:nvCxnSpPr>
        <p:spPr bwMode="auto">
          <a:xfrm flipV="1">
            <a:off x="8913813" y="3105150"/>
            <a:ext cx="0" cy="287338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6" name="Straight Connector 24"/>
          <p:cNvCxnSpPr>
            <a:cxnSpLocks noChangeShapeType="1"/>
          </p:cNvCxnSpPr>
          <p:nvPr/>
        </p:nvCxnSpPr>
        <p:spPr bwMode="auto">
          <a:xfrm flipV="1">
            <a:off x="9048750" y="3105151"/>
            <a:ext cx="0" cy="36036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7" name="Straight Arrow Connector 23"/>
          <p:cNvCxnSpPr>
            <a:cxnSpLocks noChangeShapeType="1"/>
          </p:cNvCxnSpPr>
          <p:nvPr/>
        </p:nvCxnSpPr>
        <p:spPr bwMode="auto">
          <a:xfrm flipH="1">
            <a:off x="9048750" y="3213100"/>
            <a:ext cx="17938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8" name="Straight Arrow Connector 28"/>
          <p:cNvCxnSpPr>
            <a:cxnSpLocks noChangeShapeType="1"/>
          </p:cNvCxnSpPr>
          <p:nvPr/>
        </p:nvCxnSpPr>
        <p:spPr bwMode="auto">
          <a:xfrm>
            <a:off x="8724900" y="3213100"/>
            <a:ext cx="17938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9" name="Straight Connector 65"/>
          <p:cNvCxnSpPr>
            <a:cxnSpLocks noChangeShapeType="1"/>
          </p:cNvCxnSpPr>
          <p:nvPr/>
        </p:nvCxnSpPr>
        <p:spPr bwMode="auto">
          <a:xfrm>
            <a:off x="6788150" y="4433888"/>
            <a:ext cx="0" cy="40005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0" name="Straight Connector 66"/>
          <p:cNvCxnSpPr>
            <a:cxnSpLocks noChangeShapeType="1"/>
          </p:cNvCxnSpPr>
          <p:nvPr/>
        </p:nvCxnSpPr>
        <p:spPr bwMode="auto">
          <a:xfrm>
            <a:off x="7248525" y="4433889"/>
            <a:ext cx="0" cy="68738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1" name="Straight Arrow Connector 67"/>
          <p:cNvCxnSpPr>
            <a:cxnSpLocks noChangeShapeType="1"/>
          </p:cNvCxnSpPr>
          <p:nvPr/>
        </p:nvCxnSpPr>
        <p:spPr bwMode="auto">
          <a:xfrm>
            <a:off x="6773863" y="4595813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172" name="TextBox 68"/>
          <p:cNvSpPr txBox="1">
            <a:spLocks noChangeArrowheads="1"/>
          </p:cNvSpPr>
          <p:nvPr/>
        </p:nvSpPr>
        <p:spPr bwMode="auto">
          <a:xfrm>
            <a:off x="6689725" y="4329114"/>
            <a:ext cx="630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900" i="1">
                <a:solidFill>
                  <a:srgbClr val="FF0000"/>
                </a:solidFill>
              </a:rPr>
              <a:t>T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r>
              <a:rPr lang="en-CA" altLang="en-US" sz="900" i="1">
                <a:solidFill>
                  <a:srgbClr val="FF0000"/>
                </a:solidFill>
              </a:rPr>
              <a:t>=1/f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endParaRPr lang="en-CA" altLang="en-US" sz="900" i="1">
              <a:solidFill>
                <a:srgbClr val="FF0000"/>
              </a:solidFill>
            </a:endParaRPr>
          </a:p>
        </p:txBody>
      </p:sp>
      <p:sp>
        <p:nvSpPr>
          <p:cNvPr id="92173" name="TextBox 68"/>
          <p:cNvSpPr txBox="1">
            <a:spLocks noChangeArrowheads="1"/>
          </p:cNvSpPr>
          <p:nvPr/>
        </p:nvSpPr>
        <p:spPr bwMode="auto">
          <a:xfrm>
            <a:off x="8651875" y="2924176"/>
            <a:ext cx="63023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900" i="1">
                <a:solidFill>
                  <a:srgbClr val="FF0000"/>
                </a:solidFill>
              </a:rPr>
              <a:t>T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r>
              <a:rPr lang="en-CA" altLang="en-US" sz="900" i="1">
                <a:solidFill>
                  <a:srgbClr val="FF0000"/>
                </a:solidFill>
              </a:rPr>
              <a:t>=1/f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endParaRPr lang="en-CA" altLang="en-US" sz="900" i="1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040689" y="288925"/>
            <a:ext cx="2555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So a high-frequency signal at F </a:t>
            </a:r>
            <a:br>
              <a:rPr lang="en-CA" altLang="en-US" sz="1800">
                <a:solidFill>
                  <a:srgbClr val="FF0000"/>
                </a:solidFill>
              </a:rPr>
            </a:br>
            <a:r>
              <a:rPr lang="en-CA" altLang="en-US" sz="1800">
                <a:solidFill>
                  <a:srgbClr val="FF0000"/>
                </a:solidFill>
              </a:rPr>
              <a:t>Is read as a low frequency signal at f</a:t>
            </a:r>
            <a:r>
              <a:rPr lang="en-CA" altLang="en-US" sz="1800" baseline="-25000">
                <a:solidFill>
                  <a:srgbClr val="FF0000"/>
                </a:solidFill>
              </a:rPr>
              <a:t>s</a:t>
            </a:r>
            <a:r>
              <a:rPr lang="en-CA" altLang="en-US" sz="1800">
                <a:solidFill>
                  <a:srgbClr val="FF0000"/>
                </a:solidFill>
              </a:rPr>
              <a:t>-F</a:t>
            </a:r>
          </a:p>
        </p:txBody>
      </p:sp>
      <p:cxnSp>
        <p:nvCxnSpPr>
          <p:cNvPr id="92175" name="Straight Connector 65"/>
          <p:cNvCxnSpPr>
            <a:cxnSpLocks noChangeShapeType="1"/>
          </p:cNvCxnSpPr>
          <p:nvPr/>
        </p:nvCxnSpPr>
        <p:spPr bwMode="auto">
          <a:xfrm>
            <a:off x="7075488" y="2651126"/>
            <a:ext cx="0" cy="30956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6" name="Straight Connector 66"/>
          <p:cNvCxnSpPr>
            <a:cxnSpLocks noChangeShapeType="1"/>
          </p:cNvCxnSpPr>
          <p:nvPr/>
        </p:nvCxnSpPr>
        <p:spPr bwMode="auto">
          <a:xfrm>
            <a:off x="6731000" y="2000250"/>
            <a:ext cx="0" cy="960438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7" name="Straight Arrow Connector 67"/>
          <p:cNvCxnSpPr>
            <a:cxnSpLocks noChangeShapeType="1"/>
          </p:cNvCxnSpPr>
          <p:nvPr/>
        </p:nvCxnSpPr>
        <p:spPr bwMode="auto">
          <a:xfrm>
            <a:off x="6745288" y="2833688"/>
            <a:ext cx="3302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178" name="TextBox 68"/>
          <p:cNvSpPr txBox="1">
            <a:spLocks noChangeArrowheads="1"/>
          </p:cNvSpPr>
          <p:nvPr/>
        </p:nvSpPr>
        <p:spPr bwMode="auto">
          <a:xfrm>
            <a:off x="6491289" y="2874964"/>
            <a:ext cx="8985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900" i="1">
                <a:solidFill>
                  <a:srgbClr val="FF0000"/>
                </a:solidFill>
              </a:rPr>
              <a:t>T</a:t>
            </a:r>
            <a:r>
              <a:rPr lang="en-CA" altLang="en-US" sz="900" i="1" baseline="-25000">
                <a:solidFill>
                  <a:srgbClr val="FF0000"/>
                </a:solidFill>
              </a:rPr>
              <a:t>ny</a:t>
            </a:r>
            <a:r>
              <a:rPr lang="en-CA" altLang="en-US" sz="900" i="1">
                <a:solidFill>
                  <a:srgbClr val="FF0000"/>
                </a:solidFill>
              </a:rPr>
              <a:t>=1/(2</a:t>
            </a:r>
            <a:r>
              <a:rPr lang="en-CA" altLang="en-US" sz="900" i="1">
                <a:solidFill>
                  <a:srgbClr val="FF0000"/>
                </a:solidFill>
                <a:sym typeface="Symbol" panose="05050102010706020507" pitchFamily="18" charset="2"/>
              </a:rPr>
              <a:t>F)</a:t>
            </a:r>
            <a:endParaRPr lang="en-CA" altLang="en-US" sz="900" i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71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or harmonics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3888" y="1557339"/>
            <a:ext cx="4140200" cy="3851275"/>
          </a:xfrm>
        </p:spPr>
        <p:txBody>
          <a:bodyPr/>
          <a:lstStyle/>
          <a:p>
            <a:pPr marL="0" indent="0" algn="ctr">
              <a:buNone/>
            </a:pPr>
            <a:r>
              <a:rPr lang="en-CA" altLang="en-US" sz="2400"/>
              <a:t>Fourier Transform</a:t>
            </a:r>
          </a:p>
          <a:p>
            <a:pPr marL="0" indent="0">
              <a:buNone/>
            </a:pPr>
            <a:r>
              <a:rPr lang="en-CA" altLang="en-US" sz="2400"/>
              <a:t>Shows power vs. frequency of sine wave at frequency F</a:t>
            </a:r>
          </a:p>
          <a:p>
            <a:pPr marL="0" indent="0">
              <a:buNone/>
            </a:pPr>
            <a:r>
              <a:rPr lang="en-CA" altLang="en-US" sz="2400"/>
              <a:t>Add a reverse scale of </a:t>
            </a:r>
            <a:br>
              <a:rPr lang="en-CA" altLang="en-US" sz="2400"/>
            </a:br>
            <a:r>
              <a:rPr lang="en-CA" altLang="en-US" sz="2400"/>
              <a:t>	negative frequencies</a:t>
            </a:r>
          </a:p>
          <a:p>
            <a:pPr marL="0" indent="0">
              <a:buNone/>
            </a:pPr>
            <a:r>
              <a:rPr lang="en-CA" altLang="en-US" sz="2400"/>
              <a:t>A sine wave with high,</a:t>
            </a:r>
            <a:br>
              <a:rPr lang="en-CA" altLang="en-US" sz="2400"/>
            </a:br>
            <a:r>
              <a:rPr lang="en-CA" altLang="en-US" sz="2400"/>
              <a:t>	negative frequency </a:t>
            </a:r>
            <a:r>
              <a:rPr lang="en-CA" altLang="en-US" sz="2400">
                <a:solidFill>
                  <a:srgbClr val="FF0000"/>
                </a:solidFill>
              </a:rPr>
              <a:t>–F</a:t>
            </a:r>
          </a:p>
          <a:p>
            <a:pPr marL="0" indent="0">
              <a:buNone/>
            </a:pPr>
            <a:r>
              <a:rPr lang="en-CA" altLang="en-US" sz="2400">
                <a:solidFill>
                  <a:srgbClr val="FF0000"/>
                </a:solidFill>
              </a:rPr>
              <a:t>Is heard as a low frequency</a:t>
            </a:r>
            <a:br>
              <a:rPr lang="en-CA" altLang="en-US" sz="2400">
                <a:solidFill>
                  <a:srgbClr val="FF0000"/>
                </a:solidFill>
              </a:rPr>
            </a:br>
            <a:r>
              <a:rPr lang="en-CA" altLang="en-US" sz="2400">
                <a:solidFill>
                  <a:srgbClr val="FF0000"/>
                </a:solidFill>
              </a:rPr>
              <a:t>	sine wave at f</a:t>
            </a:r>
            <a:r>
              <a:rPr lang="en-CA" altLang="en-US" sz="2400" baseline="-25000">
                <a:solidFill>
                  <a:srgbClr val="FF0000"/>
                </a:solidFill>
              </a:rPr>
              <a:t>s</a:t>
            </a:r>
            <a:r>
              <a:rPr lang="en-CA" altLang="en-US" sz="24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4212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4213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94214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4216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 flipV="1">
            <a:off x="7535863" y="41338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02501" y="17367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319963" y="51927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4222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7" name="Straight Connector 16"/>
          <p:cNvCxnSpPr>
            <a:cxnSpLocks noChangeShapeType="1"/>
            <a:stCxn id="13" idx="2"/>
          </p:cNvCxnSpPr>
          <p:nvPr/>
        </p:nvCxnSpPr>
        <p:spPr bwMode="auto">
          <a:xfrm>
            <a:off x="7535863" y="2074864"/>
            <a:ext cx="0" cy="205898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Arrow Connector 19"/>
          <p:cNvCxnSpPr>
            <a:cxnSpLocks noChangeShapeType="1"/>
            <a:endCxn id="13" idx="2"/>
          </p:cNvCxnSpPr>
          <p:nvPr/>
        </p:nvCxnSpPr>
        <p:spPr bwMode="auto">
          <a:xfrm flipH="1">
            <a:off x="7535864" y="2068513"/>
            <a:ext cx="2516187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Connector 28"/>
          <p:cNvCxnSpPr>
            <a:cxnSpLocks noChangeShapeType="1"/>
          </p:cNvCxnSpPr>
          <p:nvPr/>
        </p:nvCxnSpPr>
        <p:spPr bwMode="auto">
          <a:xfrm>
            <a:off x="7531100" y="4783139"/>
            <a:ext cx="0" cy="409575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>
            <a:off x="6511926" y="5084763"/>
            <a:ext cx="101917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87" name="Group 33"/>
          <p:cNvGrpSpPr>
            <a:grpSpLocks/>
          </p:cNvGrpSpPr>
          <p:nvPr/>
        </p:nvGrpSpPr>
        <p:grpSpPr bwMode="auto">
          <a:xfrm>
            <a:off x="1990725" y="5211764"/>
            <a:ext cx="4033838" cy="1241425"/>
            <a:chOff x="1799692" y="27485"/>
            <a:chExt cx="4716524" cy="1493303"/>
          </a:xfrm>
        </p:grpSpPr>
        <p:pic>
          <p:nvPicPr>
            <p:cNvPr id="9423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4387190" y="27485"/>
              <a:ext cx="18561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367247" y="37032"/>
              <a:ext cx="24872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</p:grpSp>
      <p:cxnSp>
        <p:nvCxnSpPr>
          <p:cNvPr id="94228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4229" name="Straight Arrow Connector 24"/>
          <p:cNvCxnSpPr>
            <a:cxnSpLocks noChangeShapeType="1"/>
          </p:cNvCxnSpPr>
          <p:nvPr/>
        </p:nvCxnSpPr>
        <p:spPr bwMode="auto">
          <a:xfrm flipV="1">
            <a:off x="9156700" y="4149725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230" name="TextBox 25"/>
          <p:cNvSpPr txBox="1">
            <a:spLocks noChangeArrowheads="1"/>
          </p:cNvSpPr>
          <p:nvPr/>
        </p:nvSpPr>
        <p:spPr bwMode="auto">
          <a:xfrm>
            <a:off x="8904288" y="51927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4231" name="Straight Connector 26"/>
          <p:cNvCxnSpPr>
            <a:cxnSpLocks noChangeShapeType="1"/>
          </p:cNvCxnSpPr>
          <p:nvPr/>
        </p:nvCxnSpPr>
        <p:spPr bwMode="auto">
          <a:xfrm>
            <a:off x="9156700" y="4833939"/>
            <a:ext cx="0" cy="4095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 flipV="1">
            <a:off x="5772150" y="5362576"/>
            <a:ext cx="3276600" cy="6588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Arrow Connector 14"/>
          <p:cNvCxnSpPr>
            <a:cxnSpLocks noChangeShapeType="1"/>
            <a:endCxn id="14" idx="1"/>
          </p:cNvCxnSpPr>
          <p:nvPr/>
        </p:nvCxnSpPr>
        <p:spPr bwMode="auto">
          <a:xfrm flipV="1">
            <a:off x="5772151" y="5362575"/>
            <a:ext cx="1547813" cy="2984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Straight Arrow Connector 29"/>
          <p:cNvCxnSpPr>
            <a:stCxn id="94212" idx="1"/>
            <a:endCxn id="94212" idx="3"/>
          </p:cNvCxnSpPr>
          <p:nvPr/>
        </p:nvCxnSpPr>
        <p:spPr bwMode="auto">
          <a:xfrm>
            <a:off x="6537326" y="3595688"/>
            <a:ext cx="3565525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69" name="Straight Arrow Connector 7168"/>
          <p:cNvCxnSpPr/>
          <p:nvPr/>
        </p:nvCxnSpPr>
        <p:spPr bwMode="auto">
          <a:xfrm flipH="1">
            <a:off x="6545264" y="3465513"/>
            <a:ext cx="1711325" cy="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175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Sine sweep 0-44kHz sampled at </a:t>
            </a:r>
            <a:r>
              <a:rPr lang="en-CA" altLang="en-US" sz="1400" dirty="0" smtClean="0">
                <a:solidFill>
                  <a:srgbClr val="0000FF"/>
                </a:solidFill>
              </a:rPr>
              <a:t>44 kHz</a:t>
            </a:r>
            <a:endParaRPr lang="en-CA" altLang="en-US" sz="2400" dirty="0">
              <a:solidFill>
                <a:srgbClr val="0000FF"/>
              </a:solidFill>
            </a:endParaRPr>
          </a:p>
        </p:txBody>
      </p:sp>
      <p:pic>
        <p:nvPicPr>
          <p:cNvPr id="2" name="aliasgliss_continuouslyIncreasingFrequenc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41779" y="55118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9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86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9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4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1" grpId="0"/>
      <p:bldP spid="12" grpId="0"/>
      <p:bldP spid="13" grpId="0"/>
      <p:bldP spid="14" grpId="0"/>
      <p:bldP spid="71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905000" y="762000"/>
            <a:ext cx="9680542" cy="838200"/>
          </a:xfrm>
        </p:spPr>
        <p:txBody>
          <a:bodyPr/>
          <a:lstStyle/>
          <a:p>
            <a:r>
              <a:rPr lang="en-CA" altLang="en-US" dirty="0" smtClean="0"/>
              <a:t>Sampling at </a:t>
            </a:r>
            <a:r>
              <a:rPr lang="en-CA" altLang="en-US" dirty="0" err="1" smtClean="0"/>
              <a:t>T</a:t>
            </a:r>
            <a:r>
              <a:rPr lang="en-CA" altLang="en-US" baseline="-25000" dirty="0" err="1" smtClean="0"/>
              <a:t>s</a:t>
            </a:r>
            <a:r>
              <a:rPr lang="en-CA" altLang="en-US" dirty="0" smtClean="0"/>
              <a:t> also gives second harmonic f</a:t>
            </a:r>
            <a:r>
              <a:rPr lang="en-CA" altLang="en-US" baseline="-25000" dirty="0" smtClean="0"/>
              <a:t>s</a:t>
            </a:r>
            <a:r>
              <a:rPr lang="en-CA" altLang="en-US" dirty="0" smtClean="0"/>
              <a:t>=1/</a:t>
            </a:r>
            <a:r>
              <a:rPr lang="en-CA" altLang="en-US" dirty="0" err="1" smtClean="0"/>
              <a:t>Ts</a:t>
            </a:r>
            <a:endParaRPr lang="en-CA" altLang="en-US" dirty="0" smtClean="0"/>
          </a:p>
        </p:txBody>
      </p:sp>
      <p:pic>
        <p:nvPicPr>
          <p:cNvPr id="9219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20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1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22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cxnSp>
        <p:nvCxnSpPr>
          <p:cNvPr id="9225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922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3"/>
          <a:stretch>
            <a:fillRect/>
          </a:stretch>
        </p:blipFill>
        <p:spPr bwMode="auto">
          <a:xfrm>
            <a:off x="7435850" y="2897189"/>
            <a:ext cx="2763838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7319963" y="4400551"/>
            <a:ext cx="323850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28" name="Straight Connector 17"/>
          <p:cNvCxnSpPr>
            <a:cxnSpLocks noChangeShapeType="1"/>
          </p:cNvCxnSpPr>
          <p:nvPr/>
        </p:nvCxnSpPr>
        <p:spPr bwMode="auto">
          <a:xfrm>
            <a:off x="6854825" y="4511675"/>
            <a:ext cx="1079500" cy="0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9229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230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9231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9232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33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35" name="Straight Arrow Connector 29"/>
          <p:cNvCxnSpPr>
            <a:cxnSpLocks noChangeShapeType="1"/>
          </p:cNvCxnSpPr>
          <p:nvPr/>
        </p:nvCxnSpPr>
        <p:spPr bwMode="auto">
          <a:xfrm>
            <a:off x="74644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8166101" y="2241550"/>
            <a:ext cx="16748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Second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9237" name="TextBox 21"/>
          <p:cNvSpPr txBox="1">
            <a:spLocks noChangeArrowheads="1"/>
          </p:cNvSpPr>
          <p:nvPr/>
        </p:nvSpPr>
        <p:spPr bwMode="auto">
          <a:xfrm>
            <a:off x="8321675" y="4687889"/>
            <a:ext cx="84613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=1/(T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62200" y="5297489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2000">
                <a:solidFill>
                  <a:srgbClr val="000000"/>
                </a:solidFill>
              </a:rPr>
              <a:t>As long as highest frequency being sampled is at a frequency f</a:t>
            </a:r>
            <a:r>
              <a:rPr lang="en-CA" altLang="en-US" sz="2000" baseline="-25000">
                <a:solidFill>
                  <a:srgbClr val="000000"/>
                </a:solidFill>
              </a:rPr>
              <a:t>o</a:t>
            </a:r>
            <a:r>
              <a:rPr lang="en-CA" altLang="en-US" sz="2000">
                <a:solidFill>
                  <a:srgbClr val="000000"/>
                </a:solidFill>
              </a:rPr>
              <a:t>&lt;f</a:t>
            </a:r>
            <a:r>
              <a:rPr lang="en-CA" altLang="en-US" sz="2000" baseline="-25000">
                <a:solidFill>
                  <a:srgbClr val="000000"/>
                </a:solidFill>
              </a:rPr>
              <a:t>ny</a:t>
            </a:r>
            <a:r>
              <a:rPr lang="en-CA" altLang="en-US" sz="2000">
                <a:solidFill>
                  <a:srgbClr val="000000"/>
                </a:solidFill>
              </a:rPr>
              <a:t>, </a:t>
            </a:r>
            <a:br>
              <a:rPr lang="en-CA" altLang="en-US" sz="2000">
                <a:solidFill>
                  <a:srgbClr val="000000"/>
                </a:solidFill>
              </a:rPr>
            </a:br>
            <a:r>
              <a:rPr lang="en-CA" altLang="en-US" sz="2000">
                <a:solidFill>
                  <a:srgbClr val="000000"/>
                </a:solidFill>
              </a:rPr>
              <a:t>		these harmonics do not overlap</a:t>
            </a:r>
          </a:p>
        </p:txBody>
      </p:sp>
      <p:sp>
        <p:nvSpPr>
          <p:cNvPr id="9239" name="TextBox 23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401704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306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07" name="Title 1"/>
          <p:cNvSpPr>
            <a:spLocks noGrp="1"/>
          </p:cNvSpPr>
          <p:nvPr>
            <p:ph type="title"/>
          </p:nvPr>
        </p:nvSpPr>
        <p:spPr>
          <a:xfrm>
            <a:off x="508000" y="762000"/>
            <a:ext cx="11315032" cy="838200"/>
          </a:xfrm>
        </p:spPr>
        <p:txBody>
          <a:bodyPr/>
          <a:lstStyle/>
          <a:p>
            <a:r>
              <a:rPr lang="en-CA" altLang="en-US" dirty="0" smtClean="0"/>
              <a:t>Now sample slowly (</a:t>
            </a:r>
            <a:r>
              <a:rPr lang="en-CA" altLang="en-US" dirty="0" err="1" smtClean="0"/>
              <a:t>Ts</a:t>
            </a:r>
            <a:r>
              <a:rPr lang="en-CA" altLang="en-US" dirty="0" smtClean="0"/>
              <a:t>&gt;T). How does this look in frequency?</a:t>
            </a:r>
          </a:p>
        </p:txBody>
      </p:sp>
      <p:pic>
        <p:nvPicPr>
          <p:cNvPr id="98308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8310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1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2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3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4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5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6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17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18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19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20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21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2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8323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24" name="Straight Connector 33"/>
          <p:cNvCxnSpPr>
            <a:cxnSpLocks noChangeShapeType="1"/>
            <a:stCxn id="98322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5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6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7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8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9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8330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1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2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3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34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35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36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7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8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8339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0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41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2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8343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8344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5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6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7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69637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i="1">
                <a:solidFill>
                  <a:srgbClr val="FF0000"/>
                </a:solidFill>
              </a:rPr>
              <a:t>We only really see 0-f</a:t>
            </a:r>
            <a:r>
              <a:rPr lang="en-CA" altLang="en-US" sz="1600" i="1" baseline="-25000">
                <a:solidFill>
                  <a:srgbClr val="FF0000"/>
                </a:solidFill>
              </a:rPr>
              <a:t>Ny</a:t>
            </a:r>
            <a:endParaRPr lang="en-CA" altLang="en-US" sz="1600" i="1">
              <a:solidFill>
                <a:srgbClr val="FF0000"/>
              </a:solidFill>
            </a:endParaRPr>
          </a:p>
        </p:txBody>
      </p:sp>
      <p:sp>
        <p:nvSpPr>
          <p:cNvPr id="98349" name="TextBox 47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8350" name="TextBox 51"/>
          <p:cNvSpPr txBox="1">
            <a:spLocks noChangeArrowheads="1"/>
          </p:cNvSpPr>
          <p:nvPr/>
        </p:nvSpPr>
        <p:spPr bwMode="auto">
          <a:xfrm>
            <a:off x="7212014" y="4586288"/>
            <a:ext cx="339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" name="5-Point Star 1"/>
          <p:cNvSpPr/>
          <p:nvPr/>
        </p:nvSpPr>
        <p:spPr bwMode="auto">
          <a:xfrm>
            <a:off x="2336165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5-Point Star 47"/>
          <p:cNvSpPr/>
          <p:nvPr/>
        </p:nvSpPr>
        <p:spPr bwMode="auto">
          <a:xfrm>
            <a:off x="2794318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5-Point Star 48"/>
          <p:cNvSpPr/>
          <p:nvPr/>
        </p:nvSpPr>
        <p:spPr bwMode="auto">
          <a:xfrm>
            <a:off x="3246755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5-Point Star 49"/>
          <p:cNvSpPr/>
          <p:nvPr/>
        </p:nvSpPr>
        <p:spPr bwMode="auto">
          <a:xfrm>
            <a:off x="3704590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5-Point Star 50"/>
          <p:cNvSpPr/>
          <p:nvPr/>
        </p:nvSpPr>
        <p:spPr bwMode="auto">
          <a:xfrm>
            <a:off x="4184809" y="569404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5-Point Star 51"/>
          <p:cNvSpPr/>
          <p:nvPr/>
        </p:nvSpPr>
        <p:spPr bwMode="auto">
          <a:xfrm>
            <a:off x="4632646" y="520636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63" y="2254250"/>
            <a:ext cx="1263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No sampling</a:t>
            </a:r>
            <a:endParaRPr lang="en-CA" dirty="0"/>
          </a:p>
        </p:txBody>
      </p:sp>
      <p:sp>
        <p:nvSpPr>
          <p:cNvPr id="54" name="TextBox 53"/>
          <p:cNvSpPr txBox="1"/>
          <p:nvPr/>
        </p:nvSpPr>
        <p:spPr>
          <a:xfrm>
            <a:off x="195491" y="3603625"/>
            <a:ext cx="1263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Proper Sampling</a:t>
            </a:r>
            <a:endParaRPr lang="en-CA" dirty="0"/>
          </a:p>
        </p:txBody>
      </p:sp>
      <p:sp>
        <p:nvSpPr>
          <p:cNvPr id="55" name="TextBox 54"/>
          <p:cNvSpPr txBox="1"/>
          <p:nvPr/>
        </p:nvSpPr>
        <p:spPr>
          <a:xfrm>
            <a:off x="198765" y="4876242"/>
            <a:ext cx="1263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Under Sampling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5038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If I sample slower than the 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17078" y="2481250"/>
            <a:ext cx="8529847" cy="2940412"/>
            <a:chOff x="1799692" y="45966"/>
            <a:chExt cx="4716524" cy="14748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382136" y="72779"/>
              <a:ext cx="310342" cy="1389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0">
              <a:spAutoFit/>
            </a:bodyPr>
            <a:lstStyle/>
            <a:p>
              <a:pPr>
                <a:defRPr/>
              </a:pPr>
              <a:r>
                <a:rPr lang="en-CA" sz="1200" dirty="0">
                  <a:solidFill>
                    <a:srgbClr val="000000"/>
                  </a:solidFill>
                  <a:latin typeface="Arial" charset="0"/>
                </a:rPr>
                <a:t>F</a:t>
              </a:r>
              <a:endParaRPr lang="en-CA" sz="105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977497" y="2721246"/>
            <a:ext cx="46223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 dirty="0">
                <a:solidFill>
                  <a:srgbClr val="FF0000"/>
                </a:solidFill>
              </a:rPr>
              <a:t>So a high-frequency signal at F </a:t>
            </a:r>
            <a:br>
              <a:rPr lang="en-CA" altLang="en-US" sz="1800" dirty="0">
                <a:solidFill>
                  <a:srgbClr val="FF0000"/>
                </a:solidFill>
              </a:rPr>
            </a:br>
            <a:r>
              <a:rPr lang="en-CA" altLang="en-US" sz="1800" dirty="0">
                <a:solidFill>
                  <a:srgbClr val="FF0000"/>
                </a:solidFill>
              </a:rPr>
              <a:t>Is read as a low frequency signal at f</a:t>
            </a:r>
            <a:r>
              <a:rPr lang="en-CA" altLang="en-US" sz="1800" baseline="-25000" dirty="0">
                <a:solidFill>
                  <a:srgbClr val="FF0000"/>
                </a:solidFill>
              </a:rPr>
              <a:t>s</a:t>
            </a:r>
            <a:r>
              <a:rPr lang="en-CA" altLang="en-US" sz="18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6680098" y="2559437"/>
            <a:ext cx="561254" cy="27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200" dirty="0" smtClean="0">
                <a:solidFill>
                  <a:srgbClr val="000000"/>
                </a:solidFill>
                <a:latin typeface="Arial" charset="0"/>
              </a:rPr>
              <a:t> F </a:t>
            </a:r>
            <a:endParaRPr lang="en-CA" sz="105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07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>
                <a:solidFill>
                  <a:srgbClr val="0000FF"/>
                </a:solidFill>
              </a:rPr>
              <a:t>Sine sweep 0-44kHz sampled at 22kHz</a:t>
            </a:r>
            <a:endParaRPr lang="en-CA" altLang="en-US" sz="2400">
              <a:solidFill>
                <a:srgbClr val="0000FF"/>
              </a:solidFill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 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  <a:endParaRPr lang="en-CA" altLang="en-US" sz="2000" kern="0" dirty="0">
              <a:solidFill>
                <a:srgbClr val="2D2D8A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000000"/>
                </a:solidFill>
              </a:rPr>
              <a:t>22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000000"/>
                </a:solidFill>
              </a:rPr>
              <a:t>44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</a:t>
            </a:r>
            <a:r>
              <a:rPr lang="en-CA" dirty="0" smtClean="0">
                <a:solidFill>
                  <a:srgbClr val="000000"/>
                </a:solidFill>
              </a:rPr>
              <a:t> kHz</a:t>
            </a:r>
            <a:endParaRPr lang="en-CA" dirty="0">
              <a:solidFill>
                <a:srgbClr val="00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280897" y="3932323"/>
            <a:ext cx="539750" cy="1389061"/>
            <a:chOff x="6267450" y="3933827"/>
            <a:chExt cx="539750" cy="1389061"/>
          </a:xfrm>
        </p:grpSpPr>
        <p:grpSp>
          <p:nvGrpSpPr>
            <p:cNvPr id="15374" name="Group 2"/>
            <p:cNvGrpSpPr>
              <a:grpSpLocks/>
            </p:cNvGrpSpPr>
            <p:nvPr/>
          </p:nvGrpSpPr>
          <p:grpSpPr bwMode="auto">
            <a:xfrm>
              <a:off x="6267450" y="4133850"/>
              <a:ext cx="539750" cy="1189038"/>
              <a:chOff x="4743450" y="4133850"/>
              <a:chExt cx="539750" cy="1189036"/>
            </a:xfrm>
          </p:grpSpPr>
          <p:sp>
            <p:nvSpPr>
              <p:cNvPr id="15379" name="TextBox 25"/>
              <p:cNvSpPr txBox="1">
                <a:spLocks noChangeArrowheads="1"/>
              </p:cNvSpPr>
              <p:nvPr/>
            </p:nvSpPr>
            <p:spPr bwMode="auto">
              <a:xfrm>
                <a:off x="4743450" y="4983161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>
                    <a:solidFill>
                      <a:srgbClr val="000000"/>
                    </a:solidFill>
                  </a:rPr>
                  <a:t>F</a:t>
                </a:r>
              </a:p>
            </p:txBody>
          </p:sp>
          <p:cxnSp>
            <p:nvCxnSpPr>
              <p:cNvPr id="15380" name="Straight Arrow Connector 24"/>
              <p:cNvCxnSpPr>
                <a:cxnSpLocks noChangeShapeType="1"/>
              </p:cNvCxnSpPr>
              <p:nvPr/>
            </p:nvCxnSpPr>
            <p:spPr bwMode="auto">
              <a:xfrm flipV="1">
                <a:off x="5013325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" name="TextBox 2"/>
            <p:cNvSpPr txBox="1"/>
            <p:nvPr/>
          </p:nvSpPr>
          <p:spPr>
            <a:xfrm>
              <a:off x="6405564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>
                  <a:solidFill>
                    <a:srgbClr val="000000"/>
                  </a:solidFill>
                </a:rPr>
                <a:t>*</a:t>
              </a:r>
              <a:endParaRPr lang="en-CA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935060" y="1820855"/>
            <a:ext cx="539750" cy="2962278"/>
            <a:chOff x="9942680" y="1820855"/>
            <a:chExt cx="539750" cy="2962278"/>
          </a:xfrm>
        </p:grpSpPr>
        <p:grpSp>
          <p:nvGrpSpPr>
            <p:cNvPr id="15375" name="Group 1"/>
            <p:cNvGrpSpPr>
              <a:grpSpLocks/>
            </p:cNvGrpSpPr>
            <p:nvPr/>
          </p:nvGrpSpPr>
          <p:grpSpPr bwMode="auto">
            <a:xfrm>
              <a:off x="9942680" y="1820855"/>
              <a:ext cx="539750" cy="2962278"/>
              <a:chOff x="8402637" y="1820863"/>
              <a:chExt cx="539750" cy="2962275"/>
            </a:xfrm>
          </p:grpSpPr>
          <p:sp>
            <p:nvSpPr>
              <p:cNvPr id="15377" name="TextBox 13"/>
              <p:cNvSpPr txBox="1">
                <a:spLocks noChangeArrowheads="1"/>
              </p:cNvSpPr>
              <p:nvPr/>
            </p:nvSpPr>
            <p:spPr bwMode="auto">
              <a:xfrm>
                <a:off x="8402637" y="1820863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 dirty="0">
                    <a:solidFill>
                      <a:srgbClr val="FF0000"/>
                    </a:solidFill>
                  </a:rPr>
                  <a:t>-F</a:t>
                </a:r>
              </a:p>
            </p:txBody>
          </p:sp>
          <p:cxnSp>
            <p:nvCxnSpPr>
              <p:cNvPr id="15378" name="Straight Arrow Connector 38"/>
              <p:cNvCxnSpPr>
                <a:cxnSpLocks noChangeShapeType="1"/>
              </p:cNvCxnSpPr>
              <p:nvPr/>
            </p:nvCxnSpPr>
            <p:spPr bwMode="auto">
              <a:xfrm flipV="1">
                <a:off x="8567738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TextBox 24"/>
            <p:cNvSpPr txBox="1"/>
            <p:nvPr/>
          </p:nvSpPr>
          <p:spPr>
            <a:xfrm>
              <a:off x="9967913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>
                  <a:solidFill>
                    <a:srgbClr val="FF0000"/>
                  </a:solidFill>
                </a:rPr>
                <a:t>*</a:t>
              </a:r>
              <a:endParaRPr lang="en-CA" dirty="0">
                <a:solidFill>
                  <a:srgbClr val="FF0000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pic>
        <p:nvPicPr>
          <p:cNvPr id="32" name="alia20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5345906"/>
            <a:ext cx="487363" cy="487363"/>
          </a:xfrm>
          <a:prstGeom prst="rect">
            <a:avLst/>
          </a:prstGeom>
        </p:spPr>
      </p:pic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-22 kHz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</a:t>
            </a:r>
            <a:r>
              <a:rPr lang="en-CA" dirty="0" smtClean="0">
                <a:solidFill>
                  <a:srgbClr val="FF0000"/>
                </a:solidFill>
              </a:rPr>
              <a:t> kHz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-44 kHz</a:t>
            </a:r>
            <a:endParaRPr lang="en-CA" dirty="0">
              <a:solidFill>
                <a:srgbClr val="FF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7549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29219 -0.00348 " pathEditMode="relative" rAng="0" ptsTypes="AA">
                                      <p:cBhvr>
                                        <p:cTn id="8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-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17 -0.00023 L -0.29037 -0.00023 " pathEditMode="relative" rAng="0" ptsTypes="AA">
                                      <p:cBhvr>
                                        <p:cTn id="10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 bwMode="auto">
          <a:xfrm>
            <a:off x="3911600" y="6400800"/>
            <a:ext cx="5422900" cy="2720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When harmonic frequency is at –F, </a:t>
            </a:r>
            <a:br>
              <a:rPr lang="en-CA" altLang="en-US" sz="2000" kern="0" dirty="0" smtClean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it is heard at f</a:t>
            </a:r>
            <a:r>
              <a:rPr lang="en-CA" altLang="en-US" sz="2000" kern="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–F 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000000"/>
                </a:solidFill>
              </a:rPr>
              <a:t>22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000000"/>
                </a:solidFill>
              </a:rPr>
              <a:t>44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</a:t>
            </a:r>
            <a:r>
              <a:rPr lang="en-CA" dirty="0" smtClean="0">
                <a:solidFill>
                  <a:srgbClr val="000000"/>
                </a:solidFill>
              </a:rPr>
              <a:t> kHz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-22 kHz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</a:t>
            </a:r>
            <a:r>
              <a:rPr lang="en-CA" dirty="0" smtClean="0">
                <a:solidFill>
                  <a:srgbClr val="FF0000"/>
                </a:solidFill>
              </a:rPr>
              <a:t> kHz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-44 kHz</a:t>
            </a:r>
            <a:endParaRPr lang="en-CA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 flipV="1">
            <a:off x="7535863" y="40957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302501" y="17113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319963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-F</a:t>
            </a:r>
            <a:endParaRPr lang="en-CA" altLang="en-US" sz="1600" dirty="0">
              <a:solidFill>
                <a:srgbClr val="FF0000"/>
              </a:solidFill>
            </a:endParaRPr>
          </a:p>
        </p:txBody>
      </p: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H="1">
            <a:off x="7531100" y="2068515"/>
            <a:ext cx="2575720" cy="1428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Straight Connector 41"/>
          <p:cNvCxnSpPr>
            <a:cxnSpLocks noChangeShapeType="1"/>
            <a:stCxn id="38" idx="2"/>
          </p:cNvCxnSpPr>
          <p:nvPr/>
        </p:nvCxnSpPr>
        <p:spPr bwMode="auto">
          <a:xfrm flipH="1">
            <a:off x="7531100" y="2049463"/>
            <a:ext cx="5558" cy="310515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>
            <a:off x="6511926" y="5046663"/>
            <a:ext cx="101917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Straight Arrow Connector 24"/>
          <p:cNvCxnSpPr>
            <a:cxnSpLocks noChangeShapeType="1"/>
          </p:cNvCxnSpPr>
          <p:nvPr/>
        </p:nvCxnSpPr>
        <p:spPr bwMode="auto">
          <a:xfrm flipV="1">
            <a:off x="9156700" y="4111625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8904288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46" name="Straight Connector 26"/>
          <p:cNvCxnSpPr>
            <a:cxnSpLocks noChangeShapeType="1"/>
          </p:cNvCxnSpPr>
          <p:nvPr/>
        </p:nvCxnSpPr>
        <p:spPr bwMode="auto">
          <a:xfrm>
            <a:off x="9156700" y="4795839"/>
            <a:ext cx="0" cy="4095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3" name="Group 33"/>
          <p:cNvGrpSpPr>
            <a:grpSpLocks/>
          </p:cNvGrpSpPr>
          <p:nvPr/>
        </p:nvGrpSpPr>
        <p:grpSpPr bwMode="auto">
          <a:xfrm>
            <a:off x="270361" y="5431396"/>
            <a:ext cx="4033838" cy="1241425"/>
            <a:chOff x="1799692" y="27485"/>
            <a:chExt cx="4716524" cy="1493303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Box 54"/>
            <p:cNvSpPr txBox="1"/>
            <p:nvPr/>
          </p:nvSpPr>
          <p:spPr>
            <a:xfrm>
              <a:off x="4387190" y="27485"/>
              <a:ext cx="18561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367247" y="37032"/>
              <a:ext cx="24872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</p:grpSp>
      <p:cxnSp>
        <p:nvCxnSpPr>
          <p:cNvPr id="57" name="Straight Arrow Connector 56"/>
          <p:cNvCxnSpPr>
            <a:cxnSpLocks noChangeShapeType="1"/>
          </p:cNvCxnSpPr>
          <p:nvPr/>
        </p:nvCxnSpPr>
        <p:spPr bwMode="auto">
          <a:xfrm flipV="1">
            <a:off x="4051300" y="5421313"/>
            <a:ext cx="5067300" cy="8143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Arrow Connector 57"/>
          <p:cNvCxnSpPr>
            <a:cxnSpLocks noChangeShapeType="1"/>
          </p:cNvCxnSpPr>
          <p:nvPr/>
        </p:nvCxnSpPr>
        <p:spPr bwMode="auto">
          <a:xfrm flipV="1">
            <a:off x="4089400" y="5431396"/>
            <a:ext cx="3327400" cy="44870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" name="TextBox 7174"/>
          <p:cNvSpPr txBox="1">
            <a:spLocks noChangeArrowheads="1"/>
          </p:cNvSpPr>
          <p:nvPr/>
        </p:nvSpPr>
        <p:spPr bwMode="auto">
          <a:xfrm>
            <a:off x="6137551" y="5950508"/>
            <a:ext cx="51654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 dirty="0" smtClean="0">
                <a:solidFill>
                  <a:srgbClr val="000000"/>
                </a:solidFill>
              </a:rPr>
              <a:t>F = 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</a:t>
            </a:r>
            <a:r>
              <a:rPr lang="en-CA" altLang="en-US" sz="1800" dirty="0" smtClean="0">
                <a:solidFill>
                  <a:srgbClr val="FF0000"/>
                </a:solidFill>
              </a:rPr>
              <a:t>-F = -31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f</a:t>
            </a:r>
            <a:r>
              <a:rPr lang="en-CA" altLang="en-US" sz="1800" baseline="-25000" dirty="0" smtClean="0">
                <a:solidFill>
                  <a:srgbClr val="0000FF"/>
                </a:solidFill>
              </a:rPr>
              <a:t>s</a:t>
            </a:r>
            <a:r>
              <a:rPr lang="en-CA" altLang="en-US" sz="1800" dirty="0" smtClean="0">
                <a:solidFill>
                  <a:srgbClr val="0000FF"/>
                </a:solidFill>
              </a:rPr>
              <a:t> = 44 kHz</a:t>
            </a:r>
            <a:br>
              <a:rPr lang="en-CA" altLang="en-US" sz="1800" dirty="0" smtClean="0">
                <a:solidFill>
                  <a:srgbClr val="0000FF"/>
                </a:solidFill>
              </a:rPr>
            </a:br>
            <a:r>
              <a:rPr lang="en-CA" altLang="en-US" sz="1800" dirty="0" smtClean="0">
                <a:solidFill>
                  <a:srgbClr val="0000FF"/>
                </a:solidFill>
              </a:rPr>
              <a:t>Frequency heard = 44–31 = 13 kHz</a:t>
            </a:r>
            <a:endParaRPr lang="en-CA" alt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46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1764</Words>
  <Application>Microsoft Office PowerPoint</Application>
  <PresentationFormat>Widescreen</PresentationFormat>
  <Paragraphs>404</Paragraphs>
  <Slides>42</Slides>
  <Notes>31</Notes>
  <HiddenSlides>0</HiddenSlides>
  <MMClips>4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</vt:lpstr>
      <vt:lpstr>Calibri</vt:lpstr>
      <vt:lpstr>Symbol</vt:lpstr>
      <vt:lpstr>Wingdings</vt:lpstr>
      <vt:lpstr>1_Blank</vt:lpstr>
      <vt:lpstr>Blank</vt:lpstr>
      <vt:lpstr>2_Blank</vt:lpstr>
      <vt:lpstr>Équation</vt:lpstr>
      <vt:lpstr>Last time: Data acquisition and conversion</vt:lpstr>
      <vt:lpstr>Introduction</vt:lpstr>
      <vt:lpstr>The sampling system</vt:lpstr>
      <vt:lpstr>Sampling</vt:lpstr>
      <vt:lpstr>Sampling at Ts also gives second harmonic fs=1/Ts</vt:lpstr>
      <vt:lpstr>Now sample slowly (Ts&gt;T). How does this look in frequency?</vt:lpstr>
      <vt:lpstr>If I sample slower than the Nyquist frequency</vt:lpstr>
      <vt:lpstr>“Negative” frequencies from harmonics</vt:lpstr>
      <vt:lpstr>“Negative” frequencies from harmonics</vt:lpstr>
      <vt:lpstr>Other examples of aliasing due to video sampling</vt:lpstr>
      <vt:lpstr>PowerPoint Presentation</vt:lpstr>
      <vt:lpstr>Noise considerations</vt:lpstr>
      <vt:lpstr>Example of filtering</vt:lpstr>
      <vt:lpstr>Signal reconstruction</vt:lpstr>
      <vt:lpstr>Reconstruction filter</vt:lpstr>
      <vt:lpstr>Today: Data acquisition and conversion</vt:lpstr>
      <vt:lpstr>What about the data converters!</vt:lpstr>
      <vt:lpstr>Resolution vs. accuracy</vt:lpstr>
      <vt:lpstr>PowerPoint Presentation</vt:lpstr>
      <vt:lpstr>How fast can we digitize or reconstruct a signal?</vt:lpstr>
      <vt:lpstr>PowerPoint Presentation</vt:lpstr>
      <vt:lpstr>PowerPoint Presentation</vt:lpstr>
      <vt:lpstr>Same idea, but use same resistor values for better thermal control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Sample and hold gates</vt:lpstr>
      <vt:lpstr>PowerPoint Presentation</vt:lpstr>
      <vt:lpstr>PowerPoint Presentation</vt:lpstr>
      <vt:lpstr>Advantage of S/H</vt:lpstr>
      <vt:lpstr>Multiplexing</vt:lpstr>
      <vt:lpstr>PowerPoint Presentation</vt:lpstr>
      <vt:lpstr>PowerPoint Presentation</vt:lpstr>
      <vt:lpstr>PowerPoint Presentation</vt:lpstr>
      <vt:lpstr>PowerPoint Presentation</vt:lpstr>
      <vt:lpstr>Further Study</vt:lpstr>
      <vt:lpstr>Key points</vt:lpstr>
      <vt:lpstr>PowerPoint Presentation</vt:lpstr>
      <vt:lpstr>PowerPoint Presentation</vt:lpstr>
      <vt:lpstr>“Negative” frequencies or harmonics</vt:lpstr>
    </vt:vector>
  </TitlesOfParts>
  <Company>NTNU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Joseph Espy</dc:creator>
  <cp:lastModifiedBy>Patrick Joseph Espy</cp:lastModifiedBy>
  <cp:revision>51</cp:revision>
  <cp:lastPrinted>2018-11-07T10:55:32Z</cp:lastPrinted>
  <dcterms:created xsi:type="dcterms:W3CDTF">2018-11-05T12:56:54Z</dcterms:created>
  <dcterms:modified xsi:type="dcterms:W3CDTF">2021-11-16T15:46:49Z</dcterms:modified>
</cp:coreProperties>
</file>