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72" r:id="rId2"/>
    <p:sldMasterId id="2147483695" r:id="rId3"/>
    <p:sldMasterId id="2147483707" r:id="rId4"/>
    <p:sldMasterId id="2147483719" r:id="rId5"/>
    <p:sldMasterId id="2147483731" r:id="rId6"/>
    <p:sldMasterId id="2147483743" r:id="rId7"/>
  </p:sldMasterIdLst>
  <p:notesMasterIdLst>
    <p:notesMasterId r:id="rId107"/>
  </p:notesMasterIdLst>
  <p:handoutMasterIdLst>
    <p:handoutMasterId r:id="rId108"/>
  </p:handoutMasterIdLst>
  <p:sldIdLst>
    <p:sldId id="541" r:id="rId8"/>
    <p:sldId id="542" r:id="rId9"/>
    <p:sldId id="543" r:id="rId10"/>
    <p:sldId id="545" r:id="rId11"/>
    <p:sldId id="546" r:id="rId12"/>
    <p:sldId id="547" r:id="rId13"/>
    <p:sldId id="548" r:id="rId14"/>
    <p:sldId id="549" r:id="rId15"/>
    <p:sldId id="456" r:id="rId16"/>
    <p:sldId id="512" r:id="rId17"/>
    <p:sldId id="513" r:id="rId18"/>
    <p:sldId id="514" r:id="rId19"/>
    <p:sldId id="515" r:id="rId20"/>
    <p:sldId id="516" r:id="rId21"/>
    <p:sldId id="517" r:id="rId22"/>
    <p:sldId id="518" r:id="rId23"/>
    <p:sldId id="519" r:id="rId24"/>
    <p:sldId id="520" r:id="rId25"/>
    <p:sldId id="521" r:id="rId26"/>
    <p:sldId id="464" r:id="rId27"/>
    <p:sldId id="462" r:id="rId28"/>
    <p:sldId id="463" r:id="rId29"/>
    <p:sldId id="331" r:id="rId30"/>
    <p:sldId id="332" r:id="rId31"/>
    <p:sldId id="416" r:id="rId32"/>
    <p:sldId id="453" r:id="rId33"/>
    <p:sldId id="417" r:id="rId34"/>
    <p:sldId id="465" r:id="rId35"/>
    <p:sldId id="454" r:id="rId36"/>
    <p:sldId id="550" r:id="rId37"/>
    <p:sldId id="551" r:id="rId38"/>
    <p:sldId id="552" r:id="rId39"/>
    <p:sldId id="553" r:id="rId40"/>
    <p:sldId id="554" r:id="rId41"/>
    <p:sldId id="555" r:id="rId42"/>
    <p:sldId id="556" r:id="rId43"/>
    <p:sldId id="557" r:id="rId44"/>
    <p:sldId id="558" r:id="rId45"/>
    <p:sldId id="559" r:id="rId46"/>
    <p:sldId id="560" r:id="rId47"/>
    <p:sldId id="561" r:id="rId48"/>
    <p:sldId id="562" r:id="rId49"/>
    <p:sldId id="563" r:id="rId50"/>
    <p:sldId id="564" r:id="rId51"/>
    <p:sldId id="565" r:id="rId52"/>
    <p:sldId id="566" r:id="rId53"/>
    <p:sldId id="567" r:id="rId54"/>
    <p:sldId id="568" r:id="rId55"/>
    <p:sldId id="569" r:id="rId56"/>
    <p:sldId id="570" r:id="rId57"/>
    <p:sldId id="571" r:id="rId58"/>
    <p:sldId id="572" r:id="rId59"/>
    <p:sldId id="573" r:id="rId60"/>
    <p:sldId id="574" r:id="rId61"/>
    <p:sldId id="575" r:id="rId62"/>
    <p:sldId id="576" r:id="rId63"/>
    <p:sldId id="577" r:id="rId64"/>
    <p:sldId id="578" r:id="rId65"/>
    <p:sldId id="579" r:id="rId66"/>
    <p:sldId id="580" r:id="rId67"/>
    <p:sldId id="333" r:id="rId68"/>
    <p:sldId id="334" r:id="rId69"/>
    <p:sldId id="364" r:id="rId70"/>
    <p:sldId id="365" r:id="rId71"/>
    <p:sldId id="362" r:id="rId72"/>
    <p:sldId id="346" r:id="rId73"/>
    <p:sldId id="366" r:id="rId74"/>
    <p:sldId id="360" r:id="rId75"/>
    <p:sldId id="347" r:id="rId76"/>
    <p:sldId id="349" r:id="rId77"/>
    <p:sldId id="352" r:id="rId78"/>
    <p:sldId id="367" r:id="rId79"/>
    <p:sldId id="451" r:id="rId80"/>
    <p:sldId id="489" r:id="rId81"/>
    <p:sldId id="490" r:id="rId82"/>
    <p:sldId id="452" r:id="rId83"/>
    <p:sldId id="466" r:id="rId84"/>
    <p:sldId id="467" r:id="rId85"/>
    <p:sldId id="468" r:id="rId86"/>
    <p:sldId id="469" r:id="rId87"/>
    <p:sldId id="470" r:id="rId88"/>
    <p:sldId id="471" r:id="rId89"/>
    <p:sldId id="472" r:id="rId90"/>
    <p:sldId id="473" r:id="rId91"/>
    <p:sldId id="474" r:id="rId92"/>
    <p:sldId id="475" r:id="rId93"/>
    <p:sldId id="476" r:id="rId94"/>
    <p:sldId id="488" r:id="rId95"/>
    <p:sldId id="477" r:id="rId96"/>
    <p:sldId id="478" r:id="rId97"/>
    <p:sldId id="479" r:id="rId98"/>
    <p:sldId id="480" r:id="rId99"/>
    <p:sldId id="481" r:id="rId100"/>
    <p:sldId id="482" r:id="rId101"/>
    <p:sldId id="483" r:id="rId102"/>
    <p:sldId id="484" r:id="rId103"/>
    <p:sldId id="485" r:id="rId104"/>
    <p:sldId id="486" r:id="rId105"/>
    <p:sldId id="487" r:id="rId106"/>
  </p:sldIdLst>
  <p:sldSz cx="12192000" cy="6858000"/>
  <p:notesSz cx="10234613" cy="70993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" userDrawn="1">
          <p15:clr>
            <a:srgbClr val="A4A3A4"/>
          </p15:clr>
        </p15:guide>
        <p15:guide id="2" orient="horz" pos="4080" userDrawn="1">
          <p15:clr>
            <a:srgbClr val="A4A3A4"/>
          </p15:clr>
        </p15:guide>
        <p15:guide id="3" orient="horz" pos="3744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orient="horz" pos="1248" userDrawn="1">
          <p15:clr>
            <a:srgbClr val="A4A3A4"/>
          </p15:clr>
        </p15:guide>
        <p15:guide id="6" orient="horz" pos="816" userDrawn="1">
          <p15:clr>
            <a:srgbClr val="A4A3A4"/>
          </p15:clr>
        </p15:guide>
        <p15:guide id="7" pos="384" userDrawn="1">
          <p15:clr>
            <a:srgbClr val="A4A3A4"/>
          </p15:clr>
        </p15:guide>
        <p15:guide id="8" pos="7360" userDrawn="1">
          <p15:clr>
            <a:srgbClr val="A4A3A4"/>
          </p15:clr>
        </p15:guide>
        <p15:guide id="9" pos="3835" userDrawn="1">
          <p15:clr>
            <a:srgbClr val="A4A3A4"/>
          </p15:clr>
        </p15:guide>
        <p15:guide id="10" pos="7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6">
          <p15:clr>
            <a:srgbClr val="A4A3A4"/>
          </p15:clr>
        </p15:guide>
        <p15:guide id="2" pos="322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9EB6B"/>
    <a:srgbClr val="FF6666"/>
    <a:srgbClr val="667AFF"/>
    <a:srgbClr val="E37900"/>
    <a:srgbClr val="E30000"/>
    <a:srgbClr val="DEF0B5"/>
    <a:srgbClr val="FAC5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 autoAdjust="0"/>
    <p:restoredTop sz="93688" autoAdjust="0"/>
  </p:normalViewPr>
  <p:slideViewPr>
    <p:cSldViewPr>
      <p:cViewPr varScale="1">
        <p:scale>
          <a:sx n="92" d="100"/>
          <a:sy n="92" d="100"/>
        </p:scale>
        <p:origin x="307" y="82"/>
      </p:cViewPr>
      <p:guideLst>
        <p:guide orient="horz" pos="240"/>
        <p:guide orient="horz" pos="4080"/>
        <p:guide orient="horz" pos="3744"/>
        <p:guide orient="horz" pos="2160"/>
        <p:guide orient="horz" pos="1248"/>
        <p:guide orient="horz" pos="816"/>
        <p:guide pos="384"/>
        <p:guide pos="7360"/>
        <p:guide pos="3835"/>
        <p:guide pos="7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950"/>
    </p:cViewPr>
  </p:sorterViewPr>
  <p:notesViewPr>
    <p:cSldViewPr>
      <p:cViewPr varScale="1">
        <p:scale>
          <a:sx n="108" d="100"/>
          <a:sy n="108" d="100"/>
        </p:scale>
        <p:origin x="-1426" y="-72"/>
      </p:cViewPr>
      <p:guideLst>
        <p:guide orient="horz" pos="2236"/>
        <p:guide pos="322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87" Type="http://schemas.openxmlformats.org/officeDocument/2006/relationships/slide" Target="slides/slide80.xml"/><Relationship Id="rId102" Type="http://schemas.openxmlformats.org/officeDocument/2006/relationships/slide" Target="slides/slide95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90" Type="http://schemas.openxmlformats.org/officeDocument/2006/relationships/slide" Target="slides/slide83.xml"/><Relationship Id="rId95" Type="http://schemas.openxmlformats.org/officeDocument/2006/relationships/slide" Target="slides/slide88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100" Type="http://schemas.openxmlformats.org/officeDocument/2006/relationships/slide" Target="slides/slide93.xml"/><Relationship Id="rId105" Type="http://schemas.openxmlformats.org/officeDocument/2006/relationships/slide" Target="slides/slide98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93" Type="http://schemas.openxmlformats.org/officeDocument/2006/relationships/slide" Target="slides/slide86.xml"/><Relationship Id="rId98" Type="http://schemas.openxmlformats.org/officeDocument/2006/relationships/slide" Target="slides/slide9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103" Type="http://schemas.openxmlformats.org/officeDocument/2006/relationships/slide" Target="slides/slide96.xml"/><Relationship Id="rId108" Type="http://schemas.openxmlformats.org/officeDocument/2006/relationships/handoutMaster" Target="handoutMasters/handoutMaster1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91" Type="http://schemas.openxmlformats.org/officeDocument/2006/relationships/slide" Target="slides/slide84.xml"/><Relationship Id="rId96" Type="http://schemas.openxmlformats.org/officeDocument/2006/relationships/slide" Target="slides/slide89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6" Type="http://schemas.openxmlformats.org/officeDocument/2006/relationships/slide" Target="slides/slide99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slide" Target="slides/slide87.xml"/><Relationship Id="rId99" Type="http://schemas.openxmlformats.org/officeDocument/2006/relationships/slide" Target="slides/slide92.xml"/><Relationship Id="rId101" Type="http://schemas.openxmlformats.org/officeDocument/2006/relationships/slide" Target="slides/slide9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109" Type="http://schemas.openxmlformats.org/officeDocument/2006/relationships/presProps" Target="presProps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97" Type="http://schemas.openxmlformats.org/officeDocument/2006/relationships/slide" Target="slides/slide90.xml"/><Relationship Id="rId104" Type="http://schemas.openxmlformats.org/officeDocument/2006/relationships/slide" Target="slides/slide97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92" Type="http://schemas.openxmlformats.org/officeDocument/2006/relationships/slide" Target="slides/slide8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859088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ctr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© Pearson Education Limited 2009</a:t>
            </a:r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8021638" y="0"/>
            <a:ext cx="2212975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r>
              <a:rPr lang="en-GB" altLang="en-US"/>
              <a:t>26.</a:t>
            </a:r>
            <a:fld id="{AA77B320-15E7-4DF1-847D-9037A821D91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172040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486025" y="0"/>
            <a:ext cx="52625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Storey: Electronics: A Systems Approach 4</a:t>
            </a:r>
            <a:r>
              <a:rPr lang="en-GB" baseline="30000"/>
              <a:t>th</a:t>
            </a:r>
            <a:r>
              <a:rPr lang="en-GB"/>
              <a:t> Ed.</a:t>
            </a:r>
          </a:p>
        </p:txBody>
      </p:sp>
    </p:spTree>
    <p:extLst>
      <p:ext uri="{BB962C8B-B14F-4D97-AF65-F5344CB8AC3E}">
        <p14:creationId xmlns:p14="http://schemas.microsoft.com/office/powerpoint/2010/main" val="2632109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9138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752725" y="533400"/>
            <a:ext cx="4730750" cy="26622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63663" y="3371850"/>
            <a:ext cx="7507287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9138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0C2C0DE0-0E85-4FF6-B8D1-229B447408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120260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7513232-05B8-4959-82A3-E365237A287F}" type="slidenum">
              <a:rPr lang="en-GB" altLang="en-US" sz="1200" smtClean="0">
                <a:solidFill>
                  <a:srgbClr val="000000"/>
                </a:solidFill>
              </a:rPr>
              <a:pPr/>
              <a:t>1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669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323AC7-C641-4B97-946F-CCDE481E9247}" type="slidenum">
              <a:rPr lang="en-GB" altLang="en-US" sz="1300" smtClean="0">
                <a:solidFill>
                  <a:srgbClr val="000000"/>
                </a:solidFill>
              </a:rPr>
              <a:pPr/>
              <a:t>12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1854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759FEA-A97E-4011-A24A-CF9240E95349}" type="slidenum">
              <a:rPr lang="en-GB" altLang="en-US" sz="1300" smtClean="0">
                <a:solidFill>
                  <a:srgbClr val="000000"/>
                </a:solidFill>
              </a:rPr>
              <a:pPr/>
              <a:t>13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3159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5641746-72F7-48DD-80D5-F45E4032BE8E}" type="slidenum">
              <a:rPr lang="en-GB" altLang="en-US" sz="1300" smtClean="0">
                <a:solidFill>
                  <a:srgbClr val="000000"/>
                </a:solidFill>
              </a:rPr>
              <a:pPr/>
              <a:t>14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0579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16B834A-CE56-425A-8849-BF487077F71E}" type="slidenum">
              <a:rPr lang="en-GB" altLang="en-US" sz="1300" smtClean="0">
                <a:solidFill>
                  <a:srgbClr val="000000"/>
                </a:solidFill>
              </a:rPr>
              <a:pPr/>
              <a:t>15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3841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AEF435-BEBB-46B1-8568-3677AA9D99DB}" type="slidenum">
              <a:rPr lang="en-GB" altLang="en-US" sz="1300" smtClean="0">
                <a:solidFill>
                  <a:srgbClr val="000000"/>
                </a:solidFill>
              </a:rPr>
              <a:pPr/>
              <a:t>16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1435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52D4C9-BBDC-4FA2-8277-F65C993DD231}" type="slidenum">
              <a:rPr lang="en-GB" altLang="en-US" sz="1300" smtClean="0">
                <a:solidFill>
                  <a:srgbClr val="000000"/>
                </a:solidFill>
              </a:rPr>
              <a:pPr/>
              <a:t>17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4812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250E900-E2AF-4398-AE40-E2371E1FF40F}" type="slidenum">
              <a:rPr lang="en-GB" altLang="en-US" sz="1300" smtClean="0">
                <a:solidFill>
                  <a:srgbClr val="000000"/>
                </a:solidFill>
              </a:rPr>
              <a:pPr/>
              <a:t>18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4969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D90A793-090D-4E59-BD17-E59BF3A20BF6}" type="slidenum">
              <a:rPr lang="en-GB" altLang="en-US" sz="1300" smtClean="0">
                <a:solidFill>
                  <a:srgbClr val="000000"/>
                </a:solidFill>
              </a:rPr>
              <a:pPr/>
              <a:t>19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3786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752725" y="533400"/>
            <a:ext cx="4730750" cy="2662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Note,</a:t>
            </a:r>
            <a:r>
              <a:rPr lang="en-CA" baseline="0" dirty="0" smtClean="0"/>
              <a:t> can make a ROM out of PLA and PAL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2C0DE0-0E85-4FF6-B8D1-229B4474087E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0871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6C8200-90F9-47BB-B78E-A66E895BF2E4}" type="slidenum">
              <a:rPr lang="en-GB" altLang="en-US" sz="1300" smtClean="0">
                <a:solidFill>
                  <a:srgbClr val="000000"/>
                </a:solidFill>
              </a:rPr>
              <a:pPr/>
              <a:t>21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981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658647-6E02-4629-8C37-E11AE979C76F}" type="slidenum">
              <a:rPr lang="en-GB" altLang="en-US" sz="1200" smtClean="0">
                <a:solidFill>
                  <a:srgbClr val="000000"/>
                </a:solidFill>
              </a:rPr>
              <a:pPr/>
              <a:t>2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1649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B2647E-DDC9-4C77-B275-7293429A85E5}" type="slidenum">
              <a:rPr lang="en-GB" altLang="en-US" sz="1300" smtClean="0">
                <a:solidFill>
                  <a:srgbClr val="000000"/>
                </a:solidFill>
              </a:rPr>
              <a:pPr/>
              <a:t>22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1778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7B12AF-8CDC-4441-9C02-574F5448F334}" type="slidenum">
              <a:rPr lang="en-GB" altLang="en-US" sz="1300" smtClean="0"/>
              <a:pPr/>
              <a:t>23</a:t>
            </a:fld>
            <a:endParaRPr lang="en-GB" altLang="en-US" sz="1300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Will be done in more detail in next lecture</a:t>
            </a:r>
          </a:p>
        </p:txBody>
      </p:sp>
    </p:spTree>
    <p:extLst>
      <p:ext uri="{BB962C8B-B14F-4D97-AF65-F5344CB8AC3E}">
        <p14:creationId xmlns:p14="http://schemas.microsoft.com/office/powerpoint/2010/main" val="12947342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C7523F0-3B50-47E1-9839-4A6C5635FED9}" type="slidenum">
              <a:rPr lang="en-GB" altLang="en-US" sz="1300" smtClean="0"/>
              <a:pPr/>
              <a:t>24</a:t>
            </a:fld>
            <a:endParaRPr lang="en-GB" altLang="en-US" sz="130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Request access to bus from Bus controller</a:t>
            </a:r>
          </a:p>
          <a:p>
            <a:pPr eaLnBrk="1" hangingPunct="1"/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2389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BBB3C7-A127-4506-8A48-B8CE5C8B4B97}" type="slidenum">
              <a:rPr lang="en-GB" altLang="en-US" sz="1300" smtClean="0"/>
              <a:pPr/>
              <a:t>26</a:t>
            </a:fld>
            <a:endParaRPr lang="en-GB" altLang="en-US" sz="1300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0124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1EFD4C2-5457-4AB8-A78E-7BA1326B0BF5}" type="slidenum">
              <a:rPr lang="en-GB" altLang="en-US" sz="1300" smtClean="0"/>
              <a:pPr/>
              <a:t>29</a:t>
            </a:fld>
            <a:endParaRPr lang="en-GB" altLang="en-US" sz="1300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5186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D9CBBD-742A-4EC0-8269-C4C6FB8BB401}" type="slidenum">
              <a:rPr lang="en-GB" altLang="en-US" sz="1300" smtClean="0"/>
              <a:pPr/>
              <a:t>61</a:t>
            </a:fld>
            <a:endParaRPr lang="en-GB" altLang="en-US" sz="1300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6616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AD542C-5FE9-4D91-8963-884D43202BF7}" type="slidenum">
              <a:rPr lang="en-GB" altLang="en-US" sz="1300" smtClean="0"/>
              <a:pPr/>
              <a:t>62</a:t>
            </a:fld>
            <a:endParaRPr lang="en-GB" altLang="en-US" sz="1300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2054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C2F43A-9EF9-4786-96DE-1376B60BDBAD}" type="slidenum">
              <a:rPr lang="en-GB" altLang="en-US" sz="1300" smtClean="0"/>
              <a:pPr/>
              <a:t>65</a:t>
            </a:fld>
            <a:endParaRPr lang="en-GB" altLang="en-US" sz="1300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5544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61DD9AF-3282-49DC-85A2-3C9769AF212D}" type="slidenum">
              <a:rPr lang="en-GB" altLang="en-US" sz="1300" smtClean="0"/>
              <a:pPr/>
              <a:t>66</a:t>
            </a:fld>
            <a:endParaRPr lang="en-GB" altLang="en-US" sz="130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115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20F546-9B65-4CAC-A0A7-4FEDD650F89E}" type="slidenum">
              <a:rPr lang="en-GB" altLang="en-US" sz="1300" smtClean="0"/>
              <a:pPr/>
              <a:t>67</a:t>
            </a:fld>
            <a:endParaRPr lang="en-GB" altLang="en-US" sz="1300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177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935252B-33F5-4BFA-9D6B-55976E95B95D}" type="slidenum">
              <a:rPr lang="en-GB" altLang="en-US" sz="1200" smtClean="0">
                <a:solidFill>
                  <a:srgbClr val="000000"/>
                </a:solidFill>
              </a:rPr>
              <a:pPr/>
              <a:t>3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315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CC5302-6BA1-47B2-800E-1700653C2DF1}" type="slidenum">
              <a:rPr lang="en-GB" altLang="en-US" sz="1300" smtClean="0"/>
              <a:pPr/>
              <a:t>68</a:t>
            </a:fld>
            <a:endParaRPr lang="en-GB" altLang="en-US" sz="1300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2033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CF9906-7B4F-4D6E-A639-EB65B9E599FF}" type="slidenum">
              <a:rPr lang="en-GB" altLang="en-US" sz="1300" smtClean="0"/>
              <a:pPr/>
              <a:t>69</a:t>
            </a:fld>
            <a:endParaRPr lang="en-GB" altLang="en-US" sz="1300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8663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EE0A4A1-A962-4775-8B6A-996B17991231}" type="slidenum">
              <a:rPr lang="en-GB" altLang="en-US" sz="1300" smtClean="0"/>
              <a:pPr/>
              <a:t>70</a:t>
            </a:fld>
            <a:endParaRPr lang="en-GB" altLang="en-US" sz="1300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5451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36F793-072F-4DC2-96BA-1EBEE41150C9}" type="slidenum">
              <a:rPr lang="en-GB" altLang="en-US" sz="1300" smtClean="0"/>
              <a:pPr/>
              <a:t>71</a:t>
            </a:fld>
            <a:endParaRPr lang="en-GB" altLang="en-US" sz="1300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4094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FA61A6-229A-4C2B-A4C7-56ACA47AB6CA}" type="slidenum">
              <a:rPr lang="en-GB" altLang="en-US" sz="1300" smtClean="0"/>
              <a:pPr/>
              <a:t>75</a:t>
            </a:fld>
            <a:endParaRPr lang="en-GB" altLang="en-US" sz="1300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31082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300" smtClean="0">
                <a:solidFill>
                  <a:srgbClr val="000000"/>
                </a:solidFill>
              </a:rPr>
              <a:pPr/>
              <a:t>77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1745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A13C0E-90BC-4270-9A9F-D44D6A15F873}" type="slidenum">
              <a:rPr lang="en-GB" altLang="en-US" sz="1300" smtClean="0">
                <a:solidFill>
                  <a:srgbClr val="000000"/>
                </a:solidFill>
              </a:rPr>
              <a:pPr/>
              <a:t>78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7120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2A3713-2612-4764-8858-127D49419461}" type="slidenum">
              <a:rPr lang="en-GB" altLang="en-US" sz="1300" smtClean="0">
                <a:solidFill>
                  <a:srgbClr val="000000"/>
                </a:solidFill>
              </a:rPr>
              <a:pPr/>
              <a:t>79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48968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31552F-94DF-4926-87F8-49D48FEA6FB7}" type="slidenum">
              <a:rPr lang="en-GB" altLang="en-US" sz="1300" smtClean="0">
                <a:solidFill>
                  <a:srgbClr val="000000"/>
                </a:solidFill>
              </a:rPr>
              <a:pPr/>
              <a:t>81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0597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9B3237-0442-4913-BF40-24C829A0EF78}" type="slidenum">
              <a:rPr lang="en-GB" altLang="en-US" sz="1300" smtClean="0">
                <a:solidFill>
                  <a:srgbClr val="000000"/>
                </a:solidFill>
              </a:rPr>
              <a:pPr/>
              <a:t>82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Sample wave</a:t>
            </a:r>
            <a:r>
              <a:rPr lang="en-US" altLang="en-US" baseline="0" dirty="0" smtClean="0">
                <a:latin typeface="Arial" panose="020B0604020202020204" pitchFamily="34" charset="0"/>
              </a:rPr>
              <a:t> at period T </a:t>
            </a:r>
          </a:p>
          <a:p>
            <a:pPr eaLnBrk="1" hangingPunct="1"/>
            <a:r>
              <a:rPr lang="en-US" altLang="en-US" baseline="0" dirty="0" smtClean="0">
                <a:latin typeface="Arial" panose="020B0604020202020204" pitchFamily="34" charset="0"/>
              </a:rPr>
              <a:t>With sample time T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800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F12E54F-9368-489B-98CF-7D08F49A882A}" type="slidenum">
              <a:rPr lang="en-GB" altLang="en-US" sz="1200" smtClean="0">
                <a:solidFill>
                  <a:srgbClr val="000000"/>
                </a:solidFill>
              </a:rPr>
              <a:pPr/>
              <a:t>4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Power increases with speed in CMOS because more current needed to discharge capacitor</a:t>
            </a: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CMOS </a:t>
            </a:r>
            <a:r>
              <a:rPr lang="en-US" altLang="en-US" dirty="0" err="1" smtClean="0">
                <a:latin typeface="Arial" panose="020B0604020202020204" pitchFamily="34" charset="0"/>
              </a:rPr>
              <a:t>pPropagation</a:t>
            </a:r>
            <a:r>
              <a:rPr lang="en-US" altLang="en-US" baseline="0" dirty="0" smtClean="0">
                <a:latin typeface="Arial" panose="020B0604020202020204" pitchFamily="34" charset="0"/>
              </a:rPr>
              <a:t> delay times longer due to high output </a:t>
            </a:r>
            <a:r>
              <a:rPr lang="en-US" altLang="en-US" baseline="0" dirty="0" err="1" smtClean="0">
                <a:latin typeface="Arial" panose="020B0604020202020204" pitchFamily="34" charset="0"/>
              </a:rPr>
              <a:t>impedence</a:t>
            </a:r>
            <a:r>
              <a:rPr lang="en-US" altLang="en-US" baseline="0" dirty="0" smtClean="0">
                <a:latin typeface="Arial" panose="020B0604020202020204" pitchFamily="34" charset="0"/>
              </a:rPr>
              <a:t> = large RC. Lower the higher the voltage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54680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At T</a:t>
            </a:r>
            <a:r>
              <a:rPr lang="en-CA" dirty="0" smtClean="0">
                <a:sym typeface="Symbol" panose="05050102010706020507" pitchFamily="18" charset="2"/>
              </a:rPr>
              <a:t>, fs and moves closer to 0 ( Right axis</a:t>
            </a:r>
            <a:r>
              <a:rPr lang="en-CA" baseline="0" dirty="0" smtClean="0">
                <a:sym typeface="Symbol" panose="05050102010706020507" pitchFamily="18" charset="2"/>
              </a:rPr>
              <a:t> moves </a:t>
            </a:r>
            <a:r>
              <a:rPr lang="en-CA" dirty="0" smtClean="0">
                <a:sym typeface="Symbol" panose="05050102010706020507" pitchFamily="18" charset="2"/>
              </a:rPr>
              <a:t> towards</a:t>
            </a:r>
            <a:r>
              <a:rPr lang="en-CA" baseline="0" dirty="0" smtClean="0">
                <a:sym typeface="Symbol" panose="05050102010706020507" pitchFamily="18" charset="2"/>
              </a:rPr>
              <a:t> 0)</a:t>
            </a:r>
            <a:endParaRPr lang="en-CA" dirty="0" smtClean="0"/>
          </a:p>
          <a:p>
            <a:r>
              <a:rPr lang="en-CA" dirty="0" smtClean="0"/>
              <a:t>Note when </a:t>
            </a:r>
            <a:r>
              <a:rPr lang="en-CA" dirty="0" err="1" smtClean="0"/>
              <a:t>Ts</a:t>
            </a:r>
            <a:r>
              <a:rPr lang="en-CA" dirty="0" smtClean="0"/>
              <a:t> = T/2</a:t>
            </a:r>
            <a:r>
              <a:rPr lang="en-CA" dirty="0" smtClean="0">
                <a:sym typeface="Symbol" panose="05050102010706020507" pitchFamily="18" charset="2"/>
              </a:rPr>
              <a:t>Tny = T</a:t>
            </a:r>
          </a:p>
          <a:p>
            <a:r>
              <a:rPr lang="en-CA" dirty="0" smtClean="0">
                <a:sym typeface="Symbol" panose="05050102010706020507" pitchFamily="18" charset="2"/>
              </a:rPr>
              <a:t>4 second sine wave sampled every 2 seconds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2C0DE0-0E85-4FF6-B8D1-229B4474087E}" type="slidenum">
              <a:rPr lang="en-GB" altLang="en-US" smtClean="0"/>
              <a:pPr>
                <a:defRPr/>
              </a:pPr>
              <a:t>87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62876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At T</a:t>
            </a:r>
            <a:r>
              <a:rPr lang="en-CA" dirty="0" smtClean="0">
                <a:sym typeface="Symbol" panose="05050102010706020507" pitchFamily="18" charset="2"/>
              </a:rPr>
              <a:t>, fs and moves closer to 0 ( Right axis</a:t>
            </a:r>
            <a:r>
              <a:rPr lang="en-CA" baseline="0" dirty="0" smtClean="0">
                <a:sym typeface="Symbol" panose="05050102010706020507" pitchFamily="18" charset="2"/>
              </a:rPr>
              <a:t> moves </a:t>
            </a:r>
            <a:r>
              <a:rPr lang="en-CA" dirty="0" smtClean="0">
                <a:sym typeface="Symbol" panose="05050102010706020507" pitchFamily="18" charset="2"/>
              </a:rPr>
              <a:t> towards</a:t>
            </a:r>
            <a:r>
              <a:rPr lang="en-CA" baseline="0" dirty="0" smtClean="0">
                <a:sym typeface="Symbol" panose="05050102010706020507" pitchFamily="18" charset="2"/>
              </a:rPr>
              <a:t> 0)</a:t>
            </a:r>
            <a:endParaRPr lang="en-CA" dirty="0" smtClean="0"/>
          </a:p>
          <a:p>
            <a:r>
              <a:rPr lang="en-CA" dirty="0" smtClean="0"/>
              <a:t>Note when </a:t>
            </a:r>
            <a:r>
              <a:rPr lang="en-CA" dirty="0" err="1" smtClean="0"/>
              <a:t>Ts</a:t>
            </a:r>
            <a:r>
              <a:rPr lang="en-CA" dirty="0" smtClean="0"/>
              <a:t> = T/2</a:t>
            </a:r>
            <a:r>
              <a:rPr lang="en-CA" dirty="0" smtClean="0">
                <a:sym typeface="Symbol" panose="05050102010706020507" pitchFamily="18" charset="2"/>
              </a:rPr>
              <a:t>Tny = T</a:t>
            </a:r>
          </a:p>
          <a:p>
            <a:r>
              <a:rPr lang="en-CA" dirty="0" smtClean="0">
                <a:sym typeface="Symbol" panose="05050102010706020507" pitchFamily="18" charset="2"/>
              </a:rPr>
              <a:t>4 second sine wave sampled every 2 seconds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2C0DE0-0E85-4FF6-B8D1-229B4474087E}" type="slidenum">
              <a:rPr lang="en-GB" altLang="en-US" smtClean="0"/>
              <a:pPr>
                <a:defRPr/>
              </a:pPr>
              <a:t>88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606584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D42975-9991-4146-8C21-D861C7877672}" type="slidenum">
              <a:rPr lang="en-GB" altLang="en-US" sz="1300" smtClean="0">
                <a:solidFill>
                  <a:srgbClr val="000000"/>
                </a:solidFill>
              </a:rPr>
              <a:pPr/>
              <a:t>91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96247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Anything above 20050 Hz will have</a:t>
            </a:r>
            <a:r>
              <a:rPr lang="en-CA" altLang="en-US" baseline="0" dirty="0" smtClean="0">
                <a:latin typeface="Arial" panose="020B0604020202020204" pitchFamily="34" charset="0"/>
              </a:rPr>
              <a:t> red on left!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92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80476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93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98666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Draw</a:t>
            </a:r>
            <a:r>
              <a:rPr lang="en-CA" altLang="en-US" baseline="0" dirty="0" smtClean="0">
                <a:latin typeface="Arial" panose="020B0604020202020204" pitchFamily="34" charset="0"/>
              </a:rPr>
              <a:t> bottom sine and erase curve, keeping only the points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94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55271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D431CA-67B8-4286-9B18-C1A0095F54CF}" type="slidenum">
              <a:rPr lang="en-GB" altLang="en-US" sz="1300" smtClean="0">
                <a:solidFill>
                  <a:srgbClr val="000000"/>
                </a:solidFill>
              </a:rPr>
              <a:pPr/>
              <a:t>96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18952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300" smtClean="0">
                <a:solidFill>
                  <a:srgbClr val="000000"/>
                </a:solidFill>
              </a:rPr>
              <a:pPr/>
              <a:t>99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590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7DDA1AA-D346-46F5-910E-4D9D652E4208}" type="slidenum">
              <a:rPr lang="en-GB" altLang="en-US" sz="1200" smtClean="0">
                <a:solidFill>
                  <a:srgbClr val="000000"/>
                </a:solidFill>
              </a:rPr>
              <a:pPr/>
              <a:t>5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576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A5384A-E014-4074-9793-148A62AC6E40}" type="slidenum">
              <a:rPr lang="en-GB" altLang="en-US" sz="1200" smtClean="0">
                <a:solidFill>
                  <a:srgbClr val="000000"/>
                </a:solidFill>
              </a:rPr>
              <a:pPr/>
              <a:t>6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994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F4A977-0318-4173-9D10-CEBF59CA8CE1}" type="slidenum">
              <a:rPr lang="en-GB" altLang="en-US" sz="1300" smtClean="0">
                <a:solidFill>
                  <a:srgbClr val="000000"/>
                </a:solidFill>
              </a:rPr>
              <a:pPr/>
              <a:t>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710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7842A0-6B5F-461F-87C1-BB7C8E6F409A}" type="slidenum">
              <a:rPr lang="en-GB" altLang="en-US" sz="1200" smtClean="0">
                <a:solidFill>
                  <a:srgbClr val="000000"/>
                </a:solidFill>
              </a:rPr>
              <a:pPr/>
              <a:t>9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514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AFFAA0-EEBA-41B3-B250-9E14C9C3D5BA}" type="slidenum">
              <a:rPr lang="en-GB" altLang="en-US" sz="1300" smtClean="0">
                <a:solidFill>
                  <a:srgbClr val="000000"/>
                </a:solidFill>
              </a:rPr>
              <a:pPr/>
              <a:t>11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42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705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483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9898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627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8110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94948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529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7575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648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480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842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2002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539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3595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8644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93395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05508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81696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66852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98916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9329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64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29691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96143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15359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8400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5009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18047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31042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91149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153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500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6502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33683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5264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39188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90320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8681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53086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5518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03703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90055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7367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815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3498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2660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6678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81377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49861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29513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0614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64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30406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59823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548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15944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13244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77810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9330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99301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37732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95106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5413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3934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87860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5903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88933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90804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91400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9463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80747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21980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42951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878916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950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373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8983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27.</a:t>
            </a:r>
            <a:fld id="{6FAD7B89-B311-4027-BF4F-E128A49607C3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/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/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/>
              <a:t>  Neil Storey, </a:t>
            </a:r>
            <a:r>
              <a:rPr lang="en-GB" sz="1200" i="1" smtClean="0"/>
              <a:t>Electronics</a:t>
            </a:r>
            <a:r>
              <a:rPr lang="en-GB" sz="1200" smtClean="0"/>
              <a:t>:</a:t>
            </a:r>
            <a:r>
              <a:rPr lang="en-GB" sz="1200" i="1" smtClean="0"/>
              <a:t> A Systems Approach,</a:t>
            </a:r>
            <a:r>
              <a:rPr lang="en-GB" sz="1200" smtClean="0"/>
              <a:t> 5</a:t>
            </a:r>
            <a:r>
              <a:rPr lang="en-GB" sz="1200" baseline="30000" smtClean="0"/>
              <a:t>th</a:t>
            </a:r>
            <a:r>
              <a:rPr lang="en-GB" sz="1200" smtClean="0"/>
              <a:t> Edition © Pearson Education Limited 2013</a:t>
            </a:r>
            <a:endParaRPr lang="en-GB" sz="240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2A77E79B-9349-432B-9B1C-4A4305EF76BE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/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/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26.</a:t>
            </a:r>
            <a:fld id="{58D5C144-C3F7-4CED-9F31-110EE0B95145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36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E0FB4C3D-3D82-426C-9F03-7D3D38964007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835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8432D0BE-CF37-47F4-9B05-55418296E953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362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26.</a:t>
            </a:r>
            <a:fld id="{580C740B-E317-4099-B4FF-32CE07CC8474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93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26.</a:t>
            </a:r>
            <a:fld id="{3D543248-68A3-48FD-8FCE-E10924D1F1C3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307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077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3078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3079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089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6.wmf"/><Relationship Id="rId10" Type="http://schemas.openxmlformats.org/officeDocument/2006/relationships/image" Target="../media/image14.jpe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8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22.wmf"/><Relationship Id="rId4" Type="http://schemas.openxmlformats.org/officeDocument/2006/relationships/image" Target="../media/image23.png"/><Relationship Id="rId9" Type="http://schemas.openxmlformats.org/officeDocument/2006/relationships/oleObject" Target="../embeddings/oleObject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spberrypi.org/" TargetMode="External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arduino.cc/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3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4.jpe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5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5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78.png"/><Relationship Id="rId4" Type="http://schemas.openxmlformats.org/officeDocument/2006/relationships/notesSlide" Target="../notesSlides/notesSlide4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6.xml"/></Relationships>
</file>

<file path=ppt/slides/_rels/slide95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80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79.png"/><Relationship Id="rId5" Type="http://schemas.openxmlformats.org/officeDocument/2006/relationships/slideLayout" Target="../slideLayouts/slideLayout39.xml"/><Relationship Id="rId4" Type="http://schemas.openxmlformats.org/officeDocument/2006/relationships/video" Target="../media/media3.mp4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1" y="774700"/>
            <a:ext cx="7504113" cy="8382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Last </a:t>
            </a:r>
            <a:r>
              <a:rPr lang="en-US" altLang="en-US" dirty="0" smtClean="0"/>
              <a:t>time: Digital devices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30401" y="1878013"/>
            <a:ext cx="8372475" cy="3683000"/>
          </a:xfrm>
        </p:spPr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en-US" altLang="en-US" sz="2800"/>
              <a:t>Introduction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2800"/>
              <a:t>Gate characteristics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2800"/>
              <a:t>Logic families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2800"/>
              <a:t>TTL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2800"/>
              <a:t>CMOS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2800"/>
              <a:t>Interfacing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2800"/>
              <a:t>Noise and EMC in digital systems</a:t>
            </a:r>
            <a:endParaRPr lang="en-US" altLang="en-US" sz="3400"/>
          </a:p>
        </p:txBody>
      </p:sp>
      <p:pic>
        <p:nvPicPr>
          <p:cNvPr id="124932" name="Picture 9" descr="Chap 2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3" y="2024063"/>
            <a:ext cx="4127500" cy="275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4933" name="Group 7"/>
          <p:cNvGrpSpPr>
            <a:grpSpLocks/>
          </p:cNvGrpSpPr>
          <p:nvPr/>
        </p:nvGrpSpPr>
        <p:grpSpPr bwMode="auto">
          <a:xfrm>
            <a:off x="9048751" y="152401"/>
            <a:ext cx="1476375" cy="1274763"/>
            <a:chOff x="7488238" y="188640"/>
            <a:chExt cx="1476375" cy="1274546"/>
          </a:xfrm>
        </p:grpSpPr>
        <p:pic>
          <p:nvPicPr>
            <p:cNvPr id="124934" name="Picture 9" descr="Cover Image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364" y="188640"/>
              <a:ext cx="742267" cy="976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935" name="Text Box 7"/>
            <p:cNvSpPr txBox="1">
              <a:spLocks noChangeArrowheads="1"/>
            </p:cNvSpPr>
            <p:nvPr/>
          </p:nvSpPr>
          <p:spPr bwMode="auto">
            <a:xfrm>
              <a:off x="7488238" y="1124632"/>
              <a:ext cx="14763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Chapter 26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28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altLang="en-US" smtClean="0"/>
          </a:p>
        </p:txBody>
      </p:sp>
      <p:sp>
        <p:nvSpPr>
          <p:cNvPr id="130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smtClean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8460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347913" y="733425"/>
            <a:ext cx="7504112" cy="838200"/>
          </a:xfrm>
        </p:spPr>
        <p:txBody>
          <a:bodyPr/>
          <a:lstStyle/>
          <a:p>
            <a:pPr algn="ctr" eaLnBrk="1" hangingPunct="1"/>
            <a:r>
              <a:rPr lang="en-US" altLang="en-US" smtClean="0"/>
              <a:t>Implementing digital systems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68488" y="1844675"/>
            <a:ext cx="8547100" cy="4084638"/>
          </a:xfrm>
        </p:spPr>
        <p:txBody>
          <a:bodyPr/>
          <a:lstStyle/>
          <a:p>
            <a:pPr marL="400050" indent="-400050" eaLnBrk="1" hangingPunct="1">
              <a:buClr>
                <a:schemeClr val="tx1"/>
              </a:buClr>
              <a:tabLst>
                <a:tab pos="1049338" algn="l"/>
              </a:tabLst>
              <a:defRPr/>
            </a:pPr>
            <a:r>
              <a:rPr lang="en-US" altLang="en-US" sz="2600" dirty="0"/>
              <a:t>Introduction</a:t>
            </a:r>
          </a:p>
          <a:p>
            <a:pPr marL="400050" indent="-400050" eaLnBrk="1" hangingPunct="1">
              <a:buClr>
                <a:schemeClr val="tx1"/>
              </a:buClr>
              <a:tabLst>
                <a:tab pos="1049338" algn="l"/>
              </a:tabLst>
              <a:defRPr/>
            </a:pPr>
            <a:r>
              <a:rPr lang="en-US" altLang="en-US" sz="2600" dirty="0"/>
              <a:t>Array logic</a:t>
            </a:r>
          </a:p>
          <a:p>
            <a:pPr marL="400050" indent="-400050" eaLnBrk="1" hangingPunct="1">
              <a:buClr>
                <a:schemeClr val="tx1"/>
              </a:buClr>
              <a:tabLst>
                <a:tab pos="1049338" algn="l"/>
              </a:tabLst>
              <a:defRPr/>
            </a:pPr>
            <a:r>
              <a:rPr lang="en-US" altLang="en-US" sz="2600" dirty="0"/>
              <a:t>Microprocessors</a:t>
            </a:r>
          </a:p>
          <a:p>
            <a:pPr marL="400050" indent="-400050" eaLnBrk="1" hangingPunct="1">
              <a:buClr>
                <a:schemeClr val="tx1"/>
              </a:buClr>
              <a:tabLst>
                <a:tab pos="1049338" algn="l"/>
              </a:tabLst>
              <a:defRPr/>
            </a:pPr>
            <a:r>
              <a:rPr lang="en-US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System-on-a-chip devices</a:t>
            </a:r>
          </a:p>
          <a:p>
            <a:pPr marL="400050" indent="-400050" eaLnBrk="1" hangingPunct="1">
              <a:buClr>
                <a:schemeClr val="tx1"/>
              </a:buClr>
              <a:tabLst>
                <a:tab pos="1049338" algn="l"/>
              </a:tabLst>
              <a:defRPr/>
            </a:pPr>
            <a:r>
              <a:rPr lang="en-US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Selecting an implementation</a:t>
            </a:r>
            <a:br>
              <a:rPr lang="en-US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en-US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method</a:t>
            </a:r>
          </a:p>
          <a:p>
            <a:pPr lvl="1" eaLnBrk="1" hangingPunct="1">
              <a:buClr>
                <a:schemeClr val="tx1"/>
              </a:buClr>
              <a:tabLst>
                <a:tab pos="1049338" algn="l"/>
              </a:tabLst>
              <a:defRPr/>
            </a:pPr>
            <a:endParaRPr lang="en-US" altLang="en-US" sz="3000" dirty="0"/>
          </a:p>
          <a:p>
            <a:pPr lvl="1" eaLnBrk="1" hangingPunct="1">
              <a:tabLst>
                <a:tab pos="1049338" algn="l"/>
              </a:tabLst>
              <a:defRPr/>
            </a:pPr>
            <a:endParaRPr lang="en-US" altLang="en-US" sz="3000" dirty="0"/>
          </a:p>
          <a:p>
            <a:pPr lvl="1" eaLnBrk="1" hangingPunct="1">
              <a:tabLst>
                <a:tab pos="1049338" algn="l"/>
              </a:tabLst>
              <a:defRPr/>
            </a:pPr>
            <a:endParaRPr lang="en-US" altLang="en-US" sz="3200" dirty="0"/>
          </a:p>
        </p:txBody>
      </p:sp>
      <p:grpSp>
        <p:nvGrpSpPr>
          <p:cNvPr id="131076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1078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1079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27</a:t>
              </a:r>
            </a:p>
          </p:txBody>
        </p:sp>
      </p:grpSp>
      <p:pic>
        <p:nvPicPr>
          <p:cNvPr id="131077" name="Picture 9" descr="Chap 2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4" y="1844675"/>
            <a:ext cx="3227387" cy="322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528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876425" y="7334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6425" y="1830389"/>
            <a:ext cx="8331200" cy="4319587"/>
          </a:xfrm>
        </p:spPr>
        <p:txBody>
          <a:bodyPr/>
          <a:lstStyle/>
          <a:p>
            <a:pPr marL="385763" indent="-385763" eaLnBrk="1" hangingPunct="1">
              <a:lnSpc>
                <a:spcPct val="110000"/>
              </a:lnSpc>
            </a:pPr>
            <a:r>
              <a:rPr lang="en-US" altLang="en-US" sz="2600"/>
              <a:t>In this lecture we will look at the techniques used to implement complex digital systems</a:t>
            </a:r>
          </a:p>
          <a:p>
            <a:pPr marL="385763" indent="-385763" eaLnBrk="1" hangingPunct="1">
              <a:lnSpc>
                <a:spcPct val="110000"/>
              </a:lnSpc>
            </a:pPr>
            <a:r>
              <a:rPr lang="en-US" altLang="en-US" sz="2600"/>
              <a:t>We will begin by looking at the nature of various complex integrated circuits</a:t>
            </a:r>
          </a:p>
          <a:p>
            <a:pPr marL="385763" indent="-385763" eaLnBrk="1" hangingPunct="1">
              <a:lnSpc>
                <a:spcPct val="110000"/>
              </a:lnSpc>
            </a:pPr>
            <a:r>
              <a:rPr lang="en-US" altLang="en-US" sz="2600"/>
              <a:t>The complexity of the integrated circuits used within electronic circuits is increasing rapidly</a:t>
            </a:r>
            <a:endParaRPr lang="en-US" altLang="en-US" sz="2600" b="1">
              <a:solidFill>
                <a:srgbClr val="0000FF"/>
              </a:solidFill>
            </a:endParaRPr>
          </a:p>
          <a:p>
            <a:pPr marL="385763" indent="-385763" eaLnBrk="1" hangingPunct="1">
              <a:lnSpc>
                <a:spcPct val="110000"/>
              </a:lnSpc>
            </a:pPr>
            <a:r>
              <a:rPr lang="en-US" altLang="en-US" sz="2600"/>
              <a:t>Available integration level increases exponentially with time (</a:t>
            </a:r>
            <a:r>
              <a:rPr lang="en-US" altLang="en-US" sz="2600" b="1">
                <a:solidFill>
                  <a:srgbClr val="0000FF"/>
                </a:solidFill>
              </a:rPr>
              <a:t>Moore’s Law</a:t>
            </a:r>
            <a:r>
              <a:rPr lang="en-US" altLang="en-US" sz="2600"/>
              <a:t>)</a:t>
            </a:r>
          </a:p>
        </p:txBody>
      </p:sp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312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312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3131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3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27.1</a:t>
              </a:r>
            </a:p>
          </p:txBody>
        </p:sp>
      </p:grpSp>
      <p:grpSp>
        <p:nvGrpSpPr>
          <p:cNvPr id="133128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3129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27A</a:t>
              </a:r>
            </a:p>
          </p:txBody>
        </p:sp>
        <p:pic>
          <p:nvPicPr>
            <p:cNvPr id="133130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5647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76425" y="1844675"/>
            <a:ext cx="8382000" cy="4319588"/>
          </a:xfrm>
        </p:spPr>
        <p:txBody>
          <a:bodyPr/>
          <a:lstStyle/>
          <a:p>
            <a:pPr marL="400050" indent="-400050" eaLnBrk="1" hangingPunct="1"/>
            <a:r>
              <a:rPr lang="en-GB" altLang="en-US" sz="2600" b="1">
                <a:solidFill>
                  <a:srgbClr val="0000FF"/>
                </a:solidFill>
              </a:rPr>
              <a:t>Integration densities of Intel microprocessors</a:t>
            </a:r>
          </a:p>
        </p:txBody>
      </p:sp>
      <p:sp>
        <p:nvSpPr>
          <p:cNvPr id="135171" name="Rectangle 5"/>
          <p:cNvSpPr>
            <a:spLocks noGrp="1" noChangeArrowheads="1"/>
          </p:cNvSpPr>
          <p:nvPr>
            <p:ph type="title"/>
          </p:nvPr>
        </p:nvSpPr>
        <p:spPr>
          <a:xfrm>
            <a:off x="1876425" y="733425"/>
            <a:ext cx="8382000" cy="838200"/>
          </a:xfrm>
          <a:noFill/>
        </p:spPr>
        <p:txBody>
          <a:bodyPr/>
          <a:lstStyle/>
          <a:p>
            <a:pPr eaLnBrk="1" hangingPunct="1"/>
            <a:r>
              <a:rPr lang="en-US" altLang="en-US" smtClean="0"/>
              <a:t>Moore’s Law</a:t>
            </a:r>
          </a:p>
        </p:txBody>
      </p:sp>
      <p:pic>
        <p:nvPicPr>
          <p:cNvPr id="135172" name="Picture 4" descr="Figure-27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939" y="2384426"/>
            <a:ext cx="6842125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390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0692" y="642468"/>
            <a:ext cx="8258371" cy="838200"/>
          </a:xfrm>
        </p:spPr>
        <p:txBody>
          <a:bodyPr/>
          <a:lstStyle/>
          <a:p>
            <a:pPr marL="193675" indent="-193675" eaLnBrk="1" hangingPunct="1"/>
            <a:r>
              <a:rPr lang="en-US" altLang="en-US" dirty="0" smtClean="0"/>
              <a:t>Names of </a:t>
            </a:r>
            <a:r>
              <a:rPr lang="en-US" altLang="en-US" dirty="0" smtClean="0"/>
              <a:t>Different </a:t>
            </a:r>
            <a:r>
              <a:rPr lang="en-US" altLang="en-US" dirty="0" smtClean="0"/>
              <a:t>Types of Array </a:t>
            </a:r>
            <a:r>
              <a:rPr lang="en-US" altLang="en-US" dirty="0"/>
              <a:t>L</a:t>
            </a:r>
            <a:r>
              <a:rPr lang="en-US" altLang="en-US" dirty="0" smtClean="0"/>
              <a:t>ogic </a:t>
            </a:r>
            <a:br>
              <a:rPr lang="en-US" altLang="en-US" dirty="0" smtClean="0"/>
            </a:br>
            <a:r>
              <a:rPr lang="en-US" altLang="en-US" dirty="0" smtClean="0"/>
              <a:t>(</a:t>
            </a:r>
            <a:r>
              <a:rPr lang="en-US" altLang="en-US" dirty="0" smtClean="0"/>
              <a:t>Names </a:t>
            </a:r>
            <a:r>
              <a:rPr lang="en-US" altLang="en-US" dirty="0" smtClean="0"/>
              <a:t>for </a:t>
            </a:r>
            <a:r>
              <a:rPr lang="en-US" altLang="en-US" dirty="0" smtClean="0"/>
              <a:t>information only, not tested)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8025" y="1858963"/>
            <a:ext cx="8331200" cy="4824412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b="1">
                <a:solidFill>
                  <a:srgbClr val="0000FF"/>
                </a:solidFill>
              </a:rPr>
              <a:t>Programmable logic devices (PLDs)</a:t>
            </a:r>
          </a:p>
          <a:p>
            <a:pPr lvl="1" eaLnBrk="1" hangingPunct="1"/>
            <a:r>
              <a:rPr lang="en-US" altLang="en-US" sz="2400"/>
              <a:t>these are examples of </a:t>
            </a:r>
            <a:r>
              <a:rPr lang="en-US" altLang="en-US" sz="2400" b="1">
                <a:solidFill>
                  <a:srgbClr val="0000FF"/>
                </a:solidFill>
              </a:rPr>
              <a:t>uncommitted logic</a:t>
            </a:r>
          </a:p>
          <a:p>
            <a:pPr lvl="1" eaLnBrk="1" hangingPunct="1"/>
            <a:r>
              <a:rPr lang="en-US" altLang="en-US" sz="2400"/>
              <a:t>forms include:</a:t>
            </a:r>
          </a:p>
          <a:p>
            <a:pPr lvl="2" eaLnBrk="1" hangingPunct="1"/>
            <a:r>
              <a:rPr lang="en-US" altLang="en-US" sz="2200"/>
              <a:t>programmable logic array (PLA)</a:t>
            </a:r>
          </a:p>
          <a:p>
            <a:pPr lvl="2" eaLnBrk="1" hangingPunct="1"/>
            <a:r>
              <a:rPr lang="en-US" altLang="en-US" sz="2200"/>
              <a:t>programmable array logic (PAL) 3,</a:t>
            </a:r>
          </a:p>
          <a:p>
            <a:pPr lvl="2" eaLnBrk="1" hangingPunct="1"/>
            <a:r>
              <a:rPr lang="en-US" altLang="en-US" sz="2200"/>
              <a:t>programmable read only memory (PROM)</a:t>
            </a:r>
          </a:p>
          <a:p>
            <a:pPr lvl="2" eaLnBrk="1" hangingPunct="1"/>
            <a:r>
              <a:rPr lang="en-US" altLang="en-US" sz="2200">
                <a:solidFill>
                  <a:srgbClr val="0070C0"/>
                </a:solidFill>
              </a:rPr>
              <a:t>generic array logic (GAL)</a:t>
            </a:r>
          </a:p>
          <a:p>
            <a:pPr lvl="2" eaLnBrk="1" hangingPunct="1"/>
            <a:r>
              <a:rPr lang="en-US" altLang="en-US" sz="2200">
                <a:solidFill>
                  <a:srgbClr val="0070C0"/>
                </a:solidFill>
              </a:rPr>
              <a:t>erasable programmable logic device (EPLD)</a:t>
            </a:r>
          </a:p>
          <a:p>
            <a:pPr lvl="2" eaLnBrk="1" hangingPunct="1"/>
            <a:r>
              <a:rPr lang="en-US" altLang="en-US" sz="2200">
                <a:solidFill>
                  <a:srgbClr val="0070C0"/>
                </a:solidFill>
              </a:rPr>
              <a:t>programmable electrically erasable logic (PEEL)</a:t>
            </a:r>
          </a:p>
          <a:p>
            <a:pPr lvl="2" eaLnBrk="1" hangingPunct="1"/>
            <a:r>
              <a:rPr lang="en-US" altLang="en-US" sz="2200"/>
              <a:t>complex programmable logic device (CPLD)</a:t>
            </a:r>
          </a:p>
          <a:p>
            <a:pPr lvl="2" eaLnBrk="1" hangingPunct="1"/>
            <a:r>
              <a:rPr lang="en-US" altLang="en-US" sz="2200"/>
              <a:t>field programmable gate array (FPGA)</a:t>
            </a:r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7222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7223" name="Group 9"/>
          <p:cNvGrpSpPr>
            <a:grpSpLocks/>
          </p:cNvGrpSpPr>
          <p:nvPr/>
        </p:nvGrpSpPr>
        <p:grpSpPr bwMode="auto">
          <a:xfrm>
            <a:off x="9191626" y="1874838"/>
            <a:ext cx="1477963" cy="1274762"/>
            <a:chOff x="7272300" y="224644"/>
            <a:chExt cx="1476608" cy="1274592"/>
          </a:xfrm>
        </p:grpSpPr>
        <p:pic>
          <p:nvPicPr>
            <p:cNvPr id="137228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7229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27.2</a:t>
              </a:r>
            </a:p>
          </p:txBody>
        </p:sp>
      </p:grpSp>
      <p:sp>
        <p:nvSpPr>
          <p:cNvPr id="137224" name="TextBox 1"/>
          <p:cNvSpPr txBox="1">
            <a:spLocks noChangeArrowheads="1"/>
          </p:cNvSpPr>
          <p:nvPr/>
        </p:nvSpPr>
        <p:spPr bwMode="auto">
          <a:xfrm>
            <a:off x="1522413" y="4972050"/>
            <a:ext cx="13319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100">
                <a:solidFill>
                  <a:srgbClr val="0070C0"/>
                </a:solidFill>
              </a:rPr>
              <a:t>Re-programmable</a:t>
            </a:r>
          </a:p>
        </p:txBody>
      </p:sp>
      <p:sp>
        <p:nvSpPr>
          <p:cNvPr id="3" name="Left Brace 2"/>
          <p:cNvSpPr/>
          <p:nvPr/>
        </p:nvSpPr>
        <p:spPr bwMode="auto">
          <a:xfrm>
            <a:off x="2747963" y="4545013"/>
            <a:ext cx="252412" cy="1116012"/>
          </a:xfrm>
          <a:prstGeom prst="leftBrace">
            <a:avLst/>
          </a:prstGeom>
          <a:noFill/>
          <a:ln w="952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7226" name="TextBox 12"/>
          <p:cNvSpPr txBox="1">
            <a:spLocks noChangeArrowheads="1"/>
          </p:cNvSpPr>
          <p:nvPr/>
        </p:nvSpPr>
        <p:spPr bwMode="auto">
          <a:xfrm>
            <a:off x="1524001" y="5913439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100">
                <a:solidFill>
                  <a:srgbClr val="000000"/>
                </a:solidFill>
              </a:rPr>
              <a:t>Arrays of arrays</a:t>
            </a:r>
          </a:p>
        </p:txBody>
      </p:sp>
      <p:sp>
        <p:nvSpPr>
          <p:cNvPr id="137227" name="Left Brace 13"/>
          <p:cNvSpPr>
            <a:spLocks/>
          </p:cNvSpPr>
          <p:nvPr/>
        </p:nvSpPr>
        <p:spPr bwMode="auto">
          <a:xfrm>
            <a:off x="2747963" y="5732464"/>
            <a:ext cx="252412" cy="612775"/>
          </a:xfrm>
          <a:prstGeom prst="leftBrace">
            <a:avLst>
              <a:gd name="adj1" fmla="val 8328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30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62138" y="1858964"/>
            <a:ext cx="8382000" cy="4319587"/>
          </a:xfrm>
        </p:spPr>
        <p:txBody>
          <a:bodyPr/>
          <a:lstStyle/>
          <a:p>
            <a:pPr marL="400050" indent="-400050" eaLnBrk="1" hangingPunct="1"/>
            <a:r>
              <a:rPr lang="en-GB" altLang="en-US" sz="2600" b="1">
                <a:solidFill>
                  <a:srgbClr val="0000FF"/>
                </a:solidFill>
              </a:rPr>
              <a:t>Programmable logic array (PLA)</a:t>
            </a:r>
          </a:p>
          <a:p>
            <a:pPr lvl="1" eaLnBrk="1" hangingPunct="1"/>
            <a:r>
              <a:rPr lang="en-GB" altLang="en-US" sz="2400"/>
              <a:t>has an array of inverters, AND gates and OR gates</a:t>
            </a:r>
          </a:p>
          <a:p>
            <a:pPr lvl="1" eaLnBrk="1" hangingPunct="1"/>
            <a:r>
              <a:rPr lang="en-GB" altLang="en-US" sz="2400"/>
              <a:t>can implement any logic function (given limits on numbers of inputs and outputs)</a:t>
            </a:r>
          </a:p>
          <a:p>
            <a:pPr lvl="1" eaLnBrk="1" hangingPunct="1">
              <a:buFontTx/>
              <a:buNone/>
            </a:pPr>
            <a:r>
              <a:rPr lang="en-GB" altLang="en-US" sz="2400" b="1">
                <a:solidFill>
                  <a:srgbClr val="0000FF"/>
                </a:solidFill>
              </a:rPr>
              <a:t>Example:</a:t>
            </a:r>
            <a:r>
              <a:rPr lang="en-GB" altLang="en-US" sz="2400"/>
              <a:t> consider a system with four  inputs</a:t>
            </a:r>
            <a:br>
              <a:rPr lang="en-GB" altLang="en-US" sz="2400"/>
            </a:br>
            <a:r>
              <a:rPr lang="en-GB" altLang="en-US" sz="2400" i="1"/>
              <a:t>A</a:t>
            </a:r>
            <a:r>
              <a:rPr lang="en-GB" altLang="en-US" sz="2400"/>
              <a:t>, </a:t>
            </a:r>
            <a:r>
              <a:rPr lang="en-GB" altLang="en-US" sz="2400" i="1"/>
              <a:t>B</a:t>
            </a:r>
            <a:r>
              <a:rPr lang="en-GB" altLang="en-US" sz="2400"/>
              <a:t>, </a:t>
            </a:r>
            <a:r>
              <a:rPr lang="en-GB" altLang="en-US" sz="2400" i="1"/>
              <a:t>C</a:t>
            </a:r>
            <a:r>
              <a:rPr lang="en-GB" altLang="en-US" sz="2400"/>
              <a:t> and </a:t>
            </a:r>
            <a:r>
              <a:rPr lang="en-GB" altLang="en-US" sz="2400" i="1"/>
              <a:t>D</a:t>
            </a:r>
            <a:r>
              <a:rPr lang="en-GB" altLang="en-US" sz="2400"/>
              <a:t> and three output </a:t>
            </a:r>
            <a:r>
              <a:rPr lang="en-GB" altLang="en-US" sz="2400" i="1"/>
              <a:t>X</a:t>
            </a:r>
            <a:r>
              <a:rPr lang="en-GB" altLang="en-US" sz="2400"/>
              <a:t>, </a:t>
            </a:r>
            <a:r>
              <a:rPr lang="en-GB" altLang="en-US" sz="2400" i="1"/>
              <a:t>Y</a:t>
            </a:r>
            <a:r>
              <a:rPr lang="en-GB" altLang="en-US" sz="2400"/>
              <a:t> and </a:t>
            </a:r>
            <a:r>
              <a:rPr lang="en-GB" altLang="en-US" sz="2400" i="1"/>
              <a:t>Z</a:t>
            </a:r>
            <a:r>
              <a:rPr lang="en-GB" altLang="en-US" sz="2400"/>
              <a:t>, where</a:t>
            </a:r>
          </a:p>
        </p:txBody>
      </p:sp>
      <p:graphicFrame>
        <p:nvGraphicFramePr>
          <p:cNvPr id="139267" name="Object 4"/>
          <p:cNvGraphicFramePr>
            <a:graphicFrameLocks noChangeAspect="1"/>
          </p:cNvGraphicFramePr>
          <p:nvPr/>
        </p:nvGraphicFramePr>
        <p:xfrm>
          <a:off x="4440239" y="4581525"/>
          <a:ext cx="27082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59" name="Équation" r:id="rId4" imgW="2679700" imgH="317500" progId="Equation.3">
                  <p:embed/>
                </p:oleObj>
              </mc:Choice>
              <mc:Fallback>
                <p:oleObj name="Équation" r:id="rId4" imgW="2679700" imgH="317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0239" y="4581525"/>
                        <a:ext cx="2708275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68" name="Rectangle 5"/>
          <p:cNvSpPr>
            <a:spLocks noChangeArrowheads="1"/>
          </p:cNvSpPr>
          <p:nvPr/>
        </p:nvSpPr>
        <p:spPr bwMode="auto">
          <a:xfrm>
            <a:off x="1524001" y="3098157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139269" name="Object 6"/>
          <p:cNvGraphicFramePr>
            <a:graphicFrameLocks noChangeAspect="1"/>
          </p:cNvGraphicFramePr>
          <p:nvPr/>
        </p:nvGraphicFramePr>
        <p:xfrm>
          <a:off x="4475163" y="5049838"/>
          <a:ext cx="27352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60" name="Equation" r:id="rId6" imgW="2691232" imgH="317362" progId="Equation.3">
                  <p:embed/>
                </p:oleObj>
              </mc:Choice>
              <mc:Fallback>
                <p:oleObj name="Equation" r:id="rId6" imgW="2691232" imgH="31736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5163" y="5049838"/>
                        <a:ext cx="2735262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70" name="Rectangle 7"/>
          <p:cNvSpPr>
            <a:spLocks noChangeArrowheads="1"/>
          </p:cNvSpPr>
          <p:nvPr/>
        </p:nvSpPr>
        <p:spPr bwMode="auto">
          <a:xfrm>
            <a:off x="1524001" y="3098157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139271" name="Object 8"/>
          <p:cNvGraphicFramePr>
            <a:graphicFrameLocks noChangeAspect="1"/>
          </p:cNvGraphicFramePr>
          <p:nvPr/>
        </p:nvGraphicFramePr>
        <p:xfrm>
          <a:off x="4518026" y="5553076"/>
          <a:ext cx="398621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61" name="Equation" r:id="rId8" imgW="3937000" imgH="317500" progId="Equation.3">
                  <p:embed/>
                </p:oleObj>
              </mc:Choice>
              <mc:Fallback>
                <p:oleObj name="Equation" r:id="rId8" imgW="3937000" imgH="317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026" y="5553076"/>
                        <a:ext cx="3986213" cy="31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9272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9273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27B</a:t>
              </a:r>
            </a:p>
          </p:txBody>
        </p:sp>
        <p:pic>
          <p:nvPicPr>
            <p:cNvPr id="139274" name="Picture 6" descr="Video icon.jp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8042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33563" y="18589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the structure</a:t>
            </a:r>
            <a:br>
              <a:rPr lang="en-GB" altLang="en-US" sz="2600"/>
            </a:br>
            <a:r>
              <a:rPr lang="en-GB" altLang="en-US" sz="2600"/>
              <a:t>of a simple PLA</a:t>
            </a:r>
          </a:p>
        </p:txBody>
      </p:sp>
      <p:pic>
        <p:nvPicPr>
          <p:cNvPr id="141315" name="Picture 3" descr="C27NF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739" y="1639889"/>
            <a:ext cx="4632325" cy="381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27213" y="1844675"/>
            <a:ext cx="8382000" cy="4319588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the PLA programmed</a:t>
            </a:r>
            <a:br>
              <a:rPr lang="en-GB" altLang="en-US" sz="2600"/>
            </a:br>
            <a:r>
              <a:rPr lang="en-GB" altLang="en-US" sz="2600"/>
              <a:t>to give the required</a:t>
            </a:r>
            <a:br>
              <a:rPr lang="en-GB" altLang="en-US" sz="2600"/>
            </a:br>
            <a:r>
              <a:rPr lang="en-GB" altLang="en-US" sz="2600"/>
              <a:t>output functions</a:t>
            </a:r>
          </a:p>
          <a:p>
            <a:pPr lvl="1" eaLnBrk="1" hangingPunct="1"/>
            <a:r>
              <a:rPr lang="en-GB" altLang="en-US" sz="2600"/>
              <a:t>the device is</a:t>
            </a:r>
            <a:br>
              <a:rPr lang="en-GB" altLang="en-US" sz="2600"/>
            </a:br>
            <a:r>
              <a:rPr lang="en-GB" altLang="en-US" sz="2600"/>
              <a:t>programmed by</a:t>
            </a:r>
            <a:br>
              <a:rPr lang="en-GB" altLang="en-US" sz="2600"/>
            </a:br>
            <a:r>
              <a:rPr lang="en-GB" altLang="en-US" sz="2600"/>
              <a:t>blowing fusible</a:t>
            </a:r>
            <a:br>
              <a:rPr lang="en-GB" altLang="en-US" sz="2600"/>
            </a:br>
            <a:r>
              <a:rPr lang="en-GB" altLang="en-US" sz="2600"/>
              <a:t>links at the various</a:t>
            </a:r>
            <a:br>
              <a:rPr lang="en-GB" altLang="en-US" sz="2600"/>
            </a:br>
            <a:r>
              <a:rPr lang="en-GB" altLang="en-US" sz="2600"/>
              <a:t>interconnection</a:t>
            </a:r>
            <a:br>
              <a:rPr lang="en-GB" altLang="en-US" sz="2600"/>
            </a:br>
            <a:r>
              <a:rPr lang="en-GB" altLang="en-US" sz="2600"/>
              <a:t>points</a:t>
            </a: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6" y="1693863"/>
            <a:ext cx="3775075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3364" name="Object 4"/>
          <p:cNvGraphicFramePr>
            <a:graphicFrameLocks noChangeAspect="1"/>
          </p:cNvGraphicFramePr>
          <p:nvPr/>
        </p:nvGraphicFramePr>
        <p:xfrm>
          <a:off x="8621714" y="5446713"/>
          <a:ext cx="1373187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83" name="Équation" r:id="rId5" imgW="1358310" imgH="203112" progId="Equation.3">
                  <p:embed/>
                </p:oleObj>
              </mc:Choice>
              <mc:Fallback>
                <p:oleObj name="Équation" r:id="rId5" imgW="1358310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1714" y="5446713"/>
                        <a:ext cx="1373187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65" name="Object 6"/>
          <p:cNvGraphicFramePr>
            <a:graphicFrameLocks noChangeAspect="1"/>
          </p:cNvGraphicFramePr>
          <p:nvPr/>
        </p:nvGraphicFramePr>
        <p:xfrm>
          <a:off x="8621714" y="5692775"/>
          <a:ext cx="139382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84" name="Équation" r:id="rId7" imgW="1371600" imgH="203200" progId="Equation.3">
                  <p:embed/>
                </p:oleObj>
              </mc:Choice>
              <mc:Fallback>
                <p:oleObj name="Équation" r:id="rId7" imgW="13716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1714" y="5692775"/>
                        <a:ext cx="1393825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66" name="Object 8"/>
          <p:cNvGraphicFramePr>
            <a:graphicFrameLocks noChangeAspect="1"/>
          </p:cNvGraphicFramePr>
          <p:nvPr/>
        </p:nvGraphicFramePr>
        <p:xfrm>
          <a:off x="8621713" y="5961063"/>
          <a:ext cx="2032000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85" name="Équation" r:id="rId9" imgW="2005729" imgH="203112" progId="Equation.3">
                  <p:embed/>
                </p:oleObj>
              </mc:Choice>
              <mc:Fallback>
                <p:oleObj name="Équation" r:id="rId9" imgW="2005729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1713" y="5961063"/>
                        <a:ext cx="2032000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082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33563" y="15922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logic array shorthand symbolic notation</a:t>
            </a:r>
          </a:p>
        </p:txBody>
      </p:sp>
      <p:pic>
        <p:nvPicPr>
          <p:cNvPr id="145411" name="Picture 3" descr="C15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300" y="2060575"/>
            <a:ext cx="5056188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5412" name="Group 1"/>
          <p:cNvGrpSpPr>
            <a:grpSpLocks/>
          </p:cNvGrpSpPr>
          <p:nvPr/>
        </p:nvGrpSpPr>
        <p:grpSpPr bwMode="auto">
          <a:xfrm>
            <a:off x="3467100" y="5622926"/>
            <a:ext cx="5062538" cy="809625"/>
            <a:chOff x="1943708" y="5623210"/>
            <a:chExt cx="5062711" cy="810034"/>
          </a:xfrm>
        </p:grpSpPr>
        <p:pic>
          <p:nvPicPr>
            <p:cNvPr id="145413" name="Picture 3" descr="C15NF0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3708" y="5623210"/>
              <a:ext cx="5062711" cy="810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5414" name="Picture 3" descr="C15NF0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274" t="12645" r="48508" b="78053"/>
            <a:stretch>
              <a:fillRect/>
            </a:stretch>
          </p:blipFill>
          <p:spPr bwMode="auto">
            <a:xfrm>
              <a:off x="4247964" y="5661248"/>
              <a:ext cx="314325" cy="321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8503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33563" y="1844675"/>
            <a:ext cx="8382000" cy="4319588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PLA with 6 inputs,</a:t>
            </a:r>
            <a:br>
              <a:rPr lang="en-GB" altLang="en-US" sz="2600"/>
            </a:br>
            <a:r>
              <a:rPr lang="en-GB" altLang="en-US" sz="2600"/>
              <a:t>4 outputs and</a:t>
            </a:r>
            <a:br>
              <a:rPr lang="en-GB" altLang="en-US" sz="2600"/>
            </a:br>
            <a:r>
              <a:rPr lang="en-GB" altLang="en-US" sz="2600"/>
              <a:t>16 product terms</a:t>
            </a:r>
          </a:p>
          <a:p>
            <a:pPr lvl="1" eaLnBrk="1" hangingPunct="1"/>
            <a:endParaRPr lang="en-GB" altLang="en-US" sz="2600"/>
          </a:p>
        </p:txBody>
      </p:sp>
      <p:pic>
        <p:nvPicPr>
          <p:cNvPr id="147459" name="Picture 3" descr="C15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0" y="1736725"/>
            <a:ext cx="3810000" cy="441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880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43100" y="1862139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A graphical representation of noise immunity</a:t>
            </a:r>
          </a:p>
        </p:txBody>
      </p:sp>
      <p:pic>
        <p:nvPicPr>
          <p:cNvPr id="131075" name="Picture 3" descr="C14NF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2312988"/>
            <a:ext cx="5400675" cy="382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076" name="TextBox 1"/>
          <p:cNvSpPr txBox="1">
            <a:spLocks noChangeArrowheads="1"/>
          </p:cNvSpPr>
          <p:nvPr/>
        </p:nvSpPr>
        <p:spPr bwMode="auto">
          <a:xfrm>
            <a:off x="3719514" y="2816226"/>
            <a:ext cx="611187" cy="442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6000" rIns="0" bIns="36000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Gate 1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104635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Vocabulary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8149" y="1700809"/>
            <a:ext cx="8382000" cy="4319587"/>
          </a:xfrm>
        </p:spPr>
        <p:txBody>
          <a:bodyPr/>
          <a:lstStyle/>
          <a:p>
            <a:r>
              <a:rPr lang="en-CA" sz="2400" dirty="0"/>
              <a:t>PLD  </a:t>
            </a:r>
            <a:r>
              <a:rPr lang="en-CA" sz="2400" b="1" dirty="0"/>
              <a:t>Programmable logic </a:t>
            </a:r>
            <a:r>
              <a:rPr lang="en-CA" sz="2400" b="1" dirty="0" smtClean="0"/>
              <a:t>device</a:t>
            </a:r>
            <a:r>
              <a:rPr lang="en-CA" sz="2400" dirty="0" smtClean="0"/>
              <a:t>—types:</a:t>
            </a:r>
            <a:endParaRPr lang="en-CA" sz="2000" dirty="0"/>
          </a:p>
          <a:p>
            <a:endParaRPr lang="en-CA" sz="2400" dirty="0"/>
          </a:p>
          <a:p>
            <a:pPr lvl="1"/>
            <a:r>
              <a:rPr lang="en-CA" sz="2200" dirty="0"/>
              <a:t>PLA </a:t>
            </a:r>
            <a:r>
              <a:rPr lang="en-CA" sz="2200" b="1" dirty="0"/>
              <a:t>Programmable Logic Array</a:t>
            </a:r>
            <a:r>
              <a:rPr lang="en-CA" sz="2000" dirty="0"/>
              <a:t> </a:t>
            </a:r>
          </a:p>
          <a:p>
            <a:pPr lvl="2"/>
            <a:r>
              <a:rPr lang="en-US" sz="1800" dirty="0"/>
              <a:t>Programmable array of AND </a:t>
            </a:r>
            <a:r>
              <a:rPr lang="en-US" sz="1800" dirty="0" err="1"/>
              <a:t>and</a:t>
            </a:r>
            <a:r>
              <a:rPr lang="en-US" sz="1800" dirty="0"/>
              <a:t> OR gates.</a:t>
            </a:r>
            <a:endParaRPr lang="en-CA" sz="1800" dirty="0"/>
          </a:p>
          <a:p>
            <a:pPr lvl="1"/>
            <a:endParaRPr lang="en-CA" sz="2200" dirty="0"/>
          </a:p>
          <a:p>
            <a:pPr lvl="1"/>
            <a:r>
              <a:rPr lang="en-CA" sz="2200" dirty="0"/>
              <a:t>PAL </a:t>
            </a:r>
            <a:r>
              <a:rPr lang="en-CA" sz="2200" b="1" dirty="0"/>
              <a:t>Programmable Array Logic</a:t>
            </a:r>
          </a:p>
          <a:p>
            <a:pPr lvl="2"/>
            <a:r>
              <a:rPr lang="en-US" sz="1800" dirty="0"/>
              <a:t>Programmable array of AND gates and fixed</a:t>
            </a:r>
            <a:br>
              <a:rPr lang="en-US" sz="1800" dirty="0"/>
            </a:br>
            <a:r>
              <a:rPr lang="en-US" sz="1800" dirty="0"/>
              <a:t>array of OR gates.</a:t>
            </a:r>
          </a:p>
          <a:p>
            <a:pPr lvl="1"/>
            <a:endParaRPr lang="en-US" sz="2200" dirty="0"/>
          </a:p>
          <a:p>
            <a:pPr lvl="1"/>
            <a:r>
              <a:rPr lang="en-US" sz="2200" dirty="0"/>
              <a:t>ROM </a:t>
            </a:r>
            <a:r>
              <a:rPr lang="en-US" sz="2200" b="1" dirty="0"/>
              <a:t>Read Only Memory</a:t>
            </a:r>
          </a:p>
          <a:p>
            <a:pPr lvl="2"/>
            <a:r>
              <a:rPr lang="en-US" sz="1800" dirty="0"/>
              <a:t>Fixed array of AND gates and programmable </a:t>
            </a:r>
            <a:br>
              <a:rPr lang="en-US" sz="1800" dirty="0"/>
            </a:br>
            <a:r>
              <a:rPr lang="en-US" sz="1800" dirty="0"/>
              <a:t>array of OR gates</a:t>
            </a:r>
            <a:r>
              <a:rPr lang="en-US" sz="1800" dirty="0" smtClean="0"/>
              <a:t>.  (note PLA and PAL can be used as ROM)</a:t>
            </a:r>
            <a:endParaRPr lang="en-CA" sz="1800" dirty="0"/>
          </a:p>
        </p:txBody>
      </p:sp>
      <p:pic>
        <p:nvPicPr>
          <p:cNvPr id="166914" name="Picture 2" descr="PLA vs P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01" y="2384885"/>
            <a:ext cx="2713907" cy="224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53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76425" y="1858964"/>
            <a:ext cx="8382000" cy="4319587"/>
          </a:xfrm>
        </p:spPr>
        <p:txBody>
          <a:bodyPr/>
          <a:lstStyle/>
          <a:p>
            <a:pPr marL="395288" indent="-395288" eaLnBrk="1" hangingPunct="1"/>
            <a:r>
              <a:rPr lang="en-GB" altLang="en-US" sz="2600" b="1" dirty="0">
                <a:solidFill>
                  <a:srgbClr val="0000FF"/>
                </a:solidFill>
              </a:rPr>
              <a:t>Programming tools</a:t>
            </a:r>
            <a:br>
              <a:rPr lang="en-GB" altLang="en-US" sz="2600" b="1" dirty="0">
                <a:solidFill>
                  <a:srgbClr val="0000FF"/>
                </a:solidFill>
              </a:rPr>
            </a:br>
            <a:r>
              <a:rPr lang="en-GB" altLang="en-US" sz="2600" b="1" dirty="0">
                <a:solidFill>
                  <a:srgbClr val="0000FF"/>
                </a:solidFill>
              </a:rPr>
              <a:t>for array logic</a:t>
            </a:r>
          </a:p>
          <a:p>
            <a:pPr lvl="1" eaLnBrk="1" hangingPunct="1"/>
            <a:r>
              <a:rPr lang="en-GB" altLang="en-US" sz="2400" dirty="0"/>
              <a:t>automated tools are used</a:t>
            </a:r>
            <a:br>
              <a:rPr lang="en-GB" altLang="en-US" sz="2400" dirty="0"/>
            </a:br>
            <a:r>
              <a:rPr lang="en-GB" altLang="en-US" sz="2400" dirty="0"/>
              <a:t>in almost all cases</a:t>
            </a:r>
          </a:p>
          <a:p>
            <a:pPr lvl="1" eaLnBrk="1" hangingPunct="1"/>
            <a:r>
              <a:rPr lang="en-GB" altLang="en-US" sz="2400" dirty="0"/>
              <a:t>often make use of</a:t>
            </a:r>
            <a:br>
              <a:rPr lang="en-GB" altLang="en-US" sz="2400" dirty="0"/>
            </a:br>
            <a:r>
              <a:rPr lang="en-GB" altLang="en-US" sz="2400" b="1" dirty="0">
                <a:solidFill>
                  <a:srgbClr val="0000FF"/>
                </a:solidFill>
              </a:rPr>
              <a:t>hardware description</a:t>
            </a:r>
            <a:br>
              <a:rPr lang="en-GB" altLang="en-US" sz="2400" b="1" dirty="0">
                <a:solidFill>
                  <a:srgbClr val="0000FF"/>
                </a:solidFill>
              </a:rPr>
            </a:br>
            <a:r>
              <a:rPr lang="en-GB" altLang="en-US" sz="2400" b="1" dirty="0">
                <a:solidFill>
                  <a:srgbClr val="0000FF"/>
                </a:solidFill>
              </a:rPr>
              <a:t>languages</a:t>
            </a:r>
            <a:r>
              <a:rPr lang="en-GB" altLang="en-US" sz="2400" dirty="0"/>
              <a:t> </a:t>
            </a:r>
          </a:p>
          <a:p>
            <a:pPr lvl="1" eaLnBrk="1" hangingPunct="1"/>
            <a:r>
              <a:rPr lang="en-GB" altLang="en-US" sz="2400" dirty="0"/>
              <a:t>fuse maps are passed</a:t>
            </a:r>
            <a:br>
              <a:rPr lang="en-GB" altLang="en-US" sz="2400" dirty="0"/>
            </a:br>
            <a:r>
              <a:rPr lang="en-GB" altLang="en-US" sz="2400" dirty="0"/>
              <a:t>to a </a:t>
            </a:r>
            <a:r>
              <a:rPr lang="en-GB" altLang="en-US" sz="2400" b="1" dirty="0">
                <a:solidFill>
                  <a:srgbClr val="0000FF"/>
                </a:solidFill>
              </a:rPr>
              <a:t>programmer</a:t>
            </a:r>
            <a:r>
              <a:rPr lang="en-GB" altLang="en-US" sz="2400" dirty="0"/>
              <a:t> to </a:t>
            </a:r>
            <a:br>
              <a:rPr lang="en-GB" altLang="en-US" sz="2400" dirty="0"/>
            </a:br>
            <a:r>
              <a:rPr lang="en-GB" altLang="en-US" sz="2400" dirty="0"/>
              <a:t>configure the device</a:t>
            </a:r>
          </a:p>
        </p:txBody>
      </p:sp>
      <p:pic>
        <p:nvPicPr>
          <p:cNvPr id="88067" name="Picture 6" descr="C15NF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5" y="1765301"/>
            <a:ext cx="3043238" cy="42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143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62139" y="1901825"/>
            <a:ext cx="8562975" cy="4319588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defRPr/>
            </a:pPr>
            <a:r>
              <a:rPr lang="en-GB" sz="2600" b="1" dirty="0">
                <a:solidFill>
                  <a:srgbClr val="0000FF"/>
                </a:solidFill>
              </a:rPr>
              <a:t>Custom and semi-custom ICs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sz="2400" dirty="0"/>
              <a:t>Some equipment may contain a </a:t>
            </a:r>
            <a:r>
              <a:rPr lang="en-GB" sz="2400" b="1" dirty="0">
                <a:solidFill>
                  <a:srgbClr val="0000FF"/>
                </a:solidFill>
              </a:rPr>
              <a:t>custom IC</a:t>
            </a:r>
            <a:r>
              <a:rPr lang="en-GB" sz="2400" dirty="0"/>
              <a:t> designed by the manufacturer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sz="2400" dirty="0"/>
              <a:t>Others may have </a:t>
            </a:r>
            <a:r>
              <a:rPr lang="en-GB" sz="2400" b="1" dirty="0">
                <a:solidFill>
                  <a:srgbClr val="0000FF"/>
                </a:solidFill>
              </a:rPr>
              <a:t>semi-custom</a:t>
            </a:r>
            <a:r>
              <a:rPr lang="en-GB" sz="2400" dirty="0"/>
              <a:t> or </a:t>
            </a:r>
            <a:r>
              <a:rPr lang="en-GB" sz="2400" b="1" dirty="0">
                <a:solidFill>
                  <a:srgbClr val="0000FF"/>
                </a:solidFill>
              </a:rPr>
              <a:t>application specific integrated circuits </a:t>
            </a:r>
            <a:r>
              <a:rPr lang="en-GB" sz="2400" dirty="0"/>
              <a:t>(</a:t>
            </a:r>
            <a:r>
              <a:rPr lang="en-GB" sz="2400" b="1" dirty="0">
                <a:solidFill>
                  <a:srgbClr val="0000FF"/>
                </a:solidFill>
              </a:rPr>
              <a:t>ASIC</a:t>
            </a:r>
            <a:r>
              <a:rPr lang="en-GB" sz="2400" dirty="0"/>
              <a:t>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GB" sz="2200" dirty="0"/>
              <a:t>produced by combining a number of standard cells (such as registers, counters, input/output circuitry and memory)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GB" sz="2200" dirty="0"/>
              <a:t>much less costly than a complete design from scratch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dirty="0" smtClean="0">
                <a:solidFill>
                  <a:srgbClr val="FF0000"/>
                </a:solidFill>
              </a:rPr>
              <a:t>As with PLD’s: Very </a:t>
            </a:r>
            <a:r>
              <a:rPr lang="en-GB" dirty="0">
                <a:solidFill>
                  <a:srgbClr val="FF0000"/>
                </a:solidFill>
              </a:rPr>
              <a:t>difficult to find out what they do if you haven’t done the programming!</a:t>
            </a:r>
          </a:p>
        </p:txBody>
      </p:sp>
    </p:spTree>
    <p:extLst>
      <p:ext uri="{BB962C8B-B14F-4D97-AF65-F5344CB8AC3E}">
        <p14:creationId xmlns:p14="http://schemas.microsoft.com/office/powerpoint/2010/main" val="298437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76425" y="7334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Microprocessors (Top Level)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6425" y="1816100"/>
            <a:ext cx="8331200" cy="4319588"/>
          </a:xfrm>
        </p:spPr>
        <p:txBody>
          <a:bodyPr/>
          <a:lstStyle/>
          <a:p>
            <a:pPr marL="409575" indent="-409575" eaLnBrk="1" hangingPunct="1">
              <a:lnSpc>
                <a:spcPct val="110000"/>
              </a:lnSpc>
            </a:pPr>
            <a:r>
              <a:rPr lang="en-US" altLang="en-US" sz="2600" b="1">
                <a:solidFill>
                  <a:srgbClr val="0000FF"/>
                </a:solidFill>
              </a:rPr>
              <a:t>A microcomputer system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the CPU takes the form of a </a:t>
            </a:r>
            <a:r>
              <a:rPr lang="en-US" altLang="en-US" sz="2400" b="1">
                <a:solidFill>
                  <a:srgbClr val="0000FF"/>
                </a:solidFill>
              </a:rPr>
              <a:t>microprocessor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pic>
        <p:nvPicPr>
          <p:cNvPr id="13319" name="Picture 7" descr="C27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226" y="2932113"/>
            <a:ext cx="6551613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0" name="Group 10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324" name="Picture 11" descr="Proposed cover design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n-lt"/>
                </a:rPr>
                <a:t>27.3</a:t>
              </a:r>
            </a:p>
          </p:txBody>
        </p:sp>
      </p:grpSp>
      <p:grpSp>
        <p:nvGrpSpPr>
          <p:cNvPr id="13321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j-lt"/>
                </a:rPr>
                <a:t>Video 27E</a:t>
              </a:r>
            </a:p>
          </p:txBody>
        </p:sp>
        <p:pic>
          <p:nvPicPr>
            <p:cNvPr id="13323" name="Picture 6" descr="Video icon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83532" y="1618949"/>
            <a:ext cx="8382000" cy="4319588"/>
          </a:xfrm>
        </p:spPr>
        <p:txBody>
          <a:bodyPr/>
          <a:lstStyle/>
          <a:p>
            <a:pPr marL="409575" indent="-409575" eaLnBrk="1" hangingPunct="1"/>
            <a:r>
              <a:rPr lang="en-GB" altLang="en-US" sz="2600" b="1" dirty="0">
                <a:solidFill>
                  <a:srgbClr val="0000FF"/>
                </a:solidFill>
              </a:rPr>
              <a:t>Communication within the microcomputer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9" y="2370138"/>
            <a:ext cx="6757987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371364" y="5517232"/>
            <a:ext cx="2052228" cy="828092"/>
            <a:chOff x="371364" y="5517232"/>
            <a:chExt cx="2052228" cy="828092"/>
          </a:xfrm>
        </p:grpSpPr>
        <p:sp>
          <p:nvSpPr>
            <p:cNvPr id="2" name="Rectangle 1"/>
            <p:cNvSpPr/>
            <p:nvPr/>
          </p:nvSpPr>
          <p:spPr bwMode="auto">
            <a:xfrm>
              <a:off x="371364" y="5517232"/>
              <a:ext cx="2052228" cy="82809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87388" y="5769260"/>
              <a:ext cx="14761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600" dirty="0" smtClean="0"/>
                <a:t>Bus controller</a:t>
              </a:r>
              <a:endParaRPr lang="en-CA" sz="16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1700213"/>
            <a:ext cx="7613650" cy="471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876425" y="733425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CA" dirty="0"/>
              <a:t>Types of memory</a:t>
            </a:r>
            <a:endParaRPr lang="en-US" altLang="en-US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62138" y="1901826"/>
            <a:ext cx="8439150" cy="4646613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600" b="1">
                <a:solidFill>
                  <a:srgbClr val="0000FF"/>
                </a:solidFill>
              </a:rPr>
              <a:t>Random access memory (RAM)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this is </a:t>
            </a:r>
            <a:r>
              <a:rPr lang="en-US" altLang="en-US" sz="2400" i="1"/>
              <a:t>read-write</a:t>
            </a:r>
            <a:r>
              <a:rPr lang="en-US" altLang="en-US" sz="2400"/>
              <a:t> memory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i="1"/>
              <a:t>write</a:t>
            </a:r>
            <a:r>
              <a:rPr lang="en-US" altLang="en-US" sz="2400"/>
              <a:t> describes the process of storing information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i="1"/>
              <a:t>read</a:t>
            </a:r>
            <a:r>
              <a:rPr lang="en-US" altLang="en-US" sz="2400"/>
              <a:t> describes the process of retrieval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RAM is </a:t>
            </a:r>
            <a:r>
              <a:rPr lang="en-US" altLang="en-US" sz="2400" b="1">
                <a:solidFill>
                  <a:srgbClr val="0000FF"/>
                </a:solidFill>
              </a:rPr>
              <a:t>volatile</a:t>
            </a:r>
            <a:r>
              <a:rPr lang="en-US" altLang="en-US" sz="2400"/>
              <a:t> in nature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several forms: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200"/>
              <a:t>static RAM – uses circuitry similar to a bistable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200"/>
              <a:t>dynamic RAM – uses charge on capacitors, needs refreshing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battery backup can be used to provide </a:t>
            </a:r>
            <a:r>
              <a:rPr lang="en-US" altLang="en-US" sz="2400" b="1">
                <a:solidFill>
                  <a:srgbClr val="0000FF"/>
                </a:solidFill>
              </a:rPr>
              <a:t>non-volatility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What does the memory access look like?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1524000" y="1773239"/>
            <a:ext cx="9036050" cy="4319587"/>
          </a:xfrm>
        </p:spPr>
        <p:txBody>
          <a:bodyPr/>
          <a:lstStyle/>
          <a:p>
            <a:r>
              <a:rPr lang="en-CA" altLang="en-US" smtClean="0"/>
              <a:t>Parallel</a:t>
            </a:r>
          </a:p>
          <a:p>
            <a:pPr lvl="2"/>
            <a:r>
              <a:rPr lang="en-CA" altLang="en-US" smtClean="0"/>
              <a:t>Early memory chips contained one bit of many words</a:t>
            </a:r>
          </a:p>
          <a:p>
            <a:pPr lvl="2"/>
            <a:r>
              <a:rPr lang="en-CA" altLang="en-US" smtClean="0"/>
              <a:t>Address one row and get one bit from each chip</a:t>
            </a:r>
          </a:p>
        </p:txBody>
      </p:sp>
      <p:pic>
        <p:nvPicPr>
          <p:cNvPr id="18436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64" y="3249614"/>
            <a:ext cx="5400675" cy="311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846389" y="5160964"/>
            <a:ext cx="3876675" cy="320675"/>
            <a:chOff x="1322377" y="5160808"/>
            <a:chExt cx="3876805" cy="320420"/>
          </a:xfrm>
        </p:grpSpPr>
        <p:sp>
          <p:nvSpPr>
            <p:cNvPr id="18448" name="TextBox 1"/>
            <p:cNvSpPr txBox="1">
              <a:spLocks noChangeArrowheads="1"/>
            </p:cNvSpPr>
            <p:nvPr/>
          </p:nvSpPr>
          <p:spPr bwMode="auto">
            <a:xfrm>
              <a:off x="3095836" y="5193196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49" name="TextBox 5"/>
            <p:cNvSpPr txBox="1">
              <a:spLocks noChangeArrowheads="1"/>
            </p:cNvSpPr>
            <p:nvPr/>
          </p:nvSpPr>
          <p:spPr bwMode="auto">
            <a:xfrm>
              <a:off x="3347603" y="5199576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50" name="TextBox 6"/>
            <p:cNvSpPr txBox="1">
              <a:spLocks noChangeArrowheads="1"/>
            </p:cNvSpPr>
            <p:nvPr/>
          </p:nvSpPr>
          <p:spPr bwMode="auto">
            <a:xfrm>
              <a:off x="3635896" y="5199576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0</a:t>
              </a:r>
            </a:p>
          </p:txBody>
        </p:sp>
        <p:sp>
          <p:nvSpPr>
            <p:cNvPr id="18451" name="TextBox 7"/>
            <p:cNvSpPr txBox="1">
              <a:spLocks noChangeArrowheads="1"/>
            </p:cNvSpPr>
            <p:nvPr/>
          </p:nvSpPr>
          <p:spPr bwMode="auto">
            <a:xfrm>
              <a:off x="3923928" y="520422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52" name="TextBox 8"/>
            <p:cNvSpPr txBox="1">
              <a:spLocks noChangeArrowheads="1"/>
            </p:cNvSpPr>
            <p:nvPr/>
          </p:nvSpPr>
          <p:spPr bwMode="auto">
            <a:xfrm>
              <a:off x="4211960" y="520422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53" name="TextBox 9"/>
            <p:cNvSpPr txBox="1">
              <a:spLocks noChangeArrowheads="1"/>
            </p:cNvSpPr>
            <p:nvPr/>
          </p:nvSpPr>
          <p:spPr bwMode="auto">
            <a:xfrm>
              <a:off x="4484878" y="520422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0</a:t>
              </a:r>
            </a:p>
          </p:txBody>
        </p:sp>
        <p:sp>
          <p:nvSpPr>
            <p:cNvPr id="18454" name="TextBox 10"/>
            <p:cNvSpPr txBox="1">
              <a:spLocks noChangeArrowheads="1"/>
            </p:cNvSpPr>
            <p:nvPr/>
          </p:nvSpPr>
          <p:spPr bwMode="auto">
            <a:xfrm>
              <a:off x="4752020" y="520422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55" name="TextBox 11"/>
            <p:cNvSpPr txBox="1">
              <a:spLocks noChangeArrowheads="1"/>
            </p:cNvSpPr>
            <p:nvPr/>
          </p:nvSpPr>
          <p:spPr bwMode="auto">
            <a:xfrm>
              <a:off x="5019162" y="520422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56" name="TextBox 2"/>
            <p:cNvSpPr txBox="1">
              <a:spLocks noChangeArrowheads="1"/>
            </p:cNvSpPr>
            <p:nvPr/>
          </p:nvSpPr>
          <p:spPr bwMode="auto">
            <a:xfrm>
              <a:off x="1322377" y="5160808"/>
              <a:ext cx="168633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400"/>
                <a:t>Word at address 1</a:t>
              </a:r>
            </a:p>
          </p:txBody>
        </p:sp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835275" y="5529264"/>
            <a:ext cx="3887788" cy="312737"/>
            <a:chOff x="1311043" y="5528838"/>
            <a:chExt cx="3888139" cy="312430"/>
          </a:xfrm>
        </p:grpSpPr>
        <p:sp>
          <p:nvSpPr>
            <p:cNvPr id="18439" name="TextBox 12"/>
            <p:cNvSpPr txBox="1">
              <a:spLocks noChangeArrowheads="1"/>
            </p:cNvSpPr>
            <p:nvPr/>
          </p:nvSpPr>
          <p:spPr bwMode="auto">
            <a:xfrm>
              <a:off x="3095836" y="5553236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40" name="TextBox 13"/>
            <p:cNvSpPr txBox="1">
              <a:spLocks noChangeArrowheads="1"/>
            </p:cNvSpPr>
            <p:nvPr/>
          </p:nvSpPr>
          <p:spPr bwMode="auto">
            <a:xfrm>
              <a:off x="3347603" y="5559616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0</a:t>
              </a:r>
            </a:p>
          </p:txBody>
        </p:sp>
        <p:sp>
          <p:nvSpPr>
            <p:cNvPr id="18441" name="TextBox 14"/>
            <p:cNvSpPr txBox="1">
              <a:spLocks noChangeArrowheads="1"/>
            </p:cNvSpPr>
            <p:nvPr/>
          </p:nvSpPr>
          <p:spPr bwMode="auto">
            <a:xfrm>
              <a:off x="3635896" y="5559616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0</a:t>
              </a:r>
            </a:p>
          </p:txBody>
        </p:sp>
        <p:sp>
          <p:nvSpPr>
            <p:cNvPr id="18442" name="TextBox 15"/>
            <p:cNvSpPr txBox="1">
              <a:spLocks noChangeArrowheads="1"/>
            </p:cNvSpPr>
            <p:nvPr/>
          </p:nvSpPr>
          <p:spPr bwMode="auto">
            <a:xfrm>
              <a:off x="3923928" y="556426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43" name="TextBox 16"/>
            <p:cNvSpPr txBox="1">
              <a:spLocks noChangeArrowheads="1"/>
            </p:cNvSpPr>
            <p:nvPr/>
          </p:nvSpPr>
          <p:spPr bwMode="auto">
            <a:xfrm>
              <a:off x="4211960" y="556426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44" name="TextBox 17"/>
            <p:cNvSpPr txBox="1">
              <a:spLocks noChangeArrowheads="1"/>
            </p:cNvSpPr>
            <p:nvPr/>
          </p:nvSpPr>
          <p:spPr bwMode="auto">
            <a:xfrm>
              <a:off x="4484878" y="556426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0</a:t>
              </a:r>
            </a:p>
          </p:txBody>
        </p:sp>
        <p:sp>
          <p:nvSpPr>
            <p:cNvPr id="18445" name="TextBox 18"/>
            <p:cNvSpPr txBox="1">
              <a:spLocks noChangeArrowheads="1"/>
            </p:cNvSpPr>
            <p:nvPr/>
          </p:nvSpPr>
          <p:spPr bwMode="auto">
            <a:xfrm>
              <a:off x="4752020" y="556426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46" name="TextBox 19"/>
            <p:cNvSpPr txBox="1">
              <a:spLocks noChangeArrowheads="1"/>
            </p:cNvSpPr>
            <p:nvPr/>
          </p:nvSpPr>
          <p:spPr bwMode="auto">
            <a:xfrm>
              <a:off x="5019162" y="556426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0</a:t>
              </a:r>
            </a:p>
          </p:txBody>
        </p:sp>
        <p:sp>
          <p:nvSpPr>
            <p:cNvPr id="18447" name="TextBox 21"/>
            <p:cNvSpPr txBox="1">
              <a:spLocks noChangeArrowheads="1"/>
            </p:cNvSpPr>
            <p:nvPr/>
          </p:nvSpPr>
          <p:spPr bwMode="auto">
            <a:xfrm>
              <a:off x="1311043" y="5528838"/>
              <a:ext cx="168633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400"/>
                <a:t>Word at address 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801" y="1665288"/>
            <a:ext cx="3203575" cy="472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876425" y="733425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CA" dirty="0"/>
              <a:t>Dynamic random-access memory (DRAM) </a:t>
            </a:r>
            <a:endParaRPr lang="en-US" altLang="en-US" kern="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75276" y="1773239"/>
            <a:ext cx="5184775" cy="43195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CA" sz="2400" kern="0" dirty="0">
                <a:solidFill>
                  <a:srgbClr val="000000"/>
                </a:solidFill>
              </a:rPr>
              <a:t>More modern memory chips contained several bits (column) of many words (rows)</a:t>
            </a:r>
          </a:p>
          <a:p>
            <a:pPr>
              <a:defRPr/>
            </a:pPr>
            <a:endParaRPr lang="en-CA" sz="2400" kern="0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CA" sz="2400" kern="0" dirty="0">
                <a:solidFill>
                  <a:srgbClr val="000000"/>
                </a:solidFill>
              </a:rPr>
              <a:t>Address one row and get n bits of word from each chip</a:t>
            </a:r>
          </a:p>
        </p:txBody>
      </p:sp>
    </p:spTree>
    <p:extLst>
      <p:ext uri="{BB962C8B-B14F-4D97-AF65-F5344CB8AC3E}">
        <p14:creationId xmlns:p14="http://schemas.microsoft.com/office/powerpoint/2010/main" val="366894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62138" y="1901825"/>
            <a:ext cx="8382000" cy="4319588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</a:pPr>
            <a:r>
              <a:rPr lang="en-GB" altLang="en-US" sz="2600" b="1">
                <a:solidFill>
                  <a:srgbClr val="0000FF"/>
                </a:solidFill>
              </a:rPr>
              <a:t>Read-only memory (ROM)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en-US" sz="2400"/>
              <a:t>this can be read from, but not written to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en-US" sz="2400"/>
              <a:t>is inherently non-volatile (useful for programs, etc)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en-US" sz="2400"/>
              <a:t>many forms available</a:t>
            </a:r>
          </a:p>
          <a:p>
            <a:pPr lvl="2" eaLnBrk="1" hangingPunct="1">
              <a:lnSpc>
                <a:spcPct val="90000"/>
              </a:lnSpc>
            </a:pPr>
            <a:r>
              <a:rPr lang="en-GB" altLang="en-US" sz="2200"/>
              <a:t>some are programmed by the manufacturer (such as</a:t>
            </a:r>
            <a:br>
              <a:rPr lang="en-GB" altLang="en-US" sz="2200"/>
            </a:br>
            <a:r>
              <a:rPr lang="en-GB" altLang="en-US" sz="2200" b="1">
                <a:solidFill>
                  <a:srgbClr val="0000FF"/>
                </a:solidFill>
              </a:rPr>
              <a:t>masked programmed</a:t>
            </a:r>
            <a:r>
              <a:rPr lang="en-GB" altLang="en-US" sz="2200"/>
              <a:t> devices)</a:t>
            </a:r>
          </a:p>
          <a:p>
            <a:pPr lvl="2" eaLnBrk="1" hangingPunct="1">
              <a:lnSpc>
                <a:spcPct val="90000"/>
              </a:lnSpc>
            </a:pPr>
            <a:r>
              <a:rPr lang="en-GB" altLang="en-US" sz="2200"/>
              <a:t>others are user programmable (such as </a:t>
            </a:r>
            <a:r>
              <a:rPr lang="en-GB" altLang="en-US" sz="2200" b="1">
                <a:solidFill>
                  <a:srgbClr val="0000FF"/>
                </a:solidFill>
              </a:rPr>
              <a:t>EPROM</a:t>
            </a:r>
            <a:r>
              <a:rPr lang="en-GB" altLang="en-US" sz="2200"/>
              <a:t>, and </a:t>
            </a:r>
            <a:r>
              <a:rPr lang="en-GB" altLang="en-US" sz="2200" b="1">
                <a:solidFill>
                  <a:srgbClr val="0000FF"/>
                </a:solidFill>
              </a:rPr>
              <a:t>EEPROM</a:t>
            </a:r>
            <a:r>
              <a:rPr lang="en-GB" altLang="en-US" sz="2200"/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en-US" sz="2400"/>
              <a:t>memory such as EEPROM can be written to (programmed) as well as read, but it is </a:t>
            </a:r>
            <a:r>
              <a:rPr lang="en-GB" altLang="en-US" sz="2400" i="1"/>
              <a:t>not</a:t>
            </a:r>
            <a:r>
              <a:rPr lang="en-GB" altLang="en-US" sz="2400"/>
              <a:t> RAM</a:t>
            </a:r>
          </a:p>
          <a:p>
            <a:pPr lvl="2" eaLnBrk="1" hangingPunct="1">
              <a:lnSpc>
                <a:spcPct val="90000"/>
              </a:lnSpc>
            </a:pPr>
            <a:r>
              <a:rPr lang="en-GB" altLang="en-US" sz="2200"/>
              <a:t>it can only be programmed relatively slowly</a:t>
            </a:r>
            <a:endParaRPr lang="en-GB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6900"/>
            <a:ext cx="8382000" cy="4319588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Timing considerations</a:t>
            </a:r>
          </a:p>
          <a:p>
            <a:pPr lvl="1" eaLnBrk="1" hangingPunct="1"/>
            <a:r>
              <a:rPr lang="en-GB" altLang="en-US" sz="2400"/>
              <a:t>all gates have a certain </a:t>
            </a:r>
            <a:r>
              <a:rPr lang="en-GB" altLang="en-US" sz="2400" b="1">
                <a:solidFill>
                  <a:srgbClr val="0000FF"/>
                </a:solidFill>
              </a:rPr>
              <a:t>propagation delay time</a:t>
            </a:r>
            <a:r>
              <a:rPr lang="en-GB" altLang="en-US" sz="2400"/>
              <a:t>, </a:t>
            </a:r>
            <a:r>
              <a:rPr lang="en-GB" altLang="en-US" sz="2400" b="1" i="1">
                <a:solidFill>
                  <a:srgbClr val="0000FF"/>
                </a:solidFill>
              </a:rPr>
              <a:t>t</a:t>
            </a:r>
            <a:r>
              <a:rPr lang="en-GB" altLang="en-US" sz="2400" b="1" i="1" baseline="-25000">
                <a:solidFill>
                  <a:srgbClr val="0000FF"/>
                </a:solidFill>
              </a:rPr>
              <a:t>PD</a:t>
            </a:r>
            <a:r>
              <a:rPr lang="en-GB" altLang="en-US" sz="2400" b="1" i="1">
                <a:solidFill>
                  <a:srgbClr val="0000FF"/>
                </a:solidFill>
              </a:rPr>
              <a:t> </a:t>
            </a:r>
            <a:endParaRPr lang="en-GB" altLang="en-US" sz="2400">
              <a:solidFill>
                <a:srgbClr val="0000FF"/>
              </a:solidFill>
            </a:endParaRPr>
          </a:p>
          <a:p>
            <a:pPr lvl="1" eaLnBrk="1" hangingPunct="1"/>
            <a:r>
              <a:rPr lang="en-GB" altLang="en-US" sz="2400"/>
              <a:t>this is the average of the two switching times</a:t>
            </a:r>
            <a:r>
              <a:rPr lang="en-GB" altLang="en-US" smtClean="0"/>
              <a:t> </a:t>
            </a:r>
          </a:p>
        </p:txBody>
      </p:sp>
      <p:pic>
        <p:nvPicPr>
          <p:cNvPr id="141315" name="Picture 3" descr="C25NF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1" y="3290889"/>
            <a:ext cx="3960813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1316" name="Object 5"/>
          <p:cNvGraphicFramePr>
            <a:graphicFrameLocks noChangeAspect="1"/>
          </p:cNvGraphicFramePr>
          <p:nvPr/>
        </p:nvGraphicFramePr>
        <p:xfrm>
          <a:off x="7896226" y="4576763"/>
          <a:ext cx="211137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39" name="Equation" r:id="rId5" imgW="2628900" imgH="457200" progId="Equation.3">
                  <p:embed/>
                </p:oleObj>
              </mc:Choice>
              <mc:Fallback>
                <p:oleObj name="Equation" r:id="rId5" imgW="26289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6226" y="4576763"/>
                        <a:ext cx="2111375" cy="36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96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Pages from computerdataprocessing-160718090743_Page_0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/>
              <a:t>Example of addressing, reading, writing</a:t>
            </a:r>
            <a:endParaRPr lang="en-CA" kern="0" dirty="0"/>
          </a:p>
        </p:txBody>
      </p:sp>
    </p:spTree>
    <p:extLst>
      <p:ext uri="{BB962C8B-B14F-4D97-AF65-F5344CB8AC3E}">
        <p14:creationId xmlns:p14="http://schemas.microsoft.com/office/powerpoint/2010/main" val="5405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Pages from computerdataprocessing-160718090743_Page_0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/>
              <a:t>Example of addressing, reading, writing</a:t>
            </a:r>
            <a:endParaRPr lang="en-CA" kern="0" dirty="0"/>
          </a:p>
        </p:txBody>
      </p:sp>
    </p:spTree>
    <p:extLst>
      <p:ext uri="{BB962C8B-B14F-4D97-AF65-F5344CB8AC3E}">
        <p14:creationId xmlns:p14="http://schemas.microsoft.com/office/powerpoint/2010/main" val="364422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 descr="Pages from computerdataprocessing-160718090743_Page_0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A 256x8 ram card is in the slop</a:t>
            </a:r>
          </a:p>
        </p:txBody>
      </p:sp>
    </p:spTree>
    <p:extLst>
      <p:ext uri="{BB962C8B-B14F-4D97-AF65-F5344CB8AC3E}">
        <p14:creationId xmlns:p14="http://schemas.microsoft.com/office/powerpoint/2010/main" val="188605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 descr="Pages from computerdataprocessing-160718090743_Page_0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has a list of addresses</a:t>
            </a:r>
          </a:p>
        </p:txBody>
      </p:sp>
    </p:spTree>
    <p:extLst>
      <p:ext uri="{BB962C8B-B14F-4D97-AF65-F5344CB8AC3E}">
        <p14:creationId xmlns:p14="http://schemas.microsoft.com/office/powerpoint/2010/main" val="97780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Each address in the RAM has information</a:t>
            </a:r>
          </a:p>
        </p:txBody>
      </p:sp>
      <p:pic>
        <p:nvPicPr>
          <p:cNvPr id="2969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88" y="1668464"/>
            <a:ext cx="6858000" cy="514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221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 descr="Pages from computerdataprocessing-160718090743_Page_0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1" y="762000"/>
            <a:ext cx="8620125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puts the first address on the address bus</a:t>
            </a:r>
          </a:p>
        </p:txBody>
      </p:sp>
      <p:pic>
        <p:nvPicPr>
          <p:cNvPr id="3072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2" t="34460" b="24947"/>
          <a:stretch>
            <a:fillRect/>
          </a:stretch>
        </p:blipFill>
        <p:spPr bwMode="auto">
          <a:xfrm>
            <a:off x="8783639" y="3441701"/>
            <a:ext cx="738187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4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 descr="Pages from computerdataprocessing-160718090743_Page_0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87095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Bus controller (not shown) gives access to CPU</a:t>
            </a:r>
          </a:p>
        </p:txBody>
      </p:sp>
    </p:spTree>
    <p:extLst>
      <p:ext uri="{BB962C8B-B14F-4D97-AF65-F5344CB8AC3E}">
        <p14:creationId xmlns:p14="http://schemas.microsoft.com/office/powerpoint/2010/main" val="425600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 descr="Pages from computerdataprocessing-160718090743_Page_0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enables ram to go to address</a:t>
            </a:r>
          </a:p>
        </p:txBody>
      </p:sp>
    </p:spTree>
    <p:extLst>
      <p:ext uri="{BB962C8B-B14F-4D97-AF65-F5344CB8AC3E}">
        <p14:creationId xmlns:p14="http://schemas.microsoft.com/office/powerpoint/2010/main" val="4647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 descr="Pages from computerdataprocessing-160718090743_Page_0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5842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Memory puts contents of address on bus for CPU to read</a:t>
            </a:r>
          </a:p>
        </p:txBody>
      </p:sp>
      <p:pic>
        <p:nvPicPr>
          <p:cNvPr id="3379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2" t="37720" b="58781"/>
          <a:stretch>
            <a:fillRect/>
          </a:stretch>
        </p:blipFill>
        <p:spPr bwMode="auto">
          <a:xfrm>
            <a:off x="8783639" y="3608389"/>
            <a:ext cx="738187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850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Pages from computerdataprocessing-160718090743_Page_1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has the information</a:t>
            </a:r>
          </a:p>
        </p:txBody>
      </p:sp>
      <p:pic>
        <p:nvPicPr>
          <p:cNvPr id="34820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2" t="37720" b="58781"/>
          <a:stretch>
            <a:fillRect/>
          </a:stretch>
        </p:blipFill>
        <p:spPr bwMode="auto">
          <a:xfrm>
            <a:off x="8783639" y="3608389"/>
            <a:ext cx="738187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605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38338" y="5842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A comparison of logic families</a:t>
            </a:r>
            <a:br>
              <a:rPr lang="en-US" altLang="en-US" smtClean="0"/>
            </a:br>
            <a:r>
              <a:rPr lang="en-GB" altLang="en-US" sz="2000"/>
              <a:t>Transistor-Transistor (TTL) Logic (bipolar)</a:t>
            </a:r>
            <a:br>
              <a:rPr lang="en-GB" altLang="en-US" sz="2000"/>
            </a:br>
            <a:r>
              <a:rPr lang="en-GB" altLang="en-US" sz="2000"/>
              <a:t>Metal oxide semiconductor (MOS) logic (FET)</a:t>
            </a:r>
            <a:br>
              <a:rPr lang="en-GB" altLang="en-US" sz="2000"/>
            </a:br>
            <a:endParaRPr lang="en-US" altLang="en-US" sz="200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7701" y="1773239"/>
            <a:ext cx="8507413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endParaRPr lang="en-US" altLang="en-US" sz="2200" b="1" dirty="0">
              <a:solidFill>
                <a:srgbClr val="0000FF"/>
              </a:solidFill>
            </a:endParaRPr>
          </a:p>
        </p:txBody>
      </p:sp>
      <p:grpSp>
        <p:nvGrpSpPr>
          <p:cNvPr id="99332" name="Group 39"/>
          <p:cNvGrpSpPr>
            <a:grpSpLocks/>
          </p:cNvGrpSpPr>
          <p:nvPr/>
        </p:nvGrpSpPr>
        <p:grpSpPr bwMode="auto">
          <a:xfrm>
            <a:off x="1595500" y="1845051"/>
            <a:ext cx="9433048" cy="4252913"/>
            <a:chOff x="272" y="1177"/>
            <a:chExt cx="5193" cy="2679"/>
          </a:xfrm>
        </p:grpSpPr>
        <p:sp>
          <p:nvSpPr>
            <p:cNvPr id="99349" name="Rectangle 30"/>
            <p:cNvSpPr>
              <a:spLocks noChangeArrowheads="1"/>
            </p:cNvSpPr>
            <p:nvPr/>
          </p:nvSpPr>
          <p:spPr bwMode="auto">
            <a:xfrm>
              <a:off x="1872" y="1193"/>
              <a:ext cx="1192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 dirty="0">
                  <a:solidFill>
                    <a:srgbClr val="000000"/>
                  </a:solidFill>
                </a:rPr>
                <a:t>TTL</a:t>
              </a:r>
              <a:endParaRPr lang="en-GB" altLang="en-US" sz="2400" dirty="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34" name="Rectangle 10"/>
            <p:cNvSpPr>
              <a:spLocks noChangeArrowheads="1"/>
            </p:cNvSpPr>
            <p:nvPr/>
          </p:nvSpPr>
          <p:spPr bwMode="auto">
            <a:xfrm>
              <a:off x="1872" y="3493"/>
              <a:ext cx="1192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1.5 – 33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37" name="Rectangle 14"/>
            <p:cNvSpPr>
              <a:spLocks noChangeArrowheads="1"/>
            </p:cNvSpPr>
            <p:nvPr/>
          </p:nvSpPr>
          <p:spPr bwMode="auto">
            <a:xfrm>
              <a:off x="1872" y="3032"/>
              <a:ext cx="1192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Very good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40" name="Rectangle 18"/>
            <p:cNvSpPr>
              <a:spLocks noChangeArrowheads="1"/>
            </p:cNvSpPr>
            <p:nvPr/>
          </p:nvSpPr>
          <p:spPr bwMode="auto">
            <a:xfrm>
              <a:off x="1872" y="2495"/>
              <a:ext cx="1192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dirty="0" smtClean="0">
                  <a:solidFill>
                    <a:srgbClr val="000000"/>
                  </a:solidFill>
                </a:rPr>
                <a:t>1</a:t>
              </a:r>
              <a:r>
                <a:rPr lang="en-GB" altLang="en-US" sz="2400" dirty="0" smtClean="0">
                  <a:solidFill>
                    <a:srgbClr val="000000"/>
                  </a:solidFill>
                  <a:sym typeface="Symbol" panose="05050102010706020507" pitchFamily="18" charset="2"/>
                </a:rPr>
                <a:t></a:t>
              </a:r>
              <a:r>
                <a:rPr lang="en-GB" altLang="en-US" sz="2400" dirty="0" smtClean="0">
                  <a:solidFill>
                    <a:srgbClr val="000000"/>
                  </a:solidFill>
                </a:rPr>
                <a:t>22</a:t>
              </a:r>
              <a:endParaRPr lang="en-GB" altLang="en-US" sz="2400" dirty="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43" name="Rectangle 22"/>
            <p:cNvSpPr>
              <a:spLocks noChangeArrowheads="1"/>
            </p:cNvSpPr>
            <p:nvPr/>
          </p:nvSpPr>
          <p:spPr bwMode="auto">
            <a:xfrm>
              <a:off x="1872" y="2042"/>
              <a:ext cx="1192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dirty="0">
                  <a:solidFill>
                    <a:srgbClr val="000000"/>
                  </a:solidFill>
                </a:rPr>
                <a:t>10</a:t>
              </a:r>
              <a:endParaRPr lang="en-GB" altLang="en-US" sz="2400" dirty="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46" name="Rectangle 26"/>
            <p:cNvSpPr>
              <a:spLocks noChangeArrowheads="1"/>
            </p:cNvSpPr>
            <p:nvPr/>
          </p:nvSpPr>
          <p:spPr bwMode="auto">
            <a:xfrm>
              <a:off x="1872" y="1525"/>
              <a:ext cx="1192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dirty="0">
                  <a:solidFill>
                    <a:srgbClr val="000000"/>
                  </a:solidFill>
                </a:rPr>
                <a:t>NAND</a:t>
              </a:r>
              <a:endParaRPr lang="en-GB" altLang="en-US" sz="2400" dirty="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33" name="Rectangle 8"/>
            <p:cNvSpPr>
              <a:spLocks noChangeArrowheads="1"/>
            </p:cNvSpPr>
            <p:nvPr/>
          </p:nvSpPr>
          <p:spPr bwMode="auto">
            <a:xfrm>
              <a:off x="3054" y="3477"/>
              <a:ext cx="1529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1.5 – 200</a:t>
              </a:r>
            </a:p>
          </p:txBody>
        </p:sp>
        <p:sp>
          <p:nvSpPr>
            <p:cNvPr id="99335" name="Rectangle 11"/>
            <p:cNvSpPr>
              <a:spLocks noChangeArrowheads="1"/>
            </p:cNvSpPr>
            <p:nvPr/>
          </p:nvSpPr>
          <p:spPr bwMode="auto">
            <a:xfrm>
              <a:off x="272" y="3485"/>
              <a:ext cx="1915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i="1">
                  <a:solidFill>
                    <a:srgbClr val="000000"/>
                  </a:solidFill>
                </a:rPr>
                <a:t>T</a:t>
              </a:r>
              <a:r>
                <a:rPr lang="en-GB" altLang="en-US" sz="2400" i="1" baseline="-30000">
                  <a:solidFill>
                    <a:srgbClr val="000000"/>
                  </a:solidFill>
                </a:rPr>
                <a:t>PD </a:t>
              </a:r>
              <a:r>
                <a:rPr lang="en-GB" altLang="en-US" sz="2400">
                  <a:solidFill>
                    <a:srgbClr val="000000"/>
                  </a:solidFill>
                </a:rPr>
                <a:t>(ns)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36" name="Rectangle 12"/>
            <p:cNvSpPr>
              <a:spLocks noChangeArrowheads="1"/>
            </p:cNvSpPr>
            <p:nvPr/>
          </p:nvSpPr>
          <p:spPr bwMode="auto">
            <a:xfrm>
              <a:off x="3054" y="3016"/>
              <a:ext cx="1529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Excellent</a:t>
              </a:r>
            </a:p>
          </p:txBody>
        </p:sp>
        <p:sp>
          <p:nvSpPr>
            <p:cNvPr id="99338" name="Rectangle 15"/>
            <p:cNvSpPr>
              <a:spLocks noChangeArrowheads="1"/>
            </p:cNvSpPr>
            <p:nvPr/>
          </p:nvSpPr>
          <p:spPr bwMode="auto">
            <a:xfrm>
              <a:off x="272" y="3024"/>
              <a:ext cx="1666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Noise immunity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39" name="Rectangle 16"/>
            <p:cNvSpPr>
              <a:spLocks noChangeArrowheads="1"/>
            </p:cNvSpPr>
            <p:nvPr/>
          </p:nvSpPr>
          <p:spPr bwMode="auto">
            <a:xfrm>
              <a:off x="3054" y="2479"/>
              <a:ext cx="1529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1@1 MHz</a:t>
              </a:r>
            </a:p>
          </p:txBody>
        </p:sp>
        <p:sp>
          <p:nvSpPr>
            <p:cNvPr id="99342" name="Rectangle 20"/>
            <p:cNvSpPr>
              <a:spLocks noChangeArrowheads="1"/>
            </p:cNvSpPr>
            <p:nvPr/>
          </p:nvSpPr>
          <p:spPr bwMode="auto">
            <a:xfrm>
              <a:off x="3054" y="2026"/>
              <a:ext cx="1529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&gt;50</a:t>
              </a:r>
            </a:p>
          </p:txBody>
        </p:sp>
        <p:sp>
          <p:nvSpPr>
            <p:cNvPr id="99344" name="Rectangle 23"/>
            <p:cNvSpPr>
              <a:spLocks noChangeArrowheads="1"/>
            </p:cNvSpPr>
            <p:nvPr/>
          </p:nvSpPr>
          <p:spPr bwMode="auto">
            <a:xfrm>
              <a:off x="272" y="2034"/>
              <a:ext cx="1915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Fan-out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45" name="Rectangle 24"/>
            <p:cNvSpPr>
              <a:spLocks noChangeArrowheads="1"/>
            </p:cNvSpPr>
            <p:nvPr/>
          </p:nvSpPr>
          <p:spPr bwMode="auto">
            <a:xfrm>
              <a:off x="3054" y="1509"/>
              <a:ext cx="1527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NAND-NOR</a:t>
              </a:r>
            </a:p>
          </p:txBody>
        </p:sp>
        <p:sp>
          <p:nvSpPr>
            <p:cNvPr id="99347" name="Rectangle 27"/>
            <p:cNvSpPr>
              <a:spLocks noChangeArrowheads="1"/>
            </p:cNvSpPr>
            <p:nvPr/>
          </p:nvSpPr>
          <p:spPr bwMode="auto">
            <a:xfrm>
              <a:off x="272" y="1517"/>
              <a:ext cx="1758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Basic gate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48" name="Rectangle 28"/>
            <p:cNvSpPr>
              <a:spLocks noChangeArrowheads="1"/>
            </p:cNvSpPr>
            <p:nvPr/>
          </p:nvSpPr>
          <p:spPr bwMode="auto">
            <a:xfrm>
              <a:off x="3054" y="1177"/>
              <a:ext cx="1529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CMOS</a:t>
              </a:r>
            </a:p>
          </p:txBody>
        </p:sp>
        <p:sp>
          <p:nvSpPr>
            <p:cNvPr id="99350" name="Rectangle 31"/>
            <p:cNvSpPr>
              <a:spLocks noChangeArrowheads="1"/>
            </p:cNvSpPr>
            <p:nvPr/>
          </p:nvSpPr>
          <p:spPr bwMode="auto">
            <a:xfrm>
              <a:off x="272" y="1185"/>
              <a:ext cx="1915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Parameter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51" name="Line 32"/>
            <p:cNvSpPr>
              <a:spLocks noChangeShapeType="1"/>
            </p:cNvSpPr>
            <p:nvPr/>
          </p:nvSpPr>
          <p:spPr bwMode="auto">
            <a:xfrm flipV="1">
              <a:off x="272" y="1185"/>
              <a:ext cx="4309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>
                <a:solidFill>
                  <a:srgbClr val="000000"/>
                </a:solidFill>
              </a:endParaRPr>
            </a:p>
          </p:txBody>
        </p:sp>
        <p:sp>
          <p:nvSpPr>
            <p:cNvPr id="99352" name="Line 33"/>
            <p:cNvSpPr>
              <a:spLocks noChangeShapeType="1"/>
            </p:cNvSpPr>
            <p:nvPr/>
          </p:nvSpPr>
          <p:spPr bwMode="auto">
            <a:xfrm>
              <a:off x="272" y="3848"/>
              <a:ext cx="4309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>
                <a:solidFill>
                  <a:srgbClr val="000000"/>
                </a:solidFill>
              </a:endParaRPr>
            </a:p>
          </p:txBody>
        </p:sp>
        <p:sp>
          <p:nvSpPr>
            <p:cNvPr id="99353" name="Line 34"/>
            <p:cNvSpPr>
              <a:spLocks noChangeShapeType="1"/>
            </p:cNvSpPr>
            <p:nvPr/>
          </p:nvSpPr>
          <p:spPr bwMode="auto">
            <a:xfrm>
              <a:off x="272" y="1185"/>
              <a:ext cx="0" cy="2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CA">
                <a:solidFill>
                  <a:srgbClr val="000000"/>
                </a:solidFill>
              </a:endParaRPr>
            </a:p>
          </p:txBody>
        </p:sp>
        <p:sp>
          <p:nvSpPr>
            <p:cNvPr id="99354" name="Line 35"/>
            <p:cNvSpPr>
              <a:spLocks noChangeShapeType="1"/>
            </p:cNvSpPr>
            <p:nvPr/>
          </p:nvSpPr>
          <p:spPr bwMode="auto">
            <a:xfrm>
              <a:off x="5465" y="1185"/>
              <a:ext cx="0" cy="2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CA">
                <a:solidFill>
                  <a:srgbClr val="000000"/>
                </a:solidFill>
              </a:endParaRPr>
            </a:p>
          </p:txBody>
        </p:sp>
        <p:sp>
          <p:nvSpPr>
            <p:cNvPr id="99355" name="Line 36"/>
            <p:cNvSpPr>
              <a:spLocks noChangeShapeType="1"/>
            </p:cNvSpPr>
            <p:nvPr/>
          </p:nvSpPr>
          <p:spPr bwMode="auto">
            <a:xfrm flipV="1">
              <a:off x="272" y="1509"/>
              <a:ext cx="4309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>
                <a:solidFill>
                  <a:srgbClr val="000000"/>
                </a:solidFill>
              </a:endParaRPr>
            </a:p>
          </p:txBody>
        </p:sp>
        <p:sp>
          <p:nvSpPr>
            <p:cNvPr id="99341" name="Rectangle 19"/>
            <p:cNvSpPr>
              <a:spLocks noChangeArrowheads="1"/>
            </p:cNvSpPr>
            <p:nvPr/>
          </p:nvSpPr>
          <p:spPr bwMode="auto">
            <a:xfrm>
              <a:off x="272" y="2487"/>
              <a:ext cx="1758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dirty="0">
                  <a:solidFill>
                    <a:srgbClr val="000000"/>
                  </a:solidFill>
                </a:rPr>
                <a:t>Power per gate (</a:t>
              </a:r>
              <a:r>
                <a:rPr lang="en-GB" altLang="en-US" sz="2400" dirty="0" err="1">
                  <a:solidFill>
                    <a:srgbClr val="000000"/>
                  </a:solidFill>
                </a:rPr>
                <a:t>mW</a:t>
              </a:r>
              <a:r>
                <a:rPr lang="en-GB" altLang="en-US" sz="2400" dirty="0">
                  <a:solidFill>
                    <a:srgbClr val="000000"/>
                  </a:solidFill>
                </a:rPr>
                <a:t>)</a:t>
              </a:r>
              <a:endParaRPr lang="en-GB" altLang="en-US" sz="2400" dirty="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957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Pages from computerdataprocessing-160718090743_Page_1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Repeat the cycle to get next information</a:t>
            </a:r>
          </a:p>
        </p:txBody>
      </p:sp>
    </p:spTree>
    <p:extLst>
      <p:ext uri="{BB962C8B-B14F-4D97-AF65-F5344CB8AC3E}">
        <p14:creationId xmlns:p14="http://schemas.microsoft.com/office/powerpoint/2010/main" val="262848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Pages from computerdataprocessing-160718090743_Page_1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648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 descr="Pages from computerdataprocessing-160718090743_Page_1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2" t="40520" b="55283"/>
          <a:stretch>
            <a:fillRect/>
          </a:stretch>
        </p:blipFill>
        <p:spPr bwMode="auto">
          <a:xfrm>
            <a:off x="8783639" y="3752850"/>
            <a:ext cx="7381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629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 descr="Pages from computerdataprocessing-160718090743_Page_1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2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 descr="Pages from computerdataprocessing-160718090743_Page_1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Get next information</a:t>
            </a:r>
          </a:p>
        </p:txBody>
      </p:sp>
    </p:spTree>
    <p:extLst>
      <p:ext uri="{BB962C8B-B14F-4D97-AF65-F5344CB8AC3E}">
        <p14:creationId xmlns:p14="http://schemas.microsoft.com/office/powerpoint/2010/main" val="68369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 descr="Pages from computerdataprocessing-160718090743_Page_1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29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 descr="Pages from computerdataprocessing-160718090743_Page_1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2" t="44019" b="51782"/>
          <a:stretch>
            <a:fillRect/>
          </a:stretch>
        </p:blipFill>
        <p:spPr bwMode="auto">
          <a:xfrm>
            <a:off x="8783639" y="3933825"/>
            <a:ext cx="7381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07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 descr="Pages from computerdataprocessing-160718090743_Page_1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2" t="44019" b="51782"/>
          <a:stretch>
            <a:fillRect/>
          </a:stretch>
        </p:blipFill>
        <p:spPr bwMode="auto">
          <a:xfrm>
            <a:off x="8783639" y="3933825"/>
            <a:ext cx="7381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867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 descr="Pages from computerdataprocessing-160718090743_Page_1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905000" y="549275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has received instruction to write information to memory address 01100100</a:t>
            </a:r>
          </a:p>
        </p:txBody>
      </p:sp>
    </p:spTree>
    <p:extLst>
      <p:ext uri="{BB962C8B-B14F-4D97-AF65-F5344CB8AC3E}">
        <p14:creationId xmlns:p14="http://schemas.microsoft.com/office/powerpoint/2010/main" val="201294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 descr="Pages from computerdataprocessing-160718090743_Page_2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611188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puts address on address bus and information for that address on data bus</a:t>
            </a:r>
          </a:p>
        </p:txBody>
      </p:sp>
      <p:pic>
        <p:nvPicPr>
          <p:cNvPr id="45060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2" t="47517" b="48283"/>
          <a:stretch>
            <a:fillRect/>
          </a:stretch>
        </p:blipFill>
        <p:spPr bwMode="auto">
          <a:xfrm>
            <a:off x="8783639" y="4113213"/>
            <a:ext cx="7381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476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55540" y="1736812"/>
            <a:ext cx="8483984" cy="4319587"/>
          </a:xfrm>
        </p:spPr>
        <p:txBody>
          <a:bodyPr/>
          <a:lstStyle/>
          <a:p>
            <a:pPr eaLnBrk="1" hangingPunct="1"/>
            <a:r>
              <a:rPr lang="en-GB" altLang="en-US" sz="2600" b="1" dirty="0">
                <a:solidFill>
                  <a:srgbClr val="0000FF"/>
                </a:solidFill>
              </a:rPr>
              <a:t>TTL inputs</a:t>
            </a:r>
          </a:p>
          <a:p>
            <a:pPr lvl="1" eaLnBrk="1" hangingPunct="1"/>
            <a:r>
              <a:rPr lang="en-GB" altLang="en-US" sz="2400" dirty="0"/>
              <a:t>unused inputs, if left unconnected, will float to logical 1</a:t>
            </a:r>
          </a:p>
          <a:p>
            <a:pPr lvl="1" eaLnBrk="1" hangingPunct="1"/>
            <a:r>
              <a:rPr lang="en-GB" altLang="en-US" sz="2400" dirty="0"/>
              <a:t>it is not advisable to allow them to float since they are then very susceptible to noise</a:t>
            </a:r>
          </a:p>
          <a:p>
            <a:pPr lvl="1" eaLnBrk="1" hangingPunct="1"/>
            <a:r>
              <a:rPr lang="en-GB" altLang="en-US" sz="2400" dirty="0"/>
              <a:t>unused inputs should be tied </a:t>
            </a:r>
            <a:r>
              <a:rPr lang="en-GB" altLang="en-US" sz="2400" dirty="0" smtClean="0"/>
              <a:t>directly to </a:t>
            </a:r>
            <a:r>
              <a:rPr lang="en-GB" altLang="en-US" sz="2400" dirty="0"/>
              <a:t>ground (logic 0) or </a:t>
            </a:r>
            <a:r>
              <a:rPr lang="en-GB" altLang="en-US" sz="2400" i="1" dirty="0"/>
              <a:t>through a resistor </a:t>
            </a:r>
            <a:r>
              <a:rPr lang="en-GB" altLang="en-US" sz="2400" dirty="0"/>
              <a:t>to the positive supply rail (logic 1)</a:t>
            </a:r>
          </a:p>
          <a:p>
            <a:pPr lvl="2" eaLnBrk="1" hangingPunct="1"/>
            <a:r>
              <a:rPr lang="en-GB" altLang="en-US" sz="2000" dirty="0"/>
              <a:t>unused inputs to an AND or NAND gate should be tied </a:t>
            </a:r>
            <a:r>
              <a:rPr lang="en-GB" altLang="en-US" sz="2000" i="1" dirty="0"/>
              <a:t>high</a:t>
            </a:r>
          </a:p>
          <a:p>
            <a:pPr lvl="2" eaLnBrk="1" hangingPunct="1"/>
            <a:r>
              <a:rPr lang="en-GB" altLang="en-US" sz="2000" dirty="0"/>
              <a:t>unused inputs to an OR </a:t>
            </a:r>
            <a:r>
              <a:rPr lang="en-GB" altLang="en-US" sz="2000" dirty="0" err="1"/>
              <a:t>or</a:t>
            </a:r>
            <a:r>
              <a:rPr lang="en-GB" altLang="en-US" sz="2000" dirty="0"/>
              <a:t> NOR gate should be tied </a:t>
            </a:r>
            <a:r>
              <a:rPr lang="en-GB" altLang="en-US" sz="2000" i="1" dirty="0"/>
              <a:t>low</a:t>
            </a:r>
          </a:p>
          <a:p>
            <a:pPr lvl="1" eaLnBrk="1" hangingPunct="1"/>
            <a:r>
              <a:rPr lang="en-GB" altLang="en-US" sz="2400" dirty="0" smtClean="0"/>
              <a:t>Can function as </a:t>
            </a:r>
            <a:r>
              <a:rPr lang="en-GB" altLang="en-US" sz="2400" dirty="0" err="1" smtClean="0"/>
              <a:t>tri-state</a:t>
            </a:r>
            <a:r>
              <a:rPr lang="en-GB" altLang="en-US" sz="2400" dirty="0" smtClean="0"/>
              <a:t> device (on, off, or not there!)</a:t>
            </a:r>
          </a:p>
          <a:p>
            <a:pPr lvl="1" eaLnBrk="1" hangingPunct="1"/>
            <a:r>
              <a:rPr lang="en-GB" altLang="en-US" sz="2400" dirty="0" smtClean="0"/>
              <a:t>Several </a:t>
            </a:r>
            <a:r>
              <a:rPr lang="en-GB" altLang="en-US" sz="2400" dirty="0"/>
              <a:t>variants of TTL available (e.g.</a:t>
            </a:r>
            <a:r>
              <a:rPr lang="en-CA" altLang="en-US" sz="2400" dirty="0"/>
              <a:t> Low-powered </a:t>
            </a:r>
            <a:r>
              <a:rPr lang="en-CA" altLang="en-US" sz="2400" dirty="0" err="1"/>
              <a:t>Schottky</a:t>
            </a:r>
            <a:r>
              <a:rPr lang="en-CA" altLang="en-US" sz="2400" dirty="0"/>
              <a:t>-TTL) that have many enhanced features.</a:t>
            </a: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6028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 descr="Pages from computerdataprocessing-160718090743_Page_2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enables write</a:t>
            </a:r>
          </a:p>
        </p:txBody>
      </p:sp>
      <p:pic>
        <p:nvPicPr>
          <p:cNvPr id="4608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2" t="47517" b="48283"/>
          <a:stretch>
            <a:fillRect/>
          </a:stretch>
        </p:blipFill>
        <p:spPr bwMode="auto">
          <a:xfrm>
            <a:off x="8783639" y="4113213"/>
            <a:ext cx="7381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355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 descr="Pages from computerdataprocessing-160718090743_Page_2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Repeat as needed!</a:t>
            </a:r>
          </a:p>
        </p:txBody>
      </p:sp>
      <p:pic>
        <p:nvPicPr>
          <p:cNvPr id="4710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2" t="47517" b="48283"/>
          <a:stretch>
            <a:fillRect/>
          </a:stretch>
        </p:blipFill>
        <p:spPr bwMode="auto">
          <a:xfrm>
            <a:off x="8783639" y="4113213"/>
            <a:ext cx="7381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965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Pages from computerdataprocessing-160718090743_Page_2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CA" kern="0" dirty="0"/>
          </a:p>
        </p:txBody>
      </p:sp>
      <p:pic>
        <p:nvPicPr>
          <p:cNvPr id="4813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2" t="34460" b="24947"/>
          <a:stretch>
            <a:fillRect/>
          </a:stretch>
        </p:blipFill>
        <p:spPr bwMode="auto">
          <a:xfrm>
            <a:off x="8783639" y="3441701"/>
            <a:ext cx="738187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89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 descr="Pages from computerdataprocessing-160718090743_Page_2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300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 descr="Pages from computerdataprocessing-160718090743_Page_2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989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 descr="Pages from computerdataprocessing-160718090743_Page_2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681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 descr="Pages from computerdataprocessing-160718090743_Page_2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559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" descr="Pages from computerdataprocessing-160718090743_Page_2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326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" descr="Pages from computerdataprocessing-160718090743_Page_2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415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" descr="Pages from computerdataprocessing-160718090743_Page_3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43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5314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 dirty="0">
                <a:solidFill>
                  <a:srgbClr val="0000FF"/>
                </a:solidFill>
              </a:rPr>
              <a:t>CMOS inputs</a:t>
            </a:r>
          </a:p>
          <a:p>
            <a:pPr lvl="1" eaLnBrk="1" hangingPunct="1"/>
            <a:r>
              <a:rPr lang="en-GB" altLang="en-US" sz="2400" dirty="0"/>
              <a:t>CMOS gate protection circuitry</a:t>
            </a:r>
          </a:p>
          <a:p>
            <a:pPr lvl="1" eaLnBrk="1" hangingPunct="1"/>
            <a:endParaRPr lang="en-GB" altLang="en-US" sz="2400" dirty="0"/>
          </a:p>
          <a:p>
            <a:pPr lvl="1" eaLnBrk="1" hangingPunct="1"/>
            <a:endParaRPr lang="en-GB" altLang="en-US" sz="2400" dirty="0"/>
          </a:p>
          <a:p>
            <a:pPr lvl="1" eaLnBrk="1" hangingPunct="1"/>
            <a:endParaRPr lang="en-GB" altLang="en-US" sz="2400" dirty="0"/>
          </a:p>
          <a:p>
            <a:pPr lvl="1" eaLnBrk="1" hangingPunct="1"/>
            <a:r>
              <a:rPr lang="en-GB" altLang="en-US" sz="2400" dirty="0"/>
              <a:t>CMOS inputs must </a:t>
            </a:r>
            <a:r>
              <a:rPr lang="en-GB" altLang="en-US" sz="2400" b="1" i="1" u="sng" dirty="0"/>
              <a:t>not</a:t>
            </a:r>
            <a:r>
              <a:rPr lang="en-GB" altLang="en-US" sz="2400" dirty="0"/>
              <a:t> be left unconnected</a:t>
            </a:r>
          </a:p>
          <a:p>
            <a:pPr lvl="1" eaLnBrk="1" hangingPunct="1"/>
            <a:r>
              <a:rPr lang="en-GB" altLang="en-US" sz="2400" dirty="0"/>
              <a:t>unused inputs should be tied </a:t>
            </a:r>
            <a:r>
              <a:rPr lang="en-GB" altLang="en-US" sz="2400" dirty="0" smtClean="0"/>
              <a:t>directly to </a:t>
            </a:r>
            <a:r>
              <a:rPr lang="en-GB" altLang="en-US" sz="2400" dirty="0"/>
              <a:t>ground (logic 0) or to the positive supply rail (logic 1)</a:t>
            </a:r>
          </a:p>
          <a:p>
            <a:pPr lvl="2" eaLnBrk="1" hangingPunct="1"/>
            <a:r>
              <a:rPr lang="en-GB" altLang="en-US" sz="2000" dirty="0"/>
              <a:t>unused inputs to an AND or NAND gate should be tied </a:t>
            </a:r>
            <a:r>
              <a:rPr lang="en-GB" altLang="en-US" sz="2000" i="1" dirty="0"/>
              <a:t>high</a:t>
            </a:r>
          </a:p>
          <a:p>
            <a:pPr lvl="2" eaLnBrk="1" hangingPunct="1"/>
            <a:r>
              <a:rPr lang="en-GB" altLang="en-US" sz="2000" dirty="0"/>
              <a:t>unused inputs to an OR </a:t>
            </a:r>
            <a:r>
              <a:rPr lang="en-GB" altLang="en-US" sz="2000" dirty="0" err="1"/>
              <a:t>or</a:t>
            </a:r>
            <a:r>
              <a:rPr lang="en-GB" altLang="en-US" sz="2000" dirty="0"/>
              <a:t> NOR gate should be tied </a:t>
            </a:r>
            <a:r>
              <a:rPr lang="en-GB" altLang="en-US" sz="2000" i="1" dirty="0"/>
              <a:t>low</a:t>
            </a:r>
            <a:endParaRPr lang="en-GB" altLang="en-US" sz="2000" dirty="0"/>
          </a:p>
        </p:txBody>
      </p:sp>
      <p:pic>
        <p:nvPicPr>
          <p:cNvPr id="103427" name="Picture 3" descr="C14NF3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5" y="1844675"/>
            <a:ext cx="3024188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8" name="TextBox 1"/>
          <p:cNvSpPr txBox="1">
            <a:spLocks noChangeArrowheads="1"/>
          </p:cNvSpPr>
          <p:nvPr/>
        </p:nvSpPr>
        <p:spPr bwMode="auto">
          <a:xfrm>
            <a:off x="2279650" y="657226"/>
            <a:ext cx="67325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Can be easily “blown” with too high a voltage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Sensitive to static</a:t>
            </a:r>
          </a:p>
        </p:txBody>
      </p:sp>
    </p:spTree>
    <p:extLst>
      <p:ext uri="{BB962C8B-B14F-4D97-AF65-F5344CB8AC3E}">
        <p14:creationId xmlns:p14="http://schemas.microsoft.com/office/powerpoint/2010/main" val="197252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1" descr="Pages from computerdataprocessing-160718090743_Page_3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2" t="34460" b="24947"/>
          <a:stretch>
            <a:fillRect/>
          </a:stretch>
        </p:blipFill>
        <p:spPr bwMode="auto">
          <a:xfrm>
            <a:off x="8783639" y="3441701"/>
            <a:ext cx="738187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57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62138" y="1844675"/>
            <a:ext cx="8382000" cy="4319588"/>
          </a:xfrm>
        </p:spPr>
        <p:txBody>
          <a:bodyPr/>
          <a:lstStyle/>
          <a:p>
            <a:pPr marL="409575" indent="-409575" eaLnBrk="1" hangingPunct="1"/>
            <a:r>
              <a:rPr lang="en-GB" altLang="en-US" sz="2600" b="1">
                <a:solidFill>
                  <a:srgbClr val="0000FF"/>
                </a:solidFill>
              </a:rPr>
              <a:t>Registers</a:t>
            </a:r>
          </a:p>
          <a:p>
            <a:pPr lvl="1" eaLnBrk="1" hangingPunct="1"/>
            <a:r>
              <a:rPr lang="en-GB" altLang="en-US" sz="2400"/>
              <a:t>fundamental building blocks within computers</a:t>
            </a:r>
          </a:p>
          <a:p>
            <a:pPr lvl="1" eaLnBrk="1" hangingPunct="1"/>
            <a:r>
              <a:rPr lang="en-GB" altLang="en-US" sz="2400"/>
              <a:t>can be constructed using D flip-flops</a:t>
            </a:r>
          </a:p>
          <a:p>
            <a:pPr lvl="1" eaLnBrk="1" hangingPunct="1"/>
            <a:r>
              <a:rPr lang="en-GB" altLang="en-US" sz="2400"/>
              <a:t>some are used for storage, others for input/output</a:t>
            </a:r>
          </a:p>
        </p:txBody>
      </p:sp>
      <p:pic>
        <p:nvPicPr>
          <p:cNvPr id="56323" name="Picture 3" descr="C27NF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3836989"/>
            <a:ext cx="5795962" cy="232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76426" y="1858964"/>
            <a:ext cx="8404225" cy="4319587"/>
          </a:xfrm>
        </p:spPr>
        <p:txBody>
          <a:bodyPr/>
          <a:lstStyle/>
          <a:p>
            <a:pPr marL="395288" indent="-395288" eaLnBrk="1" hangingPunct="1"/>
            <a:r>
              <a:rPr lang="en-GB" altLang="en-US" sz="2600" b="1">
                <a:solidFill>
                  <a:srgbClr val="0000FF"/>
                </a:solidFill>
              </a:rPr>
              <a:t>Communications between registers</a:t>
            </a:r>
          </a:p>
          <a:p>
            <a:pPr lvl="1" eaLnBrk="1" hangingPunct="1"/>
            <a:r>
              <a:rPr lang="en-GB" altLang="en-US" sz="2400"/>
              <a:t>achieved by enabling the</a:t>
            </a:r>
            <a:br>
              <a:rPr lang="en-GB" altLang="en-US" sz="2400"/>
            </a:br>
            <a:r>
              <a:rPr lang="en-GB" altLang="en-US" sz="2400"/>
              <a:t>output of one register and</a:t>
            </a:r>
            <a:br>
              <a:rPr lang="en-GB" altLang="en-US" sz="2400"/>
            </a:br>
            <a:r>
              <a:rPr lang="en-GB" altLang="en-US" sz="2400"/>
              <a:t>the input of another</a:t>
            </a:r>
          </a:p>
          <a:p>
            <a:pPr lvl="1" eaLnBrk="1" hangingPunct="1"/>
            <a:r>
              <a:rPr lang="en-GB" altLang="en-US" sz="2400"/>
              <a:t>as all the registers are</a:t>
            </a:r>
            <a:br>
              <a:rPr lang="en-GB" altLang="en-US" sz="2400"/>
            </a:br>
            <a:r>
              <a:rPr lang="en-GB" altLang="en-US" sz="2400"/>
              <a:t>connected by the same</a:t>
            </a:r>
            <a:br>
              <a:rPr lang="en-GB" altLang="en-US" sz="2400"/>
            </a:br>
            <a:r>
              <a:rPr lang="en-GB" altLang="en-US" sz="2400"/>
              <a:t>data bus, only one piece</a:t>
            </a:r>
            <a:br>
              <a:rPr lang="en-GB" altLang="en-US" sz="2400"/>
            </a:br>
            <a:r>
              <a:rPr lang="en-GB" altLang="en-US" sz="2400"/>
              <a:t>of information can be</a:t>
            </a:r>
            <a:br>
              <a:rPr lang="en-GB" altLang="en-US" sz="2400"/>
            </a:br>
            <a:r>
              <a:rPr lang="en-GB" altLang="en-US" sz="2400"/>
              <a:t>transmitted at any time</a:t>
            </a:r>
          </a:p>
        </p:txBody>
      </p:sp>
      <p:pic>
        <p:nvPicPr>
          <p:cNvPr id="58371" name="Picture 3" descr="C15NF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851" y="2327276"/>
            <a:ext cx="3846513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Input/Output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700214"/>
            <a:ext cx="8382000" cy="4319587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Interface</a:t>
            </a:r>
          </a:p>
          <a:p>
            <a:pPr lvl="1">
              <a:defRPr/>
            </a:pPr>
            <a:r>
              <a:rPr lang="en-US" dirty="0"/>
              <a:t>M</a:t>
            </a:r>
            <a:r>
              <a:rPr lang="en-US" dirty="0" smtClean="0"/>
              <a:t>ake </a:t>
            </a:r>
            <a:r>
              <a:rPr lang="en-US" dirty="0"/>
              <a:t>the signals produced by the sensor compatible with </a:t>
            </a:r>
            <a:r>
              <a:rPr lang="en-US" dirty="0" smtClean="0"/>
              <a:t>those of the </a:t>
            </a:r>
            <a:r>
              <a:rPr lang="en-US" dirty="0"/>
              <a:t>computer system</a:t>
            </a:r>
            <a:r>
              <a:rPr lang="en-US" dirty="0" smtClean="0"/>
              <a:t>.</a:t>
            </a:r>
          </a:p>
          <a:p>
            <a:pPr marL="457200" lvl="1" indent="0">
              <a:buNone/>
              <a:defRPr/>
            </a:pPr>
            <a:r>
              <a:rPr lang="en-US" dirty="0" smtClean="0"/>
              <a:t> </a:t>
            </a:r>
          </a:p>
          <a:p>
            <a:pPr lvl="1">
              <a:defRPr/>
            </a:pPr>
            <a:r>
              <a:rPr lang="en-US" dirty="0" smtClean="0"/>
              <a:t>Make signals </a:t>
            </a:r>
            <a:r>
              <a:rPr lang="en-US" dirty="0"/>
              <a:t>produced at </a:t>
            </a:r>
            <a:r>
              <a:rPr lang="en-US" dirty="0" smtClean="0"/>
              <a:t>the computer output suitable </a:t>
            </a:r>
            <a:r>
              <a:rPr lang="en-US" dirty="0"/>
              <a:t>to drive the </a:t>
            </a:r>
            <a:r>
              <a:rPr lang="en-US" dirty="0" smtClean="0"/>
              <a:t>actuators </a:t>
            </a:r>
            <a:r>
              <a:rPr lang="en-US" dirty="0"/>
              <a:t>directly.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The </a:t>
            </a:r>
            <a:r>
              <a:rPr lang="en-US" dirty="0"/>
              <a:t>operations performed by the interface </a:t>
            </a:r>
            <a:r>
              <a:rPr lang="en-US" dirty="0" smtClean="0"/>
              <a:t>referred </a:t>
            </a:r>
            <a:r>
              <a:rPr lang="en-US" dirty="0"/>
              <a:t>to as </a:t>
            </a:r>
            <a:r>
              <a:rPr lang="en-US" b="1" dirty="0"/>
              <a:t>signal conditioning</a:t>
            </a:r>
            <a:r>
              <a:rPr lang="en-US" dirty="0"/>
              <a:t>. 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967664" y="1089025"/>
            <a:ext cx="1260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dirty="0">
                <a:latin typeface="+mj-lt"/>
              </a:rPr>
              <a:t>Video 27F</a:t>
            </a:r>
          </a:p>
        </p:txBody>
      </p:sp>
      <p:pic>
        <p:nvPicPr>
          <p:cNvPr id="63493" name="Picture 6" descr="Video ic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614" y="225425"/>
            <a:ext cx="89852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Signal conditioning</a:t>
            </a:r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smtClean="0"/>
              <a:t>Signal conditioning includes:</a:t>
            </a:r>
          </a:p>
          <a:p>
            <a:pPr lvl="1"/>
            <a:r>
              <a:rPr lang="en-US" altLang="en-US" smtClean="0"/>
              <a:t>Amplification (Chapter 14)</a:t>
            </a:r>
          </a:p>
          <a:p>
            <a:pPr lvl="1"/>
            <a:r>
              <a:rPr lang="en-US" altLang="en-US" smtClean="0"/>
              <a:t>Filtering to remove noise (Chapter 8)</a:t>
            </a:r>
          </a:p>
          <a:p>
            <a:pPr lvl="1"/>
            <a:r>
              <a:rPr lang="en-US" altLang="en-US" smtClean="0"/>
              <a:t>Isolation (Optical isolator Chapter 26.8.3)</a:t>
            </a:r>
          </a:p>
          <a:p>
            <a:pPr lvl="1"/>
            <a:r>
              <a:rPr lang="en-US" altLang="en-US" smtClean="0"/>
              <a:t>Analogue-to-digital and/or </a:t>
            </a:r>
            <a:br>
              <a:rPr lang="en-US" altLang="en-US" smtClean="0"/>
            </a:br>
            <a:r>
              <a:rPr lang="en-US" altLang="en-US" smtClean="0"/>
              <a:t>digital-to-analogue conversion  (Chapter 28)</a:t>
            </a:r>
            <a:endParaRPr lang="en-CA" altLang="en-US" smtClean="0"/>
          </a:p>
          <a:p>
            <a:endParaRPr lang="en-CA" altLang="en-US" smtClean="0"/>
          </a:p>
          <a:p>
            <a:endParaRPr lang="en-CA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82775" y="1736725"/>
            <a:ext cx="8382000" cy="4319588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</a:pPr>
            <a:r>
              <a:rPr lang="en-GB" altLang="en-US" sz="2600" b="1">
                <a:solidFill>
                  <a:srgbClr val="0000FF"/>
                </a:solidFill>
              </a:rPr>
              <a:t>Input/output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en-US" sz="2400"/>
              <a:t>The nature of the input/output section varies tremendously with the application.</a:t>
            </a:r>
          </a:p>
          <a:p>
            <a:pPr lvl="1" eaLnBrk="1" hangingPunct="1">
              <a:lnSpc>
                <a:spcPct val="90000"/>
              </a:lnSpc>
            </a:pPr>
            <a:endParaRPr lang="en-GB" altLang="en-US" sz="2400"/>
          </a:p>
          <a:p>
            <a:pPr lvl="1" eaLnBrk="1" hangingPunct="1">
              <a:lnSpc>
                <a:spcPct val="90000"/>
              </a:lnSpc>
            </a:pPr>
            <a:r>
              <a:rPr lang="en-GB" altLang="en-US" sz="2400"/>
              <a:t>Input/output may use parallel or serial techniques.</a:t>
            </a:r>
          </a:p>
          <a:p>
            <a:pPr lvl="1" eaLnBrk="1" hangingPunct="1">
              <a:lnSpc>
                <a:spcPct val="90000"/>
              </a:lnSpc>
            </a:pPr>
            <a:endParaRPr lang="en-GB" altLang="en-US" sz="2400"/>
          </a:p>
          <a:p>
            <a:pPr lvl="1" eaLnBrk="1" hangingPunct="1">
              <a:lnSpc>
                <a:spcPct val="90000"/>
              </a:lnSpc>
            </a:pPr>
            <a:r>
              <a:rPr lang="en-GB" altLang="en-US" sz="2400" b="1" u="sng"/>
              <a:t>Parallel I/O </a:t>
            </a:r>
            <a:r>
              <a:rPr lang="en-GB" altLang="en-US" sz="2400"/>
              <a:t>often uses input/output </a:t>
            </a:r>
            <a:r>
              <a:rPr lang="en-GB" altLang="en-US" sz="2400" i="1"/>
              <a:t>registers</a:t>
            </a:r>
            <a:r>
              <a:rPr lang="en-GB" altLang="en-US" sz="2400"/>
              <a:t> which appear as simple </a:t>
            </a:r>
            <a:r>
              <a:rPr lang="en-GB" altLang="en-US" sz="2400" i="1"/>
              <a:t>memory locations </a:t>
            </a:r>
            <a:r>
              <a:rPr lang="en-GB" altLang="en-US" sz="2400"/>
              <a:t>to the processor</a:t>
            </a:r>
          </a:p>
          <a:p>
            <a:pPr lvl="1" eaLnBrk="1" hangingPunct="1">
              <a:lnSpc>
                <a:spcPct val="90000"/>
              </a:lnSpc>
            </a:pPr>
            <a:endParaRPr lang="en-GB" altLang="en-US" sz="2400"/>
          </a:p>
          <a:p>
            <a:pPr lvl="1" eaLnBrk="1" hangingPunct="1">
              <a:lnSpc>
                <a:spcPct val="90000"/>
              </a:lnSpc>
            </a:pPr>
            <a:r>
              <a:rPr lang="en-GB" altLang="en-US" sz="2400" b="1" u="sng"/>
              <a:t>Serial I/O</a:t>
            </a:r>
            <a:r>
              <a:rPr lang="en-GB" altLang="en-US" sz="2400"/>
              <a:t> for communication over longer distances. Can use a range of techniques including both synchronous and asynchronous methods.</a:t>
            </a:r>
          </a:p>
          <a:p>
            <a:pPr lvl="1" eaLnBrk="1" hangingPunct="1">
              <a:lnSpc>
                <a:spcPct val="90000"/>
              </a:lnSpc>
            </a:pPr>
            <a:endParaRPr lang="en-GB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76425" y="1665289"/>
            <a:ext cx="8720138" cy="4319587"/>
          </a:xfrm>
        </p:spPr>
        <p:txBody>
          <a:bodyPr/>
          <a:lstStyle/>
          <a:p>
            <a:pPr marL="395288" indent="-395288" eaLnBrk="1" hangingPunct="1"/>
            <a:r>
              <a:rPr lang="en-GB" altLang="en-US" sz="2600" b="1">
                <a:solidFill>
                  <a:srgbClr val="0000FF"/>
                </a:solidFill>
              </a:rPr>
              <a:t>Asynchronous serial communications</a:t>
            </a:r>
            <a:endParaRPr lang="en-GB" altLang="en-US" sz="2400"/>
          </a:p>
          <a:p>
            <a:pPr lvl="1" eaLnBrk="1" hangingPunct="1"/>
            <a:r>
              <a:rPr lang="en-GB" altLang="en-US" sz="2400"/>
              <a:t>Sender and receiver have (accurate) independent clocks</a:t>
            </a:r>
          </a:p>
          <a:p>
            <a:pPr lvl="1" eaLnBrk="1" hangingPunct="1"/>
            <a:r>
              <a:rPr lang="en-GB" altLang="en-US" sz="2400"/>
              <a:t>Clocks at the same frequency</a:t>
            </a:r>
          </a:p>
          <a:p>
            <a:pPr lvl="1" eaLnBrk="1" hangingPunct="1"/>
            <a:r>
              <a:rPr lang="en-GB" altLang="en-US" sz="2400"/>
              <a:t>The structure of an asynchronous word</a:t>
            </a:r>
          </a:p>
        </p:txBody>
      </p:sp>
      <p:pic>
        <p:nvPicPr>
          <p:cNvPr id="67587" name="Picture 3" descr="C15NF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4" y="3681414"/>
            <a:ext cx="5246687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Serial I/O-parallel to serial </a:t>
            </a:r>
            <a:r>
              <a:rPr lang="en-CA" altLang="en-US" smtClean="0">
                <a:sym typeface="Symbol" panose="05050102010706020507" pitchFamily="18" charset="2"/>
              </a:rPr>
              <a:t> serial to parallel</a:t>
            </a:r>
            <a:endParaRPr lang="en-CA" altLang="en-US" smtClean="0"/>
          </a:p>
        </p:txBody>
      </p:sp>
      <p:sp>
        <p:nvSpPr>
          <p:cNvPr id="67589" name="TextBox 1"/>
          <p:cNvSpPr txBox="1">
            <a:spLocks noChangeArrowheads="1"/>
          </p:cNvSpPr>
          <p:nvPr/>
        </p:nvSpPr>
        <p:spPr bwMode="auto">
          <a:xfrm>
            <a:off x="1552575" y="3683001"/>
            <a:ext cx="22685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At transition receiver starts its clock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80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Samples at same bit-rate at sender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80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Stop bit monitored for polarity</a:t>
            </a:r>
          </a:p>
        </p:txBody>
      </p:sp>
      <p:cxnSp>
        <p:nvCxnSpPr>
          <p:cNvPr id="67590" name="Straight Arrow Connector 6"/>
          <p:cNvCxnSpPr>
            <a:cxnSpLocks noChangeShapeType="1"/>
          </p:cNvCxnSpPr>
          <p:nvPr/>
        </p:nvCxnSpPr>
        <p:spPr bwMode="auto">
          <a:xfrm>
            <a:off x="3324225" y="4076701"/>
            <a:ext cx="1295400" cy="3159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76425" y="1665289"/>
            <a:ext cx="8720138" cy="4319587"/>
          </a:xfrm>
        </p:spPr>
        <p:txBody>
          <a:bodyPr/>
          <a:lstStyle/>
          <a:p>
            <a:pPr marL="395288" indent="-395288" eaLnBrk="1" hangingPunct="1">
              <a:defRPr/>
            </a:pPr>
            <a:r>
              <a:rPr lang="en-GB" altLang="en-US" sz="2600" b="1" dirty="0">
                <a:solidFill>
                  <a:srgbClr val="0000FF"/>
                </a:solidFill>
              </a:rPr>
              <a:t>Synchronous serial communications</a:t>
            </a:r>
            <a:endParaRPr lang="en-GB" altLang="en-US" sz="2400" dirty="0"/>
          </a:p>
          <a:p>
            <a:pPr lvl="1" eaLnBrk="1" hangingPunct="1">
              <a:defRPr/>
            </a:pPr>
            <a:r>
              <a:rPr lang="en-GB" altLang="en-US" sz="2400" dirty="0"/>
              <a:t>Used for continuous stream of data</a:t>
            </a:r>
          </a:p>
          <a:p>
            <a:pPr lvl="1" eaLnBrk="1" hangingPunct="1">
              <a:defRPr/>
            </a:pPr>
            <a:endParaRPr lang="en-GB" altLang="en-US" sz="2400" dirty="0"/>
          </a:p>
          <a:p>
            <a:pPr lvl="1" eaLnBrk="1" hangingPunct="1">
              <a:defRPr/>
            </a:pPr>
            <a:r>
              <a:rPr lang="en-GB" altLang="en-US" sz="2400" dirty="0"/>
              <a:t>Synchronization field sent to receiver </a:t>
            </a:r>
          </a:p>
          <a:p>
            <a:pPr lvl="2" eaLnBrk="1" hangingPunct="1">
              <a:defRPr/>
            </a:pPr>
            <a:r>
              <a:rPr lang="en-GB" altLang="en-US" dirty="0" smtClean="0"/>
              <a:t>A bit pattern or specific synchronization word</a:t>
            </a:r>
          </a:p>
          <a:p>
            <a:pPr marL="457200" lvl="1" indent="0" eaLnBrk="1" hangingPunct="1">
              <a:buNone/>
              <a:defRPr/>
            </a:pPr>
            <a:r>
              <a:rPr lang="en-GB" altLang="en-US" sz="2400" dirty="0"/>
              <a:t>		</a:t>
            </a:r>
          </a:p>
          <a:p>
            <a:pPr lvl="1" eaLnBrk="1" hangingPunct="1">
              <a:defRPr/>
            </a:pPr>
            <a:r>
              <a:rPr lang="en-GB" altLang="en-US" sz="2400" dirty="0"/>
              <a:t>Receiver clock then derived from sync-word/words</a:t>
            </a:r>
          </a:p>
        </p:txBody>
      </p:sp>
      <p:sp>
        <p:nvSpPr>
          <p:cNvPr id="696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Serial I/O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0" y="1628775"/>
            <a:ext cx="8382000" cy="4319588"/>
          </a:xfrm>
        </p:spPr>
        <p:txBody>
          <a:bodyPr/>
          <a:lstStyle/>
          <a:p>
            <a:pPr marL="395288" indent="-395288" eaLnBrk="1" hangingPunct="1"/>
            <a:r>
              <a:rPr lang="en-GB" altLang="en-US" sz="2600" b="1">
                <a:solidFill>
                  <a:srgbClr val="0000FF"/>
                </a:solidFill>
              </a:rPr>
              <a:t>Serial communications standards</a:t>
            </a:r>
          </a:p>
          <a:p>
            <a:pPr lvl="1" eaLnBrk="1" hangingPunct="1"/>
            <a:r>
              <a:rPr lang="en-GB" altLang="en-US" sz="2400"/>
              <a:t>One of the most important standards is the</a:t>
            </a:r>
            <a:br>
              <a:rPr lang="en-GB" altLang="en-US" sz="2400"/>
            </a:br>
            <a:r>
              <a:rPr lang="en-GB" altLang="en-US" sz="2400" b="1">
                <a:solidFill>
                  <a:srgbClr val="0000FF"/>
                </a:solidFill>
              </a:rPr>
              <a:t>Universal Serial Bus </a:t>
            </a:r>
            <a:r>
              <a:rPr lang="en-GB" altLang="en-US" sz="2400"/>
              <a:t>or </a:t>
            </a:r>
            <a:r>
              <a:rPr lang="en-GB" altLang="en-US" sz="2400" b="1">
                <a:solidFill>
                  <a:srgbClr val="0000FF"/>
                </a:solidFill>
              </a:rPr>
              <a:t>USB</a:t>
            </a:r>
          </a:p>
        </p:txBody>
      </p:sp>
      <p:pic>
        <p:nvPicPr>
          <p:cNvPr id="71683" name="Picture 4" descr="Figure-27_3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2889250"/>
            <a:ext cx="6732588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4" name="TextBox 1"/>
          <p:cNvSpPr txBox="1">
            <a:spLocks noChangeArrowheads="1"/>
          </p:cNvSpPr>
          <p:nvPr/>
        </p:nvSpPr>
        <p:spPr bwMode="auto">
          <a:xfrm>
            <a:off x="1525588" y="5192714"/>
            <a:ext cx="9142412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1400">
                <a:solidFill>
                  <a:srgbClr val="FF0000"/>
                </a:solidFill>
              </a:rPr>
              <a:t>USB data is sent in packets Least Significant Bit (LSB) first. </a:t>
            </a:r>
          </a:p>
          <a:p>
            <a:pPr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1400">
                <a:solidFill>
                  <a:srgbClr val="FF0000"/>
                </a:solidFill>
              </a:rPr>
              <a:t>There are 4 main USB packet types :Token, Data, Handshake and Start of Frame. </a:t>
            </a:r>
          </a:p>
          <a:p>
            <a:pPr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1400">
                <a:solidFill>
                  <a:srgbClr val="FF0000"/>
                </a:solidFill>
              </a:rPr>
              <a:t>Each packet is constructed from different field types, namely SYNC, PID, Address, Data, Endpoint, CRC and EOP. </a:t>
            </a:r>
          </a:p>
          <a:p>
            <a:pPr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1400">
                <a:solidFill>
                  <a:srgbClr val="FF0000"/>
                </a:solidFill>
              </a:rPr>
              <a:t>The packets are then bundled into frames to create a USB message. </a:t>
            </a:r>
            <a:endParaRPr lang="en-CA" altLang="en-US" sz="140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55800" y="476250"/>
            <a:ext cx="8712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For complete definition of data structure, if you need it, see: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TN_116_USB Data Structure.pdf on Blackboard-supplementary material</a:t>
            </a:r>
            <a:r>
              <a:rPr lang="en-CA" altLang="en-US" sz="240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35113" y="1844675"/>
            <a:ext cx="8382000" cy="4319588"/>
          </a:xfrm>
        </p:spPr>
        <p:txBody>
          <a:bodyPr/>
          <a:lstStyle/>
          <a:p>
            <a:pPr marL="395288" indent="-395288" eaLnBrk="1" hangingPunct="1"/>
            <a:r>
              <a:rPr lang="en-GB" altLang="en-US" sz="2600" b="1">
                <a:solidFill>
                  <a:srgbClr val="0000FF"/>
                </a:solidFill>
              </a:rPr>
              <a:t>Programmed controlled</a:t>
            </a:r>
            <a:br>
              <a:rPr lang="en-GB" altLang="en-US" sz="2600" b="1">
                <a:solidFill>
                  <a:srgbClr val="0000FF"/>
                </a:solidFill>
              </a:rPr>
            </a:br>
            <a:r>
              <a:rPr lang="en-GB" altLang="en-US" sz="2600" b="1">
                <a:solidFill>
                  <a:srgbClr val="0000FF"/>
                </a:solidFill>
              </a:rPr>
              <a:t>input/output</a:t>
            </a:r>
          </a:p>
          <a:p>
            <a:pPr lvl="1" eaLnBrk="1" hangingPunct="1"/>
            <a:r>
              <a:rPr lang="en-GB" altLang="en-US" sz="2400"/>
              <a:t>At some point program requires</a:t>
            </a:r>
            <a:br>
              <a:rPr lang="en-GB" altLang="en-US" sz="2400"/>
            </a:br>
            <a:r>
              <a:rPr lang="en-GB" altLang="en-US" sz="2400"/>
              <a:t>data from input device</a:t>
            </a:r>
          </a:p>
          <a:p>
            <a:pPr lvl="1" eaLnBrk="1" hangingPunct="1"/>
            <a:r>
              <a:rPr lang="en-GB" altLang="en-US" sz="2400"/>
              <a:t>Data might not be ready at</a:t>
            </a:r>
            <a:br>
              <a:rPr lang="en-GB" altLang="en-US" sz="2400"/>
            </a:br>
            <a:r>
              <a:rPr lang="en-GB" altLang="en-US" sz="2400"/>
              <a:t>that time</a:t>
            </a:r>
          </a:p>
          <a:p>
            <a:pPr lvl="1" eaLnBrk="1" hangingPunct="1"/>
            <a:r>
              <a:rPr lang="en-GB" altLang="en-US" sz="2400"/>
              <a:t>So: polling of I/O devices</a:t>
            </a:r>
          </a:p>
        </p:txBody>
      </p:sp>
      <p:pic>
        <p:nvPicPr>
          <p:cNvPr id="73731" name="Picture 3" descr="C15NF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89" y="44451"/>
            <a:ext cx="3760787" cy="610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5314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Designing digital systems for EMC</a:t>
            </a:r>
          </a:p>
          <a:p>
            <a:pPr lvl="1" eaLnBrk="1" hangingPunct="1"/>
            <a:r>
              <a:rPr lang="en-GB" altLang="en-US" sz="2400"/>
              <a:t>backplane arrangements</a:t>
            </a:r>
          </a:p>
        </p:txBody>
      </p:sp>
      <p:pic>
        <p:nvPicPr>
          <p:cNvPr id="119811" name="Picture 3" descr="C14NF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6" y="2816225"/>
            <a:ext cx="6588125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2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0" y="7747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Noise and EMC in digital circuits</a:t>
            </a:r>
          </a:p>
        </p:txBody>
      </p:sp>
    </p:spTree>
    <p:extLst>
      <p:ext uri="{BB962C8B-B14F-4D97-AF65-F5344CB8AC3E}">
        <p14:creationId xmlns:p14="http://schemas.microsoft.com/office/powerpoint/2010/main" val="305249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3" descr="C15NF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975" y="2600325"/>
            <a:ext cx="4465638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967664" y="1089025"/>
            <a:ext cx="1260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dirty="0">
                <a:latin typeface="+mj-lt"/>
              </a:rPr>
              <a:t>Video 27G</a:t>
            </a:r>
          </a:p>
        </p:txBody>
      </p:sp>
      <p:pic>
        <p:nvPicPr>
          <p:cNvPr id="75780" name="Picture 6" descr="Video ico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614" y="225425"/>
            <a:ext cx="89852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871663" y="1628775"/>
            <a:ext cx="83820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95288" indent="-395288" eaLnBrk="1" hangingPunct="1">
              <a:defRPr/>
            </a:pPr>
            <a:r>
              <a:rPr lang="en-GB" sz="2600" b="1" kern="0" dirty="0">
                <a:solidFill>
                  <a:srgbClr val="0000FF"/>
                </a:solidFill>
              </a:rPr>
              <a:t>Interrupts</a:t>
            </a:r>
          </a:p>
          <a:p>
            <a:pPr lvl="1" eaLnBrk="1" hangingPunct="1">
              <a:defRPr/>
            </a:pPr>
            <a:r>
              <a:rPr lang="en-GB" sz="2400" kern="0" dirty="0"/>
              <a:t>the interrupt mechanism</a:t>
            </a:r>
          </a:p>
        </p:txBody>
      </p:sp>
      <p:sp>
        <p:nvSpPr>
          <p:cNvPr id="75782" name="Oval 2"/>
          <p:cNvSpPr>
            <a:spLocks noChangeArrowheads="1"/>
          </p:cNvSpPr>
          <p:nvPr/>
        </p:nvSpPr>
        <p:spPr bwMode="auto">
          <a:xfrm>
            <a:off x="6351588" y="2960688"/>
            <a:ext cx="3021012" cy="37449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33563" y="1844675"/>
            <a:ext cx="8382000" cy="4319588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multiple interrupt handling with a stack</a:t>
            </a:r>
          </a:p>
        </p:txBody>
      </p:sp>
      <p:pic>
        <p:nvPicPr>
          <p:cNvPr id="77827" name="Picture 3" descr="C15NF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26" y="2355851"/>
            <a:ext cx="5400675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I/O techniques</a:t>
            </a:r>
          </a:p>
        </p:txBody>
      </p:sp>
      <p:sp>
        <p:nvSpPr>
          <p:cNvPr id="79875" name="Content Placeholder 2"/>
          <p:cNvSpPr>
            <a:spLocks noGrp="1"/>
          </p:cNvSpPr>
          <p:nvPr>
            <p:ph idx="1"/>
          </p:nvPr>
        </p:nvSpPr>
        <p:spPr>
          <a:xfrm>
            <a:off x="1919288" y="1665289"/>
            <a:ext cx="8382000" cy="4319587"/>
          </a:xfrm>
        </p:spPr>
        <p:txBody>
          <a:bodyPr/>
          <a:lstStyle/>
          <a:p>
            <a:r>
              <a:rPr lang="en-US" altLang="en-US" sz="2800"/>
              <a:t>Program controlled</a:t>
            </a:r>
          </a:p>
          <a:p>
            <a:pPr lvl="1"/>
            <a:r>
              <a:rPr lang="en-US" altLang="en-US" sz="2400"/>
              <a:t>Simplest to implement and test</a:t>
            </a:r>
          </a:p>
          <a:p>
            <a:r>
              <a:rPr lang="en-US" altLang="en-US" sz="2800"/>
              <a:t>Interrupt-driven </a:t>
            </a:r>
          </a:p>
          <a:p>
            <a:pPr lvl="1"/>
            <a:r>
              <a:rPr lang="en-US" altLang="en-US" sz="2400"/>
              <a:t>Fast response and less processor time than polling</a:t>
            </a:r>
            <a:endParaRPr lang="en-US" altLang="en-US" sz="2200"/>
          </a:p>
          <a:p>
            <a:pPr lvl="1"/>
            <a:r>
              <a:rPr lang="en-US" altLang="en-US" sz="2400"/>
              <a:t>Hard to test as it is asynchronous</a:t>
            </a:r>
          </a:p>
          <a:p>
            <a:r>
              <a:rPr lang="en-US" altLang="en-US" sz="2800"/>
              <a:t>Direct memory access.</a:t>
            </a:r>
          </a:p>
          <a:p>
            <a:pPr lvl="1"/>
            <a:r>
              <a:rPr lang="en-US" altLang="en-US" sz="2400"/>
              <a:t>Device accesses memory directly</a:t>
            </a:r>
          </a:p>
          <a:p>
            <a:pPr lvl="1"/>
            <a:r>
              <a:rPr lang="en-US" altLang="en-US" sz="2400"/>
              <a:t>Little impact on processor time, but</a:t>
            </a:r>
          </a:p>
          <a:p>
            <a:pPr lvl="1"/>
            <a:r>
              <a:rPr lang="en-US" altLang="en-US" sz="2400"/>
              <a:t>Extra interface hardware and expensive</a:t>
            </a:r>
          </a:p>
          <a:p>
            <a:pPr lvl="1"/>
            <a:r>
              <a:rPr lang="en-US" altLang="en-US" sz="2400"/>
              <a:t>used for large transfers (disk drives etc.)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876425" y="733425"/>
            <a:ext cx="8382000" cy="838200"/>
          </a:xfrm>
        </p:spPr>
        <p:txBody>
          <a:bodyPr/>
          <a:lstStyle/>
          <a:p>
            <a:r>
              <a:rPr lang="en-US" altLang="en-US" smtClean="0"/>
              <a:t>Selecting an implementation method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6426" y="1830388"/>
            <a:ext cx="8512175" cy="4248150"/>
          </a:xfrm>
        </p:spPr>
        <p:txBody>
          <a:bodyPr/>
          <a:lstStyle/>
          <a:p>
            <a:pPr marL="395288" indent="-395288">
              <a:lnSpc>
                <a:spcPct val="110000"/>
              </a:lnSpc>
            </a:pPr>
            <a:r>
              <a:rPr lang="en-US" altLang="en-US" sz="2600"/>
              <a:t>The implementation method will depend on the complexity of the required functionality</a:t>
            </a:r>
          </a:p>
          <a:p>
            <a:pPr lvl="1">
              <a:lnSpc>
                <a:spcPct val="110000"/>
              </a:lnSpc>
            </a:pPr>
            <a:r>
              <a:rPr lang="en-US" altLang="en-US" sz="2400"/>
              <a:t>applications requiring just a handful of gates might use </a:t>
            </a:r>
            <a:r>
              <a:rPr lang="en-US" altLang="en-US" sz="2400" b="1">
                <a:solidFill>
                  <a:srgbClr val="0000FF"/>
                </a:solidFill>
              </a:rPr>
              <a:t>CMOS or TTL devices</a:t>
            </a:r>
          </a:p>
          <a:p>
            <a:pPr lvl="1">
              <a:lnSpc>
                <a:spcPct val="110000"/>
              </a:lnSpc>
            </a:pPr>
            <a:r>
              <a:rPr lang="en-US" altLang="en-US" sz="2400"/>
              <a:t>slightly more complex applications will often make use of </a:t>
            </a:r>
            <a:r>
              <a:rPr lang="en-US" altLang="en-US" sz="2400" b="1">
                <a:solidFill>
                  <a:srgbClr val="0000FF"/>
                </a:solidFill>
              </a:rPr>
              <a:t>array logic</a:t>
            </a:r>
          </a:p>
          <a:p>
            <a:pPr lvl="1">
              <a:lnSpc>
                <a:spcPct val="110000"/>
              </a:lnSpc>
            </a:pPr>
            <a:r>
              <a:rPr lang="en-US" altLang="en-US" sz="2400"/>
              <a:t>complex digital applications will probably use either complex programmable devices (such as </a:t>
            </a:r>
            <a:r>
              <a:rPr lang="en-US" altLang="en-US" sz="2400" b="1">
                <a:solidFill>
                  <a:srgbClr val="0000FF"/>
                </a:solidFill>
              </a:rPr>
              <a:t>CPLDs or FPGAs</a:t>
            </a:r>
            <a:r>
              <a:rPr lang="en-US" altLang="en-US" sz="2400"/>
              <a:t>) or a </a:t>
            </a:r>
            <a:r>
              <a:rPr lang="en-US" altLang="en-US" sz="2400" b="1">
                <a:solidFill>
                  <a:srgbClr val="0000FF"/>
                </a:solidFill>
              </a:rPr>
              <a:t>microprocessor</a:t>
            </a:r>
            <a:r>
              <a:rPr lang="en-US" altLang="en-US" sz="2400"/>
              <a:t> (or </a:t>
            </a:r>
            <a:r>
              <a:rPr lang="en-US" altLang="en-US" sz="2400" b="1">
                <a:solidFill>
                  <a:srgbClr val="0000FF"/>
                </a:solidFill>
              </a:rPr>
              <a:t>PLC</a:t>
            </a:r>
            <a:r>
              <a:rPr lang="en-US" altLang="en-US" sz="2400"/>
              <a:t>).</a:t>
            </a: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/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/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You're a handsome devil; what's your name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284" y="1596044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 dirty="0" smtClean="0"/>
              <a:t>Next Lecture: Something </a:t>
            </a:r>
            <a:r>
              <a:rPr lang="en-CA" altLang="en-US" sz="2400" dirty="0"/>
              <a:t>to consider for simple dedicated </a:t>
            </a:r>
            <a:r>
              <a:rPr lang="en-CA" altLang="en-US" sz="2400" dirty="0" smtClean="0"/>
              <a:t>machines</a:t>
            </a:r>
            <a:endParaRPr lang="en-CA" alt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7225" y="1844675"/>
            <a:ext cx="8382000" cy="4319588"/>
          </a:xfrm>
        </p:spPr>
        <p:txBody>
          <a:bodyPr/>
          <a:lstStyle/>
          <a:p>
            <a:pPr>
              <a:defRPr/>
            </a:pPr>
            <a:r>
              <a:rPr lang="en-CA" sz="2400" dirty="0"/>
              <a:t>Raspberry Pi or Arduino</a:t>
            </a:r>
          </a:p>
          <a:p>
            <a:pPr>
              <a:defRPr/>
            </a:pPr>
            <a:r>
              <a:rPr lang="en-CA" sz="2400" dirty="0"/>
              <a:t>Credit card computer with video/TV,</a:t>
            </a:r>
            <a:br>
              <a:rPr lang="en-CA" sz="2400" dirty="0"/>
            </a:br>
            <a:r>
              <a:rPr lang="en-CA" sz="2400" dirty="0"/>
              <a:t>keyboard, USB and </a:t>
            </a:r>
            <a:r>
              <a:rPr lang="en-CA" sz="2400" dirty="0" err="1"/>
              <a:t>ethernet</a:t>
            </a:r>
            <a:r>
              <a:rPr lang="en-CA" sz="2400" dirty="0"/>
              <a:t> interface.</a:t>
            </a:r>
          </a:p>
          <a:p>
            <a:pPr>
              <a:defRPr/>
            </a:pPr>
            <a:r>
              <a:rPr lang="en-CA" sz="2400" dirty="0"/>
              <a:t>Developed for education/hobby (cheap) </a:t>
            </a:r>
          </a:p>
          <a:p>
            <a:pPr>
              <a:defRPr/>
            </a:pPr>
            <a:r>
              <a:rPr lang="en-CA" sz="2400" dirty="0"/>
              <a:t>Many plug-in resources available for interface</a:t>
            </a:r>
          </a:p>
          <a:p>
            <a:pPr>
              <a:defRPr/>
            </a:pPr>
            <a:r>
              <a:rPr lang="en-CA" sz="2400" dirty="0"/>
              <a:t>While developed for fun and learning, they are surprisingly sophisticated computers with a suite of interfaces available for control and sampling.</a:t>
            </a:r>
          </a:p>
          <a:p>
            <a:pPr>
              <a:defRPr/>
            </a:pPr>
            <a:r>
              <a:rPr lang="en-CA" sz="2800" dirty="0">
                <a:hlinkClick r:id="rId3"/>
              </a:rPr>
              <a:t>http://www.raspberrypi.org/</a:t>
            </a:r>
            <a:endParaRPr lang="en-CA" sz="2800" dirty="0"/>
          </a:p>
          <a:p>
            <a:pPr>
              <a:defRPr/>
            </a:pPr>
            <a:r>
              <a:rPr lang="en-CA" sz="2800" dirty="0">
                <a:hlinkClick r:id="rId4"/>
              </a:rPr>
              <a:t>https://www.arduino.cc/</a:t>
            </a:r>
            <a:r>
              <a:rPr lang="en-CA" sz="2800" dirty="0"/>
              <a:t> </a:t>
            </a:r>
          </a:p>
          <a:p>
            <a:pPr marL="0" indent="0">
              <a:buNone/>
              <a:defRPr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123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11" descr="Further Study 2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1592264"/>
            <a:ext cx="3022600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9"/>
            <a:ext cx="5378450" cy="3311525"/>
          </a:xfrm>
        </p:spPr>
        <p:txBody>
          <a:bodyPr/>
          <a:lstStyle/>
          <a:p>
            <a:pPr eaLnBrk="1" hangingPunct="1"/>
            <a:r>
              <a:rPr lang="en-GB" altLang="en-US" sz="2600"/>
              <a:t>The </a:t>
            </a:r>
            <a:r>
              <a:rPr lang="en-GB" altLang="en-US" sz="2600">
                <a:solidFill>
                  <a:srgbClr val="667AFF"/>
                </a:solidFill>
              </a:rPr>
              <a:t>Further Study </a:t>
            </a:r>
            <a:r>
              <a:rPr lang="en-GB" altLang="en-US" sz="2600"/>
              <a:t>section at the end of Chapter 27 considers the operation of a microcomputer-based controller in an automatic washing machine.</a:t>
            </a:r>
          </a:p>
          <a:p>
            <a:pPr eaLnBrk="1" hangingPunct="1"/>
            <a:r>
              <a:rPr lang="en-GB" altLang="en-US" sz="2600"/>
              <a:t>Your task is to decide how the device should control the speed of the motor.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mtClean="0"/>
          </a:p>
        </p:txBody>
      </p:sp>
      <p:grpSp>
        <p:nvGrpSpPr>
          <p:cNvPr id="159749" name="Group 8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59754" name="Picture 8" descr="Proposed cover design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n-lt"/>
                </a:rPr>
                <a:t>Further Study</a:t>
              </a:r>
            </a:p>
          </p:txBody>
        </p:sp>
      </p:grpSp>
      <p:grpSp>
        <p:nvGrpSpPr>
          <p:cNvPr id="159750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j-lt"/>
                </a:rPr>
                <a:t>Video 27H</a:t>
              </a:r>
            </a:p>
          </p:txBody>
        </p:sp>
        <p:pic>
          <p:nvPicPr>
            <p:cNvPr id="159753" name="Picture 6" descr="Video icon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905000" y="5121276"/>
            <a:ext cx="8115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E30000"/>
              </a:buClr>
              <a:buFont typeface="Wingdings" pitchFamily="2" charset="2"/>
              <a:buChar char="§"/>
              <a:defRPr/>
            </a:pPr>
            <a:r>
              <a:rPr lang="en-GB" sz="2600" kern="0" dirty="0">
                <a:latin typeface="+mn-lt"/>
              </a:rPr>
              <a:t>Decide which of the input/output techniques discussed earlier is most appropriate for this task and watch the video to assess your ideas. 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E30000"/>
              </a:buClr>
              <a:defRPr/>
            </a:pPr>
            <a:endParaRPr lang="en-GB" sz="30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627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876425" y="733425"/>
            <a:ext cx="8382000" cy="838200"/>
          </a:xfrm>
        </p:spPr>
        <p:txBody>
          <a:bodyPr/>
          <a:lstStyle/>
          <a:p>
            <a:r>
              <a:rPr lang="en-US" altLang="en-US" smtClean="0"/>
              <a:t>Key points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6426" y="1858964"/>
            <a:ext cx="8410575" cy="4643437"/>
          </a:xfrm>
        </p:spPr>
        <p:txBody>
          <a:bodyPr/>
          <a:lstStyle/>
          <a:p>
            <a:pPr marL="381000" indent="-381000"/>
            <a:r>
              <a:rPr lang="en-US" altLang="en-US" sz="2400"/>
              <a:t>Available complexity doubles every couple of years.</a:t>
            </a:r>
          </a:p>
          <a:p>
            <a:pPr marL="381000" indent="-381000"/>
            <a:r>
              <a:rPr lang="en-US" altLang="en-US" sz="2400"/>
              <a:t>Array logic integrates large numbers of gates within a single package that is then configured for a particular application.</a:t>
            </a:r>
          </a:p>
          <a:p>
            <a:pPr marL="381000" indent="-381000"/>
            <a:r>
              <a:rPr lang="en-US" altLang="en-US" sz="2400"/>
              <a:t>Complex digital systems can also be implemented using a microcomputer.</a:t>
            </a:r>
          </a:p>
          <a:p>
            <a:pPr marL="381000" indent="-381000"/>
            <a:r>
              <a:rPr lang="en-US" altLang="en-US" sz="2400"/>
              <a:t>A programmable logic controller is a self-contained microcomputer that is optimised for industrial control.</a:t>
            </a:r>
          </a:p>
          <a:p>
            <a:pPr marL="381000" indent="-381000"/>
            <a:r>
              <a:rPr lang="en-US" altLang="en-US" sz="2400"/>
              <a:t>The implementation method used will depend on the complexity of the required system.</a:t>
            </a:r>
            <a:endParaRPr lang="en-US" altLang="en-US" sz="2400">
              <a:sym typeface="Symbol" panose="05050102010706020507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Next week: Data </a:t>
            </a:r>
            <a:r>
              <a:rPr lang="en-US" altLang="en-US" dirty="0" smtClean="0"/>
              <a:t>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605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31975"/>
            <a:ext cx="8331200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Digital techniques have several advantages over analogue methods: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They are less affected by noise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Processing, transmission and storage is often easier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However, we often produce or use analogue signals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Therefore, we often have the need to translate between analogue and digital representations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8499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500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00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707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679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itle 1"/>
          <p:cNvSpPr>
            <a:spLocks noGrp="1"/>
          </p:cNvSpPr>
          <p:nvPr>
            <p:ph type="title"/>
          </p:nvPr>
        </p:nvSpPr>
        <p:spPr>
          <a:xfrm>
            <a:off x="1524000" y="762000"/>
            <a:ext cx="9144000" cy="838200"/>
          </a:xfrm>
        </p:spPr>
        <p:txBody>
          <a:bodyPr/>
          <a:lstStyle/>
          <a:p>
            <a:r>
              <a:rPr lang="en-CA" altLang="en-US" smtClean="0"/>
              <a:t>De-Coupling capacitors (between +V</a:t>
            </a:r>
            <a:r>
              <a:rPr lang="en-CA" altLang="en-US" baseline="-25000" smtClean="0"/>
              <a:t>cc</a:t>
            </a:r>
            <a:r>
              <a:rPr lang="en-CA" altLang="en-US" smtClean="0"/>
              <a:t> and earth)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59638" y="2274889"/>
            <a:ext cx="3408362" cy="2600325"/>
          </a:xfrm>
        </p:spPr>
      </p:pic>
      <p:pic>
        <p:nvPicPr>
          <p:cNvPr id="12288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6" y="1684338"/>
            <a:ext cx="3910013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88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1" y="4108450"/>
            <a:ext cx="3978275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886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614" y="4748213"/>
            <a:ext cx="44926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7" name="TextBox 10"/>
          <p:cNvSpPr txBox="1">
            <a:spLocks noChangeArrowheads="1"/>
          </p:cNvSpPr>
          <p:nvPr/>
        </p:nvSpPr>
        <p:spPr bwMode="auto">
          <a:xfrm>
            <a:off x="5595939" y="1657351"/>
            <a:ext cx="1189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7F7F7F"/>
                </a:solidFill>
              </a:rPr>
              <a:t>without</a:t>
            </a:r>
          </a:p>
        </p:txBody>
      </p:sp>
      <p:sp>
        <p:nvSpPr>
          <p:cNvPr id="122888" name="TextBox 8"/>
          <p:cNvSpPr txBox="1">
            <a:spLocks noChangeArrowheads="1"/>
          </p:cNvSpPr>
          <p:nvPr/>
        </p:nvSpPr>
        <p:spPr bwMode="auto">
          <a:xfrm>
            <a:off x="5676900" y="3990976"/>
            <a:ext cx="1187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with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H="1">
            <a:off x="4943476" y="4881563"/>
            <a:ext cx="1414463" cy="635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890" name="Straight Connector 15"/>
          <p:cNvCxnSpPr>
            <a:cxnSpLocks noChangeShapeType="1"/>
          </p:cNvCxnSpPr>
          <p:nvPr/>
        </p:nvCxnSpPr>
        <p:spPr bwMode="auto">
          <a:xfrm>
            <a:off x="9625013" y="5475289"/>
            <a:ext cx="0" cy="92233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891" name="Straight Connector 17"/>
          <p:cNvCxnSpPr>
            <a:cxnSpLocks noChangeShapeType="1"/>
          </p:cNvCxnSpPr>
          <p:nvPr/>
        </p:nvCxnSpPr>
        <p:spPr bwMode="auto">
          <a:xfrm flipH="1">
            <a:off x="5916613" y="6397625"/>
            <a:ext cx="3708400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892" name="Straight Connector 19"/>
          <p:cNvCxnSpPr>
            <a:cxnSpLocks noChangeShapeType="1"/>
          </p:cNvCxnSpPr>
          <p:nvPr/>
        </p:nvCxnSpPr>
        <p:spPr bwMode="auto">
          <a:xfrm>
            <a:off x="5900738" y="5494339"/>
            <a:ext cx="0" cy="92233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893" name="Straight Connector 20"/>
          <p:cNvCxnSpPr>
            <a:cxnSpLocks noChangeShapeType="1"/>
            <a:endCxn id="122886" idx="1"/>
          </p:cNvCxnSpPr>
          <p:nvPr/>
        </p:nvCxnSpPr>
        <p:spPr bwMode="auto">
          <a:xfrm flipV="1">
            <a:off x="4943475" y="5500689"/>
            <a:ext cx="973138" cy="21748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5971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90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9092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910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102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9103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5159376" y="2097088"/>
            <a:ext cx="900113" cy="11160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9156701" y="2097088"/>
            <a:ext cx="900113" cy="11160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13400" y="404813"/>
            <a:ext cx="4298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Will talk about the DSP next lecture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Now we will first talk about the sampling and the filters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Then the ADC/DAC</a:t>
            </a:r>
          </a:p>
        </p:txBody>
      </p:sp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7572375" y="692151"/>
            <a:ext cx="0" cy="1535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 flipH="1">
            <a:off x="5610225" y="1196976"/>
            <a:ext cx="1962150" cy="900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7572375" y="1196976"/>
            <a:ext cx="2033588" cy="900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 flipH="1">
            <a:off x="6591301" y="1520826"/>
            <a:ext cx="981075" cy="72866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Arrow Connector 21"/>
          <p:cNvCxnSpPr>
            <a:cxnSpLocks noChangeShapeType="1"/>
          </p:cNvCxnSpPr>
          <p:nvPr/>
        </p:nvCxnSpPr>
        <p:spPr bwMode="auto">
          <a:xfrm>
            <a:off x="7572375" y="1520826"/>
            <a:ext cx="1093788" cy="828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81293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/>
          <p:nvPr/>
        </p:nvSpPr>
        <p:spPr bwMode="auto">
          <a:xfrm>
            <a:off x="5087722" y="209708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5599522" y="90497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210593" y="48376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202168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7604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Why the filters: Sampling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831975"/>
            <a:ext cx="8404225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/>
              <a:t>In order to obtain a picture of a varying quantity we need to take regular measurements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this process is called </a:t>
            </a:r>
            <a:r>
              <a:rPr lang="en-US" altLang="en-US" sz="2400" b="1" dirty="0">
                <a:solidFill>
                  <a:srgbClr val="0000FF"/>
                </a:solidFill>
              </a:rPr>
              <a:t>sampling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but how often do we need to sample?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/>
              <a:t>The answer is given by the </a:t>
            </a:r>
            <a:r>
              <a:rPr lang="en-US" altLang="en-US" sz="2600" b="1" dirty="0">
                <a:solidFill>
                  <a:srgbClr val="0000FF"/>
                </a:solidFill>
              </a:rPr>
              <a:t>Nyquist sampling theorem</a:t>
            </a:r>
            <a:r>
              <a:rPr lang="en-US" altLang="en-US" sz="2600" dirty="0"/>
              <a:t> which says that:</a:t>
            </a:r>
          </a:p>
          <a:p>
            <a:pPr lvl="1" eaLnBrk="1" hangingPunct="1">
              <a:lnSpc>
                <a:spcPct val="110000"/>
              </a:lnSpc>
              <a:buFontTx/>
              <a:buNone/>
            </a:pPr>
            <a:r>
              <a:rPr lang="en-US" altLang="en-US" sz="2400" i="1" dirty="0"/>
              <a:t>	</a:t>
            </a:r>
            <a:r>
              <a:rPr lang="en-US" altLang="en-US" sz="2400" i="1" dirty="0">
                <a:solidFill>
                  <a:srgbClr val="FF0000"/>
                </a:solidFill>
              </a:rPr>
              <a:t>the sampling rate must be greater than twice the highest frequency present in the signal being sampled.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this minimum sampling rate is the </a:t>
            </a:r>
            <a:r>
              <a:rPr lang="en-US" altLang="en-US" sz="2400" b="1" dirty="0">
                <a:solidFill>
                  <a:srgbClr val="0000FF"/>
                </a:solidFill>
              </a:rPr>
              <a:t>Nyquist rate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9011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90123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24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28.2</a:t>
              </a:r>
            </a:p>
          </p:txBody>
        </p:sp>
      </p:grpSp>
      <p:grpSp>
        <p:nvGrpSpPr>
          <p:cNvPr id="90120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90121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28A</a:t>
              </a:r>
            </a:p>
          </p:txBody>
        </p:sp>
        <p:pic>
          <p:nvPicPr>
            <p:cNvPr id="90122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0194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665289"/>
            <a:ext cx="8655050" cy="4319587"/>
          </a:xfrm>
        </p:spPr>
        <p:txBody>
          <a:bodyPr/>
          <a:lstStyle/>
          <a:p>
            <a:pPr>
              <a:defRPr/>
            </a:pPr>
            <a:r>
              <a:rPr lang="en-CA" sz="2800" dirty="0"/>
              <a:t>Sampling at frequency f</a:t>
            </a:r>
            <a:r>
              <a:rPr lang="en-CA" sz="2800" baseline="-25000" dirty="0"/>
              <a:t>s</a:t>
            </a:r>
            <a:r>
              <a:rPr lang="en-CA" sz="2800" dirty="0"/>
              <a:t> generates a </a:t>
            </a:r>
          </a:p>
          <a:p>
            <a:pPr lvl="1">
              <a:defRPr/>
            </a:pPr>
            <a:r>
              <a:rPr lang="en-CA" sz="2400" dirty="0"/>
              <a:t>A first harmonic extending to the Nyquist </a:t>
            </a:r>
            <a:r>
              <a:rPr lang="en-CA" sz="2400" dirty="0" err="1"/>
              <a:t>f</a:t>
            </a:r>
            <a:r>
              <a:rPr lang="en-CA" sz="2400" baseline="-25000" dirty="0" err="1"/>
              <a:t>ny</a:t>
            </a:r>
            <a:r>
              <a:rPr lang="en-CA" sz="2400" dirty="0"/>
              <a:t>=f</a:t>
            </a:r>
            <a:r>
              <a:rPr lang="en-CA" sz="2400" baseline="-25000" dirty="0"/>
              <a:t>s</a:t>
            </a:r>
            <a:r>
              <a:rPr lang="en-CA" sz="2400" dirty="0"/>
              <a:t>/2</a:t>
            </a:r>
          </a:p>
          <a:p>
            <a:pPr lvl="1">
              <a:defRPr/>
            </a:pPr>
            <a:r>
              <a:rPr lang="en-CA" sz="2400" dirty="0"/>
              <a:t>A second harmonic (starting at f</a:t>
            </a:r>
            <a:r>
              <a:rPr lang="en-CA" sz="2400" baseline="-25000" dirty="0"/>
              <a:t>s</a:t>
            </a:r>
            <a:r>
              <a:rPr lang="en-CA" sz="2400" dirty="0"/>
              <a:t>)</a:t>
            </a:r>
          </a:p>
          <a:p>
            <a:pPr>
              <a:defRPr/>
            </a:pPr>
            <a:endParaRPr lang="en-CA" sz="1050" dirty="0"/>
          </a:p>
          <a:p>
            <a:pPr>
              <a:defRPr/>
            </a:pPr>
            <a:r>
              <a:rPr lang="en-CA" sz="2800" dirty="0" smtClean="0"/>
              <a:t>But frequencies </a:t>
            </a:r>
            <a:r>
              <a:rPr lang="en-CA" sz="2800" dirty="0"/>
              <a:t>are both positive and negative</a:t>
            </a:r>
          </a:p>
          <a:p>
            <a:pPr lvl="1">
              <a:defRPr/>
            </a:pPr>
            <a:r>
              <a:rPr lang="en-CA" sz="2400" dirty="0"/>
              <a:t>The cos(2</a:t>
            </a:r>
            <a:r>
              <a:rPr lang="en-CA" sz="2400" dirty="0">
                <a:sym typeface="Symbol" panose="05050102010706020507" pitchFamily="18" charset="2"/>
              </a:rPr>
              <a:t>(-f)) = cos(2f); sin</a:t>
            </a:r>
            <a:r>
              <a:rPr lang="en-CA" sz="2400" dirty="0"/>
              <a:t>(2</a:t>
            </a:r>
            <a:r>
              <a:rPr lang="en-CA" sz="2400" dirty="0">
                <a:sym typeface="Symbol" panose="05050102010706020507" pitchFamily="18" charset="2"/>
              </a:rPr>
              <a:t>(-f)) = -sin(2f);</a:t>
            </a:r>
          </a:p>
          <a:p>
            <a:pPr lvl="1">
              <a:defRPr/>
            </a:pPr>
            <a:r>
              <a:rPr lang="en-CA" sz="2400" dirty="0">
                <a:sym typeface="Symbol" panose="05050102010706020507" pitchFamily="18" charset="2"/>
              </a:rPr>
              <a:t>Just a phase shift</a:t>
            </a:r>
          </a:p>
          <a:p>
            <a:pPr marL="57150" indent="0">
              <a:buNone/>
              <a:defRPr/>
            </a:pPr>
            <a:endParaRPr lang="en-CA" sz="1050" dirty="0">
              <a:sym typeface="Symbol" panose="05050102010706020507" pitchFamily="18" charset="2"/>
            </a:endParaRPr>
          </a:p>
          <a:p>
            <a:pPr>
              <a:defRPr/>
            </a:pPr>
            <a:r>
              <a:rPr lang="en-CA" sz="2800" dirty="0">
                <a:sym typeface="Symbol" panose="05050102010706020507" pitchFamily="18" charset="2"/>
              </a:rPr>
              <a:t>So a signal at frequency f will appear at f in </a:t>
            </a:r>
            <a:r>
              <a:rPr lang="en-CA" sz="2800" i="1" dirty="0">
                <a:sym typeface="Symbol" panose="05050102010706020507" pitchFamily="18" charset="2"/>
              </a:rPr>
              <a:t>both the first and second harmonics</a:t>
            </a:r>
            <a:r>
              <a:rPr lang="en-CA" sz="2800" dirty="0">
                <a:sym typeface="Symbol" panose="05050102010706020507" pitchFamily="18" charset="2"/>
              </a:rPr>
              <a:t> 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42458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Sampling at T</a:t>
            </a:r>
            <a:r>
              <a:rPr lang="en-CA" altLang="en-US" baseline="-25000" smtClean="0"/>
              <a:t>s</a:t>
            </a:r>
            <a:r>
              <a:rPr lang="en-CA" altLang="en-US" smtClean="0"/>
              <a:t> gives a Nyquist at f</a:t>
            </a:r>
            <a:r>
              <a:rPr lang="en-CA" altLang="en-US" baseline="-25000" smtClean="0"/>
              <a:t>ny</a:t>
            </a:r>
            <a:r>
              <a:rPr lang="en-CA" altLang="en-US" smtClean="0"/>
              <a:t>=1/(2T</a:t>
            </a:r>
            <a:r>
              <a:rPr lang="en-CA" altLang="en-US" baseline="-25000" smtClean="0"/>
              <a:t>s</a:t>
            </a:r>
            <a:r>
              <a:rPr lang="en-CA" altLang="en-US" smtClean="0"/>
              <a:t>)</a:t>
            </a: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96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197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198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8201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8202" name="Rectangle 15"/>
          <p:cNvSpPr>
            <a:spLocks noChangeArrowheads="1"/>
          </p:cNvSpPr>
          <p:nvPr/>
        </p:nvSpPr>
        <p:spPr bwMode="auto">
          <a:xfrm>
            <a:off x="7391401" y="4400551"/>
            <a:ext cx="252413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8203" name="Straight Connector 17"/>
          <p:cNvCxnSpPr>
            <a:cxnSpLocks noChangeShapeType="1"/>
          </p:cNvCxnSpPr>
          <p:nvPr/>
        </p:nvCxnSpPr>
        <p:spPr bwMode="auto">
          <a:xfrm>
            <a:off x="6854826" y="4503739"/>
            <a:ext cx="536575" cy="15875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204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8205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8206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8207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208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8209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8210" name="TextBox 38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305609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905000" y="762000"/>
            <a:ext cx="9680542" cy="838200"/>
          </a:xfrm>
        </p:spPr>
        <p:txBody>
          <a:bodyPr/>
          <a:lstStyle/>
          <a:p>
            <a:r>
              <a:rPr lang="en-CA" altLang="en-US" dirty="0" smtClean="0"/>
              <a:t>Sampling at </a:t>
            </a:r>
            <a:r>
              <a:rPr lang="en-CA" altLang="en-US" dirty="0" err="1" smtClean="0"/>
              <a:t>T</a:t>
            </a:r>
            <a:r>
              <a:rPr lang="en-CA" altLang="en-US" baseline="-25000" dirty="0" err="1" smtClean="0"/>
              <a:t>s</a:t>
            </a:r>
            <a:r>
              <a:rPr lang="en-CA" altLang="en-US" dirty="0" smtClean="0"/>
              <a:t> also gives second harmonic f</a:t>
            </a:r>
            <a:r>
              <a:rPr lang="en-CA" altLang="en-US" baseline="-25000" dirty="0" smtClean="0"/>
              <a:t>s</a:t>
            </a:r>
            <a:r>
              <a:rPr lang="en-CA" altLang="en-US" dirty="0" smtClean="0"/>
              <a:t>=1/</a:t>
            </a:r>
            <a:r>
              <a:rPr lang="en-CA" altLang="en-US" dirty="0" err="1" smtClean="0"/>
              <a:t>Ts</a:t>
            </a:r>
            <a:endParaRPr lang="en-CA" altLang="en-US" dirty="0" smtClean="0"/>
          </a:p>
        </p:txBody>
      </p:sp>
      <p:pic>
        <p:nvPicPr>
          <p:cNvPr id="9219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20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1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22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9225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pic>
        <p:nvPicPr>
          <p:cNvPr id="922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3"/>
          <a:stretch>
            <a:fillRect/>
          </a:stretch>
        </p:blipFill>
        <p:spPr bwMode="auto">
          <a:xfrm>
            <a:off x="7435850" y="2897189"/>
            <a:ext cx="2763838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Rectangle 15"/>
          <p:cNvSpPr>
            <a:spLocks noChangeArrowheads="1"/>
          </p:cNvSpPr>
          <p:nvPr/>
        </p:nvSpPr>
        <p:spPr bwMode="auto">
          <a:xfrm>
            <a:off x="7319963" y="4400551"/>
            <a:ext cx="323850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28" name="Straight Connector 17"/>
          <p:cNvCxnSpPr>
            <a:cxnSpLocks noChangeShapeType="1"/>
          </p:cNvCxnSpPr>
          <p:nvPr/>
        </p:nvCxnSpPr>
        <p:spPr bwMode="auto">
          <a:xfrm>
            <a:off x="6854825" y="4511675"/>
            <a:ext cx="1079500" cy="0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9229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230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9231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9232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33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35" name="Straight Arrow Connector 29"/>
          <p:cNvCxnSpPr>
            <a:cxnSpLocks noChangeShapeType="1"/>
          </p:cNvCxnSpPr>
          <p:nvPr/>
        </p:nvCxnSpPr>
        <p:spPr bwMode="auto">
          <a:xfrm>
            <a:off x="74644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8166101" y="2241550"/>
            <a:ext cx="16748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400">
                <a:solidFill>
                  <a:srgbClr val="000000"/>
                </a:solidFill>
              </a:rPr>
              <a:t>Second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9237" name="TextBox 21"/>
          <p:cNvSpPr txBox="1">
            <a:spLocks noChangeArrowheads="1"/>
          </p:cNvSpPr>
          <p:nvPr/>
        </p:nvSpPr>
        <p:spPr bwMode="auto">
          <a:xfrm>
            <a:off x="8321675" y="4687889"/>
            <a:ext cx="84613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=1/(T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62200" y="5297489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2000">
                <a:solidFill>
                  <a:srgbClr val="000000"/>
                </a:solidFill>
              </a:rPr>
              <a:t>As long as highest frequency being sampled is at a frequency f</a:t>
            </a:r>
            <a:r>
              <a:rPr lang="en-CA" altLang="en-US" sz="2000" baseline="-25000">
                <a:solidFill>
                  <a:srgbClr val="000000"/>
                </a:solidFill>
              </a:rPr>
              <a:t>o</a:t>
            </a:r>
            <a:r>
              <a:rPr lang="en-CA" altLang="en-US" sz="2000">
                <a:solidFill>
                  <a:srgbClr val="000000"/>
                </a:solidFill>
              </a:rPr>
              <a:t>&lt;f</a:t>
            </a:r>
            <a:r>
              <a:rPr lang="en-CA" altLang="en-US" sz="2000" baseline="-25000">
                <a:solidFill>
                  <a:srgbClr val="000000"/>
                </a:solidFill>
              </a:rPr>
              <a:t>ny</a:t>
            </a:r>
            <a:r>
              <a:rPr lang="en-CA" altLang="en-US" sz="2000">
                <a:solidFill>
                  <a:srgbClr val="000000"/>
                </a:solidFill>
              </a:rPr>
              <a:t>, </a:t>
            </a:r>
            <a:br>
              <a:rPr lang="en-CA" altLang="en-US" sz="2000">
                <a:solidFill>
                  <a:srgbClr val="000000"/>
                </a:solidFill>
              </a:rPr>
            </a:br>
            <a:r>
              <a:rPr lang="en-CA" altLang="en-US" sz="2000">
                <a:solidFill>
                  <a:srgbClr val="000000"/>
                </a:solidFill>
              </a:rPr>
              <a:t>		these harmonics do not overlap</a:t>
            </a:r>
          </a:p>
        </p:txBody>
      </p:sp>
      <p:sp>
        <p:nvSpPr>
          <p:cNvPr id="9239" name="TextBox 23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30672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258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Have a signal of sine wave of period T=1/F</a:t>
            </a:r>
          </a:p>
        </p:txBody>
      </p:sp>
      <p:pic>
        <p:nvPicPr>
          <p:cNvPr id="96260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6262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3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4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5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6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7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8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69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70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6271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72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6273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74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6275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6276" name="Straight Connector 33"/>
          <p:cNvCxnSpPr>
            <a:cxnSpLocks noChangeShapeType="1"/>
            <a:stCxn id="96274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7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8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9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0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81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6282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3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4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85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86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6287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6288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9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0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6291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2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6293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4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6295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6296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97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98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9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6300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6301" name="Rectangle 69637"/>
          <p:cNvSpPr>
            <a:spLocks noChangeArrowheads="1"/>
          </p:cNvSpPr>
          <p:nvPr/>
        </p:nvSpPr>
        <p:spPr bwMode="auto">
          <a:xfrm>
            <a:off x="1739900" y="3321050"/>
            <a:ext cx="8928100" cy="2844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9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282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First sample fast (</a:t>
            </a:r>
            <a:r>
              <a:rPr lang="en-CA" altLang="en-US" dirty="0" err="1" smtClean="0"/>
              <a:t>Ts</a:t>
            </a:r>
            <a:r>
              <a:rPr lang="en-CA" altLang="en-US" dirty="0" smtClean="0"/>
              <a:t>&lt;T/2). How does this look in frequency?</a:t>
            </a:r>
          </a:p>
        </p:txBody>
      </p:sp>
      <p:pic>
        <p:nvPicPr>
          <p:cNvPr id="97284" name="Picture 3" descr="C26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7286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9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0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1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2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3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4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295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6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297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8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7299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00" name="Straight Connector 33"/>
          <p:cNvCxnSpPr>
            <a:cxnSpLocks noChangeShapeType="1"/>
            <a:stCxn id="97298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1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2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3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4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5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7306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7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8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9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310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311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12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13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4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7315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6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317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8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7319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7320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1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2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23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7324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7325" name="Rectangle 47"/>
          <p:cNvSpPr>
            <a:spLocks noChangeArrowheads="1"/>
          </p:cNvSpPr>
          <p:nvPr/>
        </p:nvSpPr>
        <p:spPr bwMode="auto">
          <a:xfrm>
            <a:off x="1739900" y="4695826"/>
            <a:ext cx="8928100" cy="147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7326" name="TextBox 52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7327" name="TextBox 2"/>
          <p:cNvSpPr txBox="1">
            <a:spLocks noChangeArrowheads="1"/>
          </p:cNvSpPr>
          <p:nvPr/>
        </p:nvSpPr>
        <p:spPr bwMode="auto">
          <a:xfrm>
            <a:off x="8423275" y="3298825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Where |F| = |F</a:t>
            </a:r>
            <a:r>
              <a:rPr lang="en-CA" altLang="en-US" sz="1100" baseline="-25000">
                <a:solidFill>
                  <a:srgbClr val="FF0000"/>
                </a:solidFill>
              </a:rPr>
              <a:t>H</a:t>
            </a:r>
            <a:r>
              <a:rPr lang="en-CA" altLang="en-US" sz="1100">
                <a:solidFill>
                  <a:srgbClr val="FF0000"/>
                </a:solidFill>
              </a:rPr>
              <a:t>|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27742" y="4972198"/>
            <a:ext cx="9364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Still see it as a sine wave as long as I see peaks and valleys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27742" y="5319786"/>
            <a:ext cx="972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Reach a limit when </a:t>
            </a:r>
            <a:r>
              <a:rPr lang="en-CA" dirty="0" err="1" smtClean="0">
                <a:solidFill>
                  <a:srgbClr val="FF0000"/>
                </a:solidFill>
              </a:rPr>
              <a:t>T</a:t>
            </a:r>
            <a:r>
              <a:rPr lang="en-CA" baseline="-25000" dirty="0" err="1" smtClean="0">
                <a:solidFill>
                  <a:srgbClr val="FF0000"/>
                </a:solidFill>
              </a:rPr>
              <a:t>s</a:t>
            </a:r>
            <a:r>
              <a:rPr lang="en-CA" dirty="0" smtClean="0">
                <a:solidFill>
                  <a:srgbClr val="FF0000"/>
                </a:solidFill>
              </a:rPr>
              <a:t> = T/2</a:t>
            </a:r>
            <a:r>
              <a:rPr lang="en-CA" dirty="0" smtClean="0">
                <a:solidFill>
                  <a:srgbClr val="FF0000"/>
                </a:solidFill>
                <a:sym typeface="Symbol" panose="05050102010706020507" pitchFamily="18" charset="2"/>
              </a:rPr>
              <a:t>just sample peak and valley each cycle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627742" y="5715224"/>
            <a:ext cx="972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Then </a:t>
            </a:r>
            <a:r>
              <a:rPr lang="en-CA" dirty="0" err="1" smtClean="0">
                <a:solidFill>
                  <a:srgbClr val="FF0000"/>
                </a:solidFill>
              </a:rPr>
              <a:t>T</a:t>
            </a:r>
            <a:r>
              <a:rPr lang="en-CA" baseline="-25000" dirty="0" err="1" smtClean="0">
                <a:solidFill>
                  <a:srgbClr val="FF0000"/>
                </a:solidFill>
              </a:rPr>
              <a:t>ny</a:t>
            </a:r>
            <a:r>
              <a:rPr lang="en-CA" dirty="0" smtClean="0">
                <a:solidFill>
                  <a:srgbClr val="FF0000"/>
                </a:solidFill>
              </a:rPr>
              <a:t> = T (or </a:t>
            </a:r>
            <a:r>
              <a:rPr lang="en-CA" dirty="0" err="1" smtClean="0">
                <a:solidFill>
                  <a:srgbClr val="FF0000"/>
                </a:solidFill>
              </a:rPr>
              <a:t>f</a:t>
            </a:r>
            <a:r>
              <a:rPr lang="en-CA" baseline="-25000" dirty="0" err="1" smtClean="0">
                <a:solidFill>
                  <a:srgbClr val="FF0000"/>
                </a:solidFill>
              </a:rPr>
              <a:t>ny</a:t>
            </a:r>
            <a:r>
              <a:rPr lang="en-CA" dirty="0" smtClean="0">
                <a:solidFill>
                  <a:srgbClr val="FF0000"/>
                </a:solidFill>
              </a:rPr>
              <a:t> = F ).   Decreasing f</a:t>
            </a:r>
            <a:r>
              <a:rPr lang="en-CA" baseline="-25000" dirty="0" smtClean="0">
                <a:solidFill>
                  <a:srgbClr val="FF0000"/>
                </a:solidFill>
              </a:rPr>
              <a:t>s</a:t>
            </a:r>
            <a:r>
              <a:rPr lang="en-CA" dirty="0" smtClean="0">
                <a:solidFill>
                  <a:srgbClr val="FF0000"/>
                </a:solidFill>
              </a:rPr>
              <a:t> and moving it towards zero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56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Now sample at (</a:t>
            </a:r>
            <a:r>
              <a:rPr lang="en-CA" altLang="en-US" dirty="0" err="1" smtClean="0"/>
              <a:t>Ts</a:t>
            </a:r>
            <a:r>
              <a:rPr lang="en-CA" altLang="en-US" dirty="0"/>
              <a:t>=</a:t>
            </a:r>
            <a:r>
              <a:rPr lang="en-CA" altLang="en-US" dirty="0" smtClean="0"/>
              <a:t>T/2). How does this look in frequency?</a:t>
            </a:r>
          </a:p>
        </p:txBody>
      </p:sp>
      <p:pic>
        <p:nvPicPr>
          <p:cNvPr id="97284" name="Picture 3" descr="C26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7286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9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0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1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2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3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4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295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dirty="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6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297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8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7299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00" name="Straight Connector 33"/>
          <p:cNvCxnSpPr>
            <a:cxnSpLocks noChangeShapeType="1"/>
            <a:stCxn id="97298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6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317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8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7320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1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2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23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7324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7325" name="Rectangle 47"/>
          <p:cNvSpPr>
            <a:spLocks noChangeArrowheads="1"/>
          </p:cNvSpPr>
          <p:nvPr/>
        </p:nvSpPr>
        <p:spPr bwMode="auto">
          <a:xfrm>
            <a:off x="1739901" y="4711069"/>
            <a:ext cx="8928100" cy="147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7326" name="TextBox 52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7327" name="TextBox 2"/>
          <p:cNvSpPr txBox="1">
            <a:spLocks noChangeArrowheads="1"/>
          </p:cNvSpPr>
          <p:nvPr/>
        </p:nvSpPr>
        <p:spPr bwMode="auto">
          <a:xfrm>
            <a:off x="8423275" y="3298825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Where |F| = |F</a:t>
            </a:r>
            <a:r>
              <a:rPr lang="en-CA" altLang="en-US" sz="1100" baseline="-25000">
                <a:solidFill>
                  <a:srgbClr val="FF0000"/>
                </a:solidFill>
              </a:rPr>
              <a:t>H</a:t>
            </a:r>
            <a:r>
              <a:rPr lang="en-CA" altLang="en-US" sz="1100">
                <a:solidFill>
                  <a:srgbClr val="FF0000"/>
                </a:solidFill>
              </a:rPr>
              <a:t>|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853588" y="4617132"/>
            <a:ext cx="5970604" cy="1452719"/>
            <a:chOff x="1853588" y="4689140"/>
            <a:chExt cx="5970604" cy="1452719"/>
          </a:xfrm>
        </p:grpSpPr>
        <p:grpSp>
          <p:nvGrpSpPr>
            <p:cNvPr id="8" name="Group 7"/>
            <p:cNvGrpSpPr/>
            <p:nvPr/>
          </p:nvGrpSpPr>
          <p:grpSpPr>
            <a:xfrm>
              <a:off x="5877556" y="4689140"/>
              <a:ext cx="1946636" cy="1452719"/>
              <a:chOff x="5866791" y="4725144"/>
              <a:chExt cx="1946636" cy="1452719"/>
            </a:xfrm>
          </p:grpSpPr>
          <p:cxnSp>
            <p:nvCxnSpPr>
              <p:cNvPr id="52" name="Straight Connector 20"/>
              <p:cNvCxnSpPr>
                <a:cxnSpLocks noChangeShapeType="1"/>
              </p:cNvCxnSpPr>
              <p:nvPr/>
            </p:nvCxnSpPr>
            <p:spPr bwMode="auto">
              <a:xfrm>
                <a:off x="6032500" y="5444914"/>
                <a:ext cx="1612652" cy="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Straight Connector 21"/>
              <p:cNvCxnSpPr>
                <a:cxnSpLocks noChangeShapeType="1"/>
              </p:cNvCxnSpPr>
              <p:nvPr/>
            </p:nvCxnSpPr>
            <p:spPr bwMode="auto">
              <a:xfrm flipH="1">
                <a:off x="6020754" y="4905164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4" name="Straight Arrow Connector 22"/>
              <p:cNvCxnSpPr>
                <a:cxnSpLocks noChangeShapeType="1"/>
              </p:cNvCxnSpPr>
              <p:nvPr/>
            </p:nvCxnSpPr>
            <p:spPr bwMode="auto">
              <a:xfrm flipV="1">
                <a:off x="6848538" y="5119626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5" name="TextBox 28"/>
              <p:cNvSpPr txBox="1">
                <a:spLocks noChangeArrowheads="1"/>
              </p:cNvSpPr>
              <p:nvPr/>
            </p:nvSpPr>
            <p:spPr bwMode="auto">
              <a:xfrm>
                <a:off x="6615786" y="5453588"/>
                <a:ext cx="466054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 dirty="0" smtClean="0">
                    <a:solidFill>
                      <a:srgbClr val="000000"/>
                    </a:solidFill>
                  </a:rPr>
                  <a:t>F =</a:t>
                </a:r>
                <a:endParaRPr lang="en-CA" altLang="en-US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" name="TextBox 31"/>
              <p:cNvSpPr txBox="1">
                <a:spLocks noChangeArrowheads="1"/>
              </p:cNvSpPr>
              <p:nvPr/>
            </p:nvSpPr>
            <p:spPr bwMode="auto">
              <a:xfrm>
                <a:off x="6708068" y="5693246"/>
                <a:ext cx="338137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u="sng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 u="sng">
                  <a:solidFill>
                    <a:srgbClr val="000000"/>
                  </a:solidFill>
                </a:endParaRPr>
              </a:p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58" name="TextBox 27"/>
              <p:cNvSpPr txBox="1">
                <a:spLocks noChangeArrowheads="1"/>
              </p:cNvSpPr>
              <p:nvPr/>
            </p:nvSpPr>
            <p:spPr bwMode="auto">
              <a:xfrm>
                <a:off x="5866791" y="5931801"/>
                <a:ext cx="338137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 dirty="0">
                    <a:solidFill>
                      <a:srgbClr val="000000"/>
                    </a:solidFill>
                  </a:rPr>
                  <a:t>0</a:t>
                </a:r>
              </a:p>
            </p:txBody>
          </p:sp>
          <p:cxnSp>
            <p:nvCxnSpPr>
              <p:cNvPr id="59" name="Straight Connector 23"/>
              <p:cNvCxnSpPr>
                <a:cxnSpLocks noChangeShapeType="1"/>
              </p:cNvCxnSpPr>
              <p:nvPr/>
            </p:nvCxnSpPr>
            <p:spPr bwMode="auto">
              <a:xfrm>
                <a:off x="7648327" y="4910880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0" name="TextBox 32"/>
              <p:cNvSpPr txBox="1">
                <a:spLocks noChangeArrowheads="1"/>
              </p:cNvSpPr>
              <p:nvPr/>
            </p:nvSpPr>
            <p:spPr bwMode="auto">
              <a:xfrm>
                <a:off x="7475289" y="5918943"/>
                <a:ext cx="338138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1" name="Straight Connector 33"/>
              <p:cNvCxnSpPr>
                <a:cxnSpLocks noChangeShapeType="1"/>
              </p:cNvCxnSpPr>
              <p:nvPr/>
            </p:nvCxnSpPr>
            <p:spPr bwMode="auto">
              <a:xfrm>
                <a:off x="6032500" y="5444914"/>
                <a:ext cx="1612652" cy="5716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" name="Straight Arrow Connector 59"/>
              <p:cNvCxnSpPr>
                <a:cxnSpLocks noChangeShapeType="1"/>
              </p:cNvCxnSpPr>
              <p:nvPr/>
            </p:nvCxnSpPr>
            <p:spPr bwMode="auto">
              <a:xfrm flipV="1">
                <a:off x="6861970" y="5113092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3" name="TextBox 60"/>
              <p:cNvSpPr txBox="1">
                <a:spLocks noChangeArrowheads="1"/>
              </p:cNvSpPr>
              <p:nvPr/>
            </p:nvSpPr>
            <p:spPr bwMode="auto">
              <a:xfrm>
                <a:off x="6857207" y="5442647"/>
                <a:ext cx="411163" cy="246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 dirty="0">
                    <a:solidFill>
                      <a:srgbClr val="FF0000"/>
                    </a:solidFill>
                  </a:rPr>
                  <a:t>-F</a:t>
                </a:r>
                <a:r>
                  <a:rPr lang="en-CA" altLang="en-US" sz="1000" baseline="-25000" dirty="0">
                    <a:solidFill>
                      <a:srgbClr val="FF0000"/>
                    </a:solidFill>
                  </a:rPr>
                  <a:t>H</a:t>
                </a:r>
                <a:endParaRPr lang="en-CA" altLang="en-US" sz="1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4" name="TextBox 52"/>
              <p:cNvSpPr txBox="1">
                <a:spLocks noChangeArrowheads="1"/>
              </p:cNvSpPr>
              <p:nvPr/>
            </p:nvSpPr>
            <p:spPr bwMode="auto">
              <a:xfrm>
                <a:off x="7475289" y="4725144"/>
                <a:ext cx="33813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>
                    <a:solidFill>
                      <a:srgbClr val="FF0000"/>
                    </a:solidFill>
                  </a:rPr>
                  <a:t>0</a:t>
                </a: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853588" y="4861357"/>
              <a:ext cx="3981450" cy="1072516"/>
              <a:chOff x="1853588" y="4956810"/>
              <a:chExt cx="3981450" cy="1072516"/>
            </a:xfrm>
          </p:grpSpPr>
          <p:pic>
            <p:nvPicPr>
              <p:cNvPr id="51" name="Picture 3" descr="C26NF01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3412"/>
              <a:stretch/>
            </p:blipFill>
            <p:spPr bwMode="auto">
              <a:xfrm>
                <a:off x="1853588" y="4956810"/>
                <a:ext cx="3981450" cy="1072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6" name="Straight Connector 5"/>
              <p:cNvCxnSpPr/>
              <p:nvPr/>
            </p:nvCxnSpPr>
            <p:spPr bwMode="auto">
              <a:xfrm>
                <a:off x="2295280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2675620" y="5553236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3043475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" name="Straight Connector 70"/>
              <p:cNvCxnSpPr/>
              <p:nvPr/>
            </p:nvCxnSpPr>
            <p:spPr bwMode="auto">
              <a:xfrm>
                <a:off x="3431704" y="5565587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3791744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" name="Straight Connector 72"/>
              <p:cNvCxnSpPr/>
              <p:nvPr/>
            </p:nvCxnSpPr>
            <p:spPr bwMode="auto">
              <a:xfrm>
                <a:off x="4167414" y="5565587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4547828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>
                <a:off x="4907868" y="5553236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3" name="TextBox 41"/>
            <p:cNvSpPr txBox="1">
              <a:spLocks noChangeArrowheads="1"/>
            </p:cNvSpPr>
            <p:nvPr/>
          </p:nvSpPr>
          <p:spPr bwMode="auto">
            <a:xfrm>
              <a:off x="4079366" y="4733766"/>
              <a:ext cx="117205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000" i="1" dirty="0" smtClean="0">
                  <a:solidFill>
                    <a:srgbClr val="FF0000"/>
                  </a:solidFill>
                </a:rPr>
                <a:t>T</a:t>
              </a:r>
              <a:r>
                <a:rPr lang="en-CA" altLang="en-US" sz="1000" i="1" baseline="-25000" dirty="0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=1/</a:t>
              </a:r>
              <a:r>
                <a:rPr lang="en-CA" altLang="en-US" sz="1000" i="1" dirty="0" err="1" smtClean="0">
                  <a:solidFill>
                    <a:srgbClr val="FF0000"/>
                  </a:solidFill>
                </a:rPr>
                <a:t>f</a:t>
              </a:r>
              <a:r>
                <a:rPr lang="en-CA" altLang="en-US" sz="1000" i="1" baseline="-25000" dirty="0" err="1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 = T/2</a:t>
              </a:r>
              <a:endParaRPr lang="en-CA" altLang="en-US" sz="1000" i="1" dirty="0">
                <a:solidFill>
                  <a:srgbClr val="FF0000"/>
                </a:solidFill>
              </a:endParaRPr>
            </a:p>
          </p:txBody>
        </p:sp>
        <p:cxnSp>
          <p:nvCxnSpPr>
            <p:cNvPr id="84" name="Straight Connector 35"/>
            <p:cNvCxnSpPr>
              <a:cxnSpLocks noChangeShapeType="1"/>
            </p:cNvCxnSpPr>
            <p:nvPr/>
          </p:nvCxnSpPr>
          <p:spPr bwMode="auto">
            <a:xfrm>
              <a:off x="4544854" y="4991971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37"/>
            <p:cNvCxnSpPr>
              <a:cxnSpLocks noChangeShapeType="1"/>
            </p:cNvCxnSpPr>
            <p:nvPr/>
          </p:nvCxnSpPr>
          <p:spPr bwMode="auto">
            <a:xfrm>
              <a:off x="4907868" y="4961417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6" name="Straight Arrow Connector 38"/>
            <p:cNvCxnSpPr>
              <a:cxnSpLocks noChangeShapeType="1"/>
            </p:cNvCxnSpPr>
            <p:nvPr/>
          </p:nvCxnSpPr>
          <p:spPr bwMode="auto">
            <a:xfrm>
              <a:off x="4386104" y="5063408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7" name="Straight Arrow Connector 40"/>
            <p:cNvCxnSpPr>
              <a:cxnSpLocks noChangeShapeType="1"/>
            </p:cNvCxnSpPr>
            <p:nvPr/>
          </p:nvCxnSpPr>
          <p:spPr bwMode="auto">
            <a:xfrm flipH="1">
              <a:off x="4913631" y="5061739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89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0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1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3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 dirty="0"/>
              <a:t>T</a:t>
            </a:r>
            <a:r>
              <a:rPr lang="en-CA" altLang="en-US" sz="1000" i="1" baseline="-25000" dirty="0"/>
              <a:t>S</a:t>
            </a:r>
            <a:r>
              <a:rPr lang="en-CA" altLang="en-US" sz="1000" i="1" dirty="0"/>
              <a:t>=1/</a:t>
            </a:r>
            <a:r>
              <a:rPr lang="en-CA" altLang="en-US" sz="1000" i="1" dirty="0" err="1"/>
              <a:t>f</a:t>
            </a:r>
            <a:r>
              <a:rPr lang="en-CA" altLang="en-US" sz="1000" i="1" baseline="-25000" dirty="0" err="1"/>
              <a:t>S</a:t>
            </a:r>
            <a:endParaRPr lang="en-CA" alt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319425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306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07" name="Title 1"/>
          <p:cNvSpPr>
            <a:spLocks noGrp="1"/>
          </p:cNvSpPr>
          <p:nvPr>
            <p:ph type="title"/>
          </p:nvPr>
        </p:nvSpPr>
        <p:spPr>
          <a:xfrm>
            <a:off x="263352" y="762000"/>
            <a:ext cx="11559680" cy="838200"/>
          </a:xfrm>
        </p:spPr>
        <p:txBody>
          <a:bodyPr/>
          <a:lstStyle/>
          <a:p>
            <a:r>
              <a:rPr lang="en-CA" altLang="en-US" dirty="0" smtClean="0"/>
              <a:t>Now sample slowly (</a:t>
            </a:r>
            <a:r>
              <a:rPr lang="en-CA" altLang="en-US" dirty="0" err="1" smtClean="0"/>
              <a:t>Ts</a:t>
            </a:r>
            <a:r>
              <a:rPr lang="en-CA" altLang="en-US" dirty="0" smtClean="0"/>
              <a:t>&gt;T/2). How does this look in frequency?</a:t>
            </a:r>
          </a:p>
        </p:txBody>
      </p:sp>
      <p:pic>
        <p:nvPicPr>
          <p:cNvPr id="98308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8310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1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2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3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4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5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6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17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18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19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20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21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2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8323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24" name="Straight Connector 33"/>
          <p:cNvCxnSpPr>
            <a:cxnSpLocks noChangeShapeType="1"/>
            <a:stCxn id="98322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5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6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7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8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9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 dirty="0"/>
              <a:t>T</a:t>
            </a:r>
            <a:r>
              <a:rPr lang="en-CA" altLang="en-US" sz="1000" i="1" baseline="-25000" dirty="0"/>
              <a:t>S</a:t>
            </a:r>
            <a:r>
              <a:rPr lang="en-CA" altLang="en-US" sz="1000" i="1" dirty="0"/>
              <a:t>=1/</a:t>
            </a:r>
            <a:r>
              <a:rPr lang="en-CA" altLang="en-US" sz="1000" i="1" dirty="0" err="1"/>
              <a:t>f</a:t>
            </a:r>
            <a:r>
              <a:rPr lang="en-CA" altLang="en-US" sz="1000" i="1" baseline="-25000" dirty="0" err="1"/>
              <a:t>S</a:t>
            </a:r>
            <a:endParaRPr lang="en-CA" altLang="en-US" sz="1000" i="1" dirty="0"/>
          </a:p>
        </p:txBody>
      </p:sp>
      <p:cxnSp>
        <p:nvCxnSpPr>
          <p:cNvPr id="98330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1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2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3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34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35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36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7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8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8339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0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41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2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8343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8344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5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6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7" name="TextBox 68"/>
          <p:cNvSpPr txBox="1">
            <a:spLocks noChangeArrowheads="1"/>
          </p:cNvSpPr>
          <p:nvPr/>
        </p:nvSpPr>
        <p:spPr bwMode="auto">
          <a:xfrm>
            <a:off x="2168314" y="4680739"/>
            <a:ext cx="10113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 dirty="0" smtClean="0">
                <a:solidFill>
                  <a:srgbClr val="FF0000"/>
                </a:solidFill>
              </a:rPr>
              <a:t>T</a:t>
            </a:r>
            <a:r>
              <a:rPr lang="en-CA" altLang="en-US" sz="1000" i="1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000" i="1" dirty="0" smtClean="0">
                <a:solidFill>
                  <a:srgbClr val="FF0000"/>
                </a:solidFill>
              </a:rPr>
              <a:t>=1/</a:t>
            </a:r>
            <a:r>
              <a:rPr lang="en-CA" altLang="en-US" sz="1000" i="1" dirty="0" err="1" smtClean="0">
                <a:solidFill>
                  <a:srgbClr val="FF0000"/>
                </a:solidFill>
              </a:rPr>
              <a:t>f</a:t>
            </a:r>
            <a:r>
              <a:rPr lang="en-CA" altLang="en-US" sz="1000" i="1" baseline="-25000" dirty="0" err="1" smtClean="0">
                <a:solidFill>
                  <a:srgbClr val="FF0000"/>
                </a:solidFill>
              </a:rPr>
              <a:t>S</a:t>
            </a:r>
            <a:r>
              <a:rPr lang="en-CA" altLang="en-US" sz="1000" i="1" dirty="0" smtClean="0">
                <a:solidFill>
                  <a:srgbClr val="FF0000"/>
                </a:solidFill>
              </a:rPr>
              <a:t> &gt; T/2</a:t>
            </a:r>
            <a:endParaRPr lang="en-CA" altLang="en-US" sz="1000" i="1" dirty="0">
              <a:solidFill>
                <a:srgbClr val="FF0000"/>
              </a:solidFill>
            </a:endParaRPr>
          </a:p>
        </p:txBody>
      </p:sp>
      <p:sp>
        <p:nvSpPr>
          <p:cNvPr id="69637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i="1">
                <a:solidFill>
                  <a:srgbClr val="FF0000"/>
                </a:solidFill>
              </a:rPr>
              <a:t>We only really see 0-f</a:t>
            </a:r>
            <a:r>
              <a:rPr lang="en-CA" altLang="en-US" sz="1600" i="1" baseline="-25000">
                <a:solidFill>
                  <a:srgbClr val="FF0000"/>
                </a:solidFill>
              </a:rPr>
              <a:t>Ny</a:t>
            </a:r>
            <a:endParaRPr lang="en-CA" altLang="en-US" sz="1600" i="1">
              <a:solidFill>
                <a:srgbClr val="FF0000"/>
              </a:solidFill>
            </a:endParaRPr>
          </a:p>
        </p:txBody>
      </p:sp>
      <p:sp>
        <p:nvSpPr>
          <p:cNvPr id="98349" name="TextBox 47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8350" name="TextBox 51"/>
          <p:cNvSpPr txBox="1">
            <a:spLocks noChangeArrowheads="1"/>
          </p:cNvSpPr>
          <p:nvPr/>
        </p:nvSpPr>
        <p:spPr bwMode="auto">
          <a:xfrm>
            <a:off x="7212014" y="4586288"/>
            <a:ext cx="339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" name="5-Point Star 1"/>
          <p:cNvSpPr/>
          <p:nvPr/>
        </p:nvSpPr>
        <p:spPr bwMode="auto">
          <a:xfrm>
            <a:off x="2336165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8" name="5-Point Star 47"/>
          <p:cNvSpPr/>
          <p:nvPr/>
        </p:nvSpPr>
        <p:spPr bwMode="auto">
          <a:xfrm>
            <a:off x="2794318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9" name="5-Point Star 48"/>
          <p:cNvSpPr/>
          <p:nvPr/>
        </p:nvSpPr>
        <p:spPr bwMode="auto">
          <a:xfrm>
            <a:off x="3246755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" name="5-Point Star 49"/>
          <p:cNvSpPr/>
          <p:nvPr/>
        </p:nvSpPr>
        <p:spPr bwMode="auto">
          <a:xfrm>
            <a:off x="3704590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" name="5-Point Star 50"/>
          <p:cNvSpPr/>
          <p:nvPr/>
        </p:nvSpPr>
        <p:spPr bwMode="auto">
          <a:xfrm>
            <a:off x="4184809" y="569404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2" name="5-Point Star 51"/>
          <p:cNvSpPr/>
          <p:nvPr/>
        </p:nvSpPr>
        <p:spPr bwMode="auto">
          <a:xfrm>
            <a:off x="4632646" y="520636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83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964" y="656692"/>
            <a:ext cx="9276072" cy="8382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Key points from digital devices (</a:t>
            </a:r>
            <a:r>
              <a:rPr lang="en-US" altLang="en-US" dirty="0" smtClean="0">
                <a:sym typeface="Symbol" panose="05050102010706020507" pitchFamily="18" charset="2"/>
              </a:rPr>
              <a:t> = important)</a:t>
            </a:r>
            <a:endParaRPr lang="en-US" altLang="en-US" dirty="0" smtClean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700809"/>
            <a:ext cx="9144000" cy="4643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200" dirty="0" smtClean="0"/>
              <a:t>Physical gates are not ideal components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200" dirty="0" smtClean="0"/>
              <a:t>Logic gates are manufactured in a range of logic families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The ability of a gate to ignore noise is its ‘noise immunity’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Both MOSFETs (FET) and bipolar junction transistors (BJT) are used in gates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MOS devices are voltage controlled, BJT current controlled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All logic gates exhibit a propagation delay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The most widely used logic families are TTL and CMOS.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200" dirty="0" smtClean="0"/>
              <a:t>Both TTL (BJT) and CMOS (FET) gates are produced in a range of versions, each </a:t>
            </a:r>
            <a:r>
              <a:rPr lang="en-US" altLang="en-US" sz="2200" dirty="0" err="1" smtClean="0"/>
              <a:t>optimised</a:t>
            </a:r>
            <a:r>
              <a:rPr lang="en-US" altLang="en-US" sz="2200" dirty="0" smtClean="0"/>
              <a:t> for a particular characteristic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Interface circuitry may be needed to link devices of different families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Noise and EMC issues must be considered during design</a:t>
            </a:r>
            <a:endParaRPr lang="en-US" altLang="en-US" sz="2200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20774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If I sample slower than the Nyquist 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17078" y="2481250"/>
            <a:ext cx="8529847" cy="2940412"/>
            <a:chOff x="1799692" y="45966"/>
            <a:chExt cx="4716524" cy="14748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382136" y="72779"/>
              <a:ext cx="310342" cy="1389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CA" sz="1200" dirty="0">
                  <a:solidFill>
                    <a:srgbClr val="000000"/>
                  </a:solidFill>
                  <a:latin typeface="Arial" charset="0"/>
                </a:rPr>
                <a:t>F</a:t>
              </a:r>
              <a:endParaRPr lang="en-CA" sz="105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977497" y="2721246"/>
            <a:ext cx="46223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r>
              <a:rPr lang="en-CA" altLang="en-US" sz="1800" dirty="0">
                <a:solidFill>
                  <a:srgbClr val="FF0000"/>
                </a:solidFill>
              </a:rPr>
              <a:t>So a high-frequency signal at F </a:t>
            </a:r>
            <a:br>
              <a:rPr lang="en-CA" altLang="en-US" sz="1800" dirty="0">
                <a:solidFill>
                  <a:srgbClr val="FF0000"/>
                </a:solidFill>
              </a:rPr>
            </a:br>
            <a:r>
              <a:rPr lang="en-CA" altLang="en-US" sz="1800" dirty="0">
                <a:solidFill>
                  <a:srgbClr val="FF0000"/>
                </a:solidFill>
              </a:rPr>
              <a:t>Is read as a low frequency signal at f</a:t>
            </a:r>
            <a:r>
              <a:rPr lang="en-CA" altLang="en-US" sz="1800" baseline="-25000" dirty="0">
                <a:solidFill>
                  <a:srgbClr val="FF0000"/>
                </a:solidFill>
              </a:rPr>
              <a:t>s</a:t>
            </a:r>
            <a:r>
              <a:rPr lang="en-CA" altLang="en-US" sz="18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6680098" y="2559437"/>
            <a:ext cx="561254" cy="27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00" dirty="0">
                <a:solidFill>
                  <a:srgbClr val="000000"/>
                </a:solidFill>
                <a:latin typeface="Arial" charset="0"/>
              </a:rPr>
              <a:t> F </a:t>
            </a:r>
            <a:endParaRPr lang="en-CA" sz="105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63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3319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850313" y="48387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13323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1284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5" name="TextBox 25"/>
          <p:cNvSpPr txBox="1">
            <a:spLocks noChangeArrowheads="1"/>
          </p:cNvSpPr>
          <p:nvPr/>
        </p:nvSpPr>
        <p:spPr bwMode="auto">
          <a:xfrm>
            <a:off x="7177088" y="48133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13326" name="Straight Connector 26"/>
          <p:cNvCxnSpPr>
            <a:cxnSpLocks noChangeShapeType="1"/>
            <a:stCxn id="13315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7" name="Straight Arrow Connector 24"/>
          <p:cNvCxnSpPr>
            <a:cxnSpLocks noChangeShapeType="1"/>
          </p:cNvCxnSpPr>
          <p:nvPr/>
        </p:nvCxnSpPr>
        <p:spPr bwMode="auto">
          <a:xfrm flipV="1">
            <a:off x="7427913" y="4133850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9120188" y="41338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8000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Add 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</p:txBody>
      </p:sp>
    </p:spTree>
    <p:extLst>
      <p:ext uri="{BB962C8B-B14F-4D97-AF65-F5344CB8AC3E}">
        <p14:creationId xmlns:p14="http://schemas.microsoft.com/office/powerpoint/2010/main" val="208189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4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Sine sweep 0-44kHz sampled at </a:t>
            </a:r>
            <a:r>
              <a:rPr lang="en-CA" altLang="en-US" sz="1400" dirty="0" smtClean="0">
                <a:solidFill>
                  <a:srgbClr val="0000FF"/>
                </a:solidFill>
              </a:rPr>
              <a:t>44kHz</a:t>
            </a:r>
            <a:endParaRPr lang="en-CA" altLang="en-US" sz="2400" dirty="0">
              <a:solidFill>
                <a:srgbClr val="0000FF"/>
              </a:solidFill>
            </a:endParaRPr>
          </a:p>
        </p:txBody>
      </p:sp>
      <p:grpSp>
        <p:nvGrpSpPr>
          <p:cNvPr id="15374" name="Group 2"/>
          <p:cNvGrpSpPr>
            <a:grpSpLocks/>
          </p:cNvGrpSpPr>
          <p:nvPr/>
        </p:nvGrpSpPr>
        <p:grpSpPr bwMode="auto">
          <a:xfrm>
            <a:off x="6280150" y="4133850"/>
            <a:ext cx="539750" cy="1189038"/>
            <a:chOff x="4743450" y="4133850"/>
            <a:chExt cx="539750" cy="1189036"/>
          </a:xfrm>
        </p:grpSpPr>
        <p:sp>
          <p:nvSpPr>
            <p:cNvPr id="15379" name="TextBox 25"/>
            <p:cNvSpPr txBox="1">
              <a:spLocks noChangeArrowheads="1"/>
            </p:cNvSpPr>
            <p:nvPr/>
          </p:nvSpPr>
          <p:spPr bwMode="auto">
            <a:xfrm>
              <a:off x="4743450" y="4983161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600">
                  <a:solidFill>
                    <a:srgbClr val="000000"/>
                  </a:solidFill>
                </a:rPr>
                <a:t>F</a:t>
              </a:r>
            </a:p>
          </p:txBody>
        </p:sp>
        <p:cxnSp>
          <p:nvCxnSpPr>
            <p:cNvPr id="15380" name="Straight Arrow Connector 24"/>
            <p:cNvCxnSpPr>
              <a:cxnSpLocks noChangeShapeType="1"/>
            </p:cNvCxnSpPr>
            <p:nvPr/>
          </p:nvCxnSpPr>
          <p:spPr bwMode="auto">
            <a:xfrm flipV="1">
              <a:off x="5013325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75" name="Group 1"/>
          <p:cNvGrpSpPr>
            <a:grpSpLocks/>
          </p:cNvGrpSpPr>
          <p:nvPr/>
        </p:nvGrpSpPr>
        <p:grpSpPr bwMode="auto">
          <a:xfrm>
            <a:off x="9926170" y="1820855"/>
            <a:ext cx="539750" cy="2962278"/>
            <a:chOff x="8402637" y="1820863"/>
            <a:chExt cx="539750" cy="2962275"/>
          </a:xfrm>
        </p:grpSpPr>
        <p:sp>
          <p:nvSpPr>
            <p:cNvPr id="15377" name="TextBox 13"/>
            <p:cNvSpPr txBox="1">
              <a:spLocks noChangeArrowheads="1"/>
            </p:cNvSpPr>
            <p:nvPr/>
          </p:nvSpPr>
          <p:spPr bwMode="auto">
            <a:xfrm>
              <a:off x="8402637" y="1820863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600" dirty="0">
                  <a:solidFill>
                    <a:srgbClr val="FF0000"/>
                  </a:solidFill>
                </a:rPr>
                <a:t>-F</a:t>
              </a:r>
            </a:p>
          </p:txBody>
        </p:sp>
        <p:cxnSp>
          <p:nvCxnSpPr>
            <p:cNvPr id="15378" name="Straight Arrow Connector 38"/>
            <p:cNvCxnSpPr>
              <a:cxnSpLocks noChangeShapeType="1"/>
            </p:cNvCxnSpPr>
            <p:nvPr/>
          </p:nvCxnSpPr>
          <p:spPr bwMode="auto">
            <a:xfrm flipV="1">
              <a:off x="8567738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Add 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Sweep 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0 kHz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-22 kHz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0 kHz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-44 kHz</a:t>
            </a:r>
          </a:p>
        </p:txBody>
      </p:sp>
    </p:spTree>
    <p:extLst>
      <p:ext uri="{BB962C8B-B14F-4D97-AF65-F5344CB8AC3E}">
        <p14:creationId xmlns:p14="http://schemas.microsoft.com/office/powerpoint/2010/main" val="256864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>
                <a:solidFill>
                  <a:srgbClr val="0000FF"/>
                </a:solidFill>
              </a:rPr>
              <a:t>Sine sweep 0-44kHz sampled at 22kHz</a:t>
            </a:r>
            <a:endParaRPr lang="en-CA" altLang="en-US" sz="2400">
              <a:solidFill>
                <a:srgbClr val="0000FF"/>
              </a:solidFill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 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  <a:endParaRPr lang="en-CA" altLang="en-US" sz="2000" kern="0" dirty="0">
              <a:solidFill>
                <a:srgbClr val="2D2D8A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0 kHz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280897" y="3932323"/>
            <a:ext cx="539750" cy="1389061"/>
            <a:chOff x="6267450" y="3933827"/>
            <a:chExt cx="539750" cy="1389061"/>
          </a:xfrm>
        </p:grpSpPr>
        <p:grpSp>
          <p:nvGrpSpPr>
            <p:cNvPr id="15374" name="Group 2"/>
            <p:cNvGrpSpPr>
              <a:grpSpLocks/>
            </p:cNvGrpSpPr>
            <p:nvPr/>
          </p:nvGrpSpPr>
          <p:grpSpPr bwMode="auto">
            <a:xfrm>
              <a:off x="6267450" y="4133850"/>
              <a:ext cx="539750" cy="1189038"/>
              <a:chOff x="4743450" y="4133850"/>
              <a:chExt cx="539750" cy="1189036"/>
            </a:xfrm>
          </p:grpSpPr>
          <p:sp>
            <p:nvSpPr>
              <p:cNvPr id="15379" name="TextBox 25"/>
              <p:cNvSpPr txBox="1">
                <a:spLocks noChangeArrowheads="1"/>
              </p:cNvSpPr>
              <p:nvPr/>
            </p:nvSpPr>
            <p:spPr bwMode="auto">
              <a:xfrm>
                <a:off x="4743450" y="4983161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600">
                    <a:solidFill>
                      <a:srgbClr val="000000"/>
                    </a:solidFill>
                  </a:rPr>
                  <a:t>F</a:t>
                </a:r>
              </a:p>
            </p:txBody>
          </p:sp>
          <p:cxnSp>
            <p:nvCxnSpPr>
              <p:cNvPr id="15380" name="Straight Arrow Connector 24"/>
              <p:cNvCxnSpPr>
                <a:cxnSpLocks noChangeShapeType="1"/>
              </p:cNvCxnSpPr>
              <p:nvPr/>
            </p:nvCxnSpPr>
            <p:spPr bwMode="auto">
              <a:xfrm flipV="1">
                <a:off x="5013325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" name="TextBox 2"/>
            <p:cNvSpPr txBox="1"/>
            <p:nvPr/>
          </p:nvSpPr>
          <p:spPr>
            <a:xfrm>
              <a:off x="6405564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CA" sz="1800" dirty="0">
                  <a:solidFill>
                    <a:srgbClr val="000000"/>
                  </a:solidFill>
                  <a:latin typeface="Arial"/>
                </a:rPr>
                <a:t>*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935060" y="1820855"/>
            <a:ext cx="539750" cy="2962278"/>
            <a:chOff x="9942680" y="1820855"/>
            <a:chExt cx="539750" cy="2962278"/>
          </a:xfrm>
        </p:grpSpPr>
        <p:grpSp>
          <p:nvGrpSpPr>
            <p:cNvPr id="15375" name="Group 1"/>
            <p:cNvGrpSpPr>
              <a:grpSpLocks/>
            </p:cNvGrpSpPr>
            <p:nvPr/>
          </p:nvGrpSpPr>
          <p:grpSpPr bwMode="auto">
            <a:xfrm>
              <a:off x="9942680" y="1820855"/>
              <a:ext cx="539750" cy="2962278"/>
              <a:chOff x="8402637" y="1820863"/>
              <a:chExt cx="539750" cy="2962275"/>
            </a:xfrm>
          </p:grpSpPr>
          <p:sp>
            <p:nvSpPr>
              <p:cNvPr id="15377" name="TextBox 13"/>
              <p:cNvSpPr txBox="1">
                <a:spLocks noChangeArrowheads="1"/>
              </p:cNvSpPr>
              <p:nvPr/>
            </p:nvSpPr>
            <p:spPr bwMode="auto">
              <a:xfrm>
                <a:off x="8402637" y="1820863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600" dirty="0">
                    <a:solidFill>
                      <a:srgbClr val="FF0000"/>
                    </a:solidFill>
                  </a:rPr>
                  <a:t>-F</a:t>
                </a:r>
              </a:p>
            </p:txBody>
          </p:sp>
          <p:cxnSp>
            <p:nvCxnSpPr>
              <p:cNvPr id="15378" name="Straight Arrow Connector 38"/>
              <p:cNvCxnSpPr>
                <a:cxnSpLocks noChangeShapeType="1"/>
              </p:cNvCxnSpPr>
              <p:nvPr/>
            </p:nvCxnSpPr>
            <p:spPr bwMode="auto">
              <a:xfrm flipV="1">
                <a:off x="8567738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TextBox 24"/>
            <p:cNvSpPr txBox="1"/>
            <p:nvPr/>
          </p:nvSpPr>
          <p:spPr>
            <a:xfrm>
              <a:off x="9967913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CA" sz="1800" dirty="0">
                  <a:solidFill>
                    <a:srgbClr val="FF0000"/>
                  </a:solidFill>
                  <a:latin typeface="Arial"/>
                </a:rPr>
                <a:t>*</a:t>
              </a:r>
            </a:p>
          </p:txBody>
        </p:sp>
      </p:grp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" name="alia20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5345906"/>
            <a:ext cx="487363" cy="487363"/>
          </a:xfrm>
          <a:prstGeom prst="rect">
            <a:avLst/>
          </a:prstGeom>
        </p:spPr>
      </p:pic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-22 kHz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0 kHz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-44 kHz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38144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0.29219 -0.00348 " pathEditMode="relative" rAng="0" ptsTypes="AA">
                                      <p:cBhvr>
                                        <p:cTn id="8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" y="-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17 -0.00023 L -0.29037 -0.00023 " pathEditMode="relative" rAng="0" ptsTypes="AA">
                                      <p:cBhvr>
                                        <p:cTn id="10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 bwMode="auto">
          <a:xfrm>
            <a:off x="3911600" y="6400800"/>
            <a:ext cx="5422900" cy="2720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When harmonic frequency is at –F, </a:t>
            </a:r>
            <a:br>
              <a:rPr lang="en-CA" altLang="en-US" sz="2000" kern="0" dirty="0" smtClean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it is heard at f</a:t>
            </a:r>
            <a:r>
              <a:rPr lang="en-CA" altLang="en-US" sz="2000" kern="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–F 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0 kHz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-22 kHz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0 kHz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-44 kHz</a:t>
            </a:r>
          </a:p>
        </p:txBody>
      </p: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 flipV="1">
            <a:off x="7535863" y="40957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302501" y="17113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319963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</a:rPr>
              <a:t>-F</a:t>
            </a:r>
            <a:endParaRPr lang="en-CA" altLang="en-US" sz="1600" dirty="0">
              <a:solidFill>
                <a:srgbClr val="FF0000"/>
              </a:solidFill>
            </a:endParaRPr>
          </a:p>
        </p:txBody>
      </p: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flipH="1">
            <a:off x="7531100" y="2068515"/>
            <a:ext cx="2575720" cy="1428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Straight Connector 41"/>
          <p:cNvCxnSpPr>
            <a:cxnSpLocks noChangeShapeType="1"/>
            <a:stCxn id="38" idx="2"/>
          </p:cNvCxnSpPr>
          <p:nvPr/>
        </p:nvCxnSpPr>
        <p:spPr bwMode="auto">
          <a:xfrm flipH="1">
            <a:off x="7531100" y="2049463"/>
            <a:ext cx="5558" cy="310515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>
            <a:off x="6511926" y="5046663"/>
            <a:ext cx="1019175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Straight Arrow Connector 24"/>
          <p:cNvCxnSpPr>
            <a:cxnSpLocks noChangeShapeType="1"/>
          </p:cNvCxnSpPr>
          <p:nvPr/>
        </p:nvCxnSpPr>
        <p:spPr bwMode="auto">
          <a:xfrm flipV="1">
            <a:off x="9156700" y="4111625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TextBox 25"/>
          <p:cNvSpPr txBox="1">
            <a:spLocks noChangeArrowheads="1"/>
          </p:cNvSpPr>
          <p:nvPr/>
        </p:nvSpPr>
        <p:spPr bwMode="auto">
          <a:xfrm>
            <a:off x="8904288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46" name="Straight Connector 26"/>
          <p:cNvCxnSpPr>
            <a:cxnSpLocks noChangeShapeType="1"/>
          </p:cNvCxnSpPr>
          <p:nvPr/>
        </p:nvCxnSpPr>
        <p:spPr bwMode="auto">
          <a:xfrm>
            <a:off x="9156700" y="4795839"/>
            <a:ext cx="0" cy="40957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3" name="Group 33"/>
          <p:cNvGrpSpPr>
            <a:grpSpLocks/>
          </p:cNvGrpSpPr>
          <p:nvPr/>
        </p:nvGrpSpPr>
        <p:grpSpPr bwMode="auto">
          <a:xfrm>
            <a:off x="270361" y="5431396"/>
            <a:ext cx="4033838" cy="1241425"/>
            <a:chOff x="1799692" y="27485"/>
            <a:chExt cx="4716524" cy="1493303"/>
          </a:xfrm>
        </p:grpSpPr>
        <p:pic>
          <p:nvPicPr>
            <p:cNvPr id="5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Box 54"/>
            <p:cNvSpPr txBox="1"/>
            <p:nvPr/>
          </p:nvSpPr>
          <p:spPr>
            <a:xfrm>
              <a:off x="4387190" y="27485"/>
              <a:ext cx="18561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>
                <a:defRPr/>
              </a:pPr>
              <a:r>
                <a:rPr lang="en-CA" sz="1050" dirty="0">
                  <a:solidFill>
                    <a:srgbClr val="000000"/>
                  </a:solidFill>
                  <a:latin typeface="Arial"/>
                </a:rPr>
                <a:t>F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367247" y="37032"/>
              <a:ext cx="24872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>
                <a:defRPr/>
              </a:pPr>
              <a:r>
                <a:rPr lang="en-CA" sz="1050" dirty="0">
                  <a:solidFill>
                    <a:srgbClr val="000000"/>
                  </a:solidFill>
                  <a:latin typeface="Arial"/>
                </a:rPr>
                <a:t>F</a:t>
              </a:r>
            </a:p>
          </p:txBody>
        </p:sp>
      </p:grpSp>
      <p:cxnSp>
        <p:nvCxnSpPr>
          <p:cNvPr id="57" name="Straight Arrow Connector 56"/>
          <p:cNvCxnSpPr>
            <a:cxnSpLocks noChangeShapeType="1"/>
          </p:cNvCxnSpPr>
          <p:nvPr/>
        </p:nvCxnSpPr>
        <p:spPr bwMode="auto">
          <a:xfrm flipV="1">
            <a:off x="4051300" y="5421313"/>
            <a:ext cx="5067300" cy="8143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Arrow Connector 57"/>
          <p:cNvCxnSpPr>
            <a:cxnSpLocks noChangeShapeType="1"/>
          </p:cNvCxnSpPr>
          <p:nvPr/>
        </p:nvCxnSpPr>
        <p:spPr bwMode="auto">
          <a:xfrm flipV="1">
            <a:off x="4089400" y="5431396"/>
            <a:ext cx="3327400" cy="44870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" name="TextBox 7174"/>
          <p:cNvSpPr txBox="1">
            <a:spLocks noChangeArrowheads="1"/>
          </p:cNvSpPr>
          <p:nvPr/>
        </p:nvSpPr>
        <p:spPr bwMode="auto">
          <a:xfrm>
            <a:off x="6137551" y="5950508"/>
            <a:ext cx="51654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800" dirty="0" smtClean="0">
                <a:solidFill>
                  <a:srgbClr val="000000"/>
                </a:solidFill>
              </a:rPr>
              <a:t>F = 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</a:t>
            </a:r>
            <a:r>
              <a:rPr lang="en-CA" altLang="en-US" sz="1800" dirty="0" smtClean="0">
                <a:solidFill>
                  <a:srgbClr val="FF0000"/>
                </a:solidFill>
              </a:rPr>
              <a:t>-F = -31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f</a:t>
            </a:r>
            <a:r>
              <a:rPr lang="en-CA" altLang="en-US" sz="1800" baseline="-25000" dirty="0" smtClean="0">
                <a:solidFill>
                  <a:srgbClr val="0000FF"/>
                </a:solidFill>
              </a:rPr>
              <a:t>s</a:t>
            </a:r>
            <a:r>
              <a:rPr lang="en-CA" altLang="en-US" sz="1800" dirty="0" smtClean="0">
                <a:solidFill>
                  <a:srgbClr val="0000FF"/>
                </a:solidFill>
              </a:rPr>
              <a:t> = 44 kHz</a:t>
            </a:r>
            <a:br>
              <a:rPr lang="en-CA" altLang="en-US" sz="1800" dirty="0" smtClean="0">
                <a:solidFill>
                  <a:srgbClr val="0000FF"/>
                </a:solidFill>
              </a:rPr>
            </a:br>
            <a:r>
              <a:rPr lang="en-CA" altLang="en-US" sz="1800" dirty="0" smtClean="0">
                <a:solidFill>
                  <a:srgbClr val="0000FF"/>
                </a:solidFill>
              </a:rPr>
              <a:t>Frequency heard = 44–31 = 13 kHz</a:t>
            </a:r>
            <a:endParaRPr lang="en-CA" alt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77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examples of aliasing due to video sampling</a:t>
            </a:r>
            <a:endParaRPr lang="en-CA" dirty="0"/>
          </a:p>
        </p:txBody>
      </p:sp>
      <p:pic>
        <p:nvPicPr>
          <p:cNvPr id="5" name="Alias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98843" y="2564904"/>
            <a:ext cx="3657600" cy="2743200"/>
          </a:xfrm>
          <a:prstGeom prst="rect">
            <a:avLst/>
          </a:prstGeom>
        </p:spPr>
      </p:pic>
      <p:pic>
        <p:nvPicPr>
          <p:cNvPr id="6" name="Helicopter flying with no blades spinning !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20036" y="2559885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9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mute="1">
                <p:cTn id="1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4" y="1665289"/>
            <a:ext cx="8764587" cy="4319587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 i="1" dirty="0">
                <a:solidFill>
                  <a:srgbClr val="E30000"/>
                </a:solidFill>
              </a:rPr>
              <a:t>Note:</a:t>
            </a:r>
            <a:r>
              <a:rPr lang="en-GB" altLang="en-US" sz="2600" dirty="0"/>
              <a:t> the sampling rate is determined by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/>
              <a:t>the </a:t>
            </a:r>
            <a:r>
              <a:rPr lang="en-GB" altLang="en-US" sz="2600" i="1" dirty="0"/>
              <a:t>highest frequency present in the signal</a:t>
            </a:r>
            <a:r>
              <a:rPr lang="en-GB" altLang="en-US" sz="2600" dirty="0"/>
              <a:t>,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>
                <a:solidFill>
                  <a:srgbClr val="FF0000"/>
                </a:solidFill>
              </a:rPr>
              <a:t>Not</a:t>
            </a:r>
            <a:r>
              <a:rPr lang="en-GB" altLang="en-US" sz="2600" dirty="0" smtClean="0"/>
              <a:t> </a:t>
            </a:r>
            <a:r>
              <a:rPr lang="en-GB" altLang="en-US" sz="2600" dirty="0"/>
              <a:t>the highest frequency of interest</a:t>
            </a:r>
          </a:p>
          <a:p>
            <a:pPr marL="388938" indent="-388938" eaLnBrk="1" hangingPunct="1"/>
            <a:r>
              <a:rPr lang="en-GB" altLang="en-US" sz="2600" dirty="0"/>
              <a:t>If a signal contains unwanted high frequency components, </a:t>
            </a:r>
            <a:r>
              <a:rPr lang="en-GB" altLang="en-US" sz="2600" i="1" dirty="0">
                <a:solidFill>
                  <a:srgbClr val="FF0000"/>
                </a:solidFill>
              </a:rPr>
              <a:t>we will see these as aliased frequencies</a:t>
            </a:r>
            <a:r>
              <a:rPr lang="en-GB" altLang="en-US" sz="2600" dirty="0"/>
              <a:t>. So they should be removed </a:t>
            </a:r>
            <a:r>
              <a:rPr lang="en-GB" altLang="en-US" sz="2600" i="1" dirty="0">
                <a:solidFill>
                  <a:srgbClr val="FF0000"/>
                </a:solidFill>
              </a:rPr>
              <a:t>before</a:t>
            </a:r>
            <a:r>
              <a:rPr lang="en-GB" altLang="en-US" sz="2600" dirty="0"/>
              <a:t> sampling</a:t>
            </a:r>
          </a:p>
          <a:p>
            <a:pPr lvl="1" eaLnBrk="1" hangingPunct="1"/>
            <a:r>
              <a:rPr lang="en-GB" altLang="en-US" sz="2400" dirty="0"/>
              <a:t>this is done using a low-pass filter</a:t>
            </a:r>
          </a:p>
          <a:p>
            <a:pPr lvl="1" eaLnBrk="1" hangingPunct="1"/>
            <a:r>
              <a:rPr lang="en-GB" altLang="en-US" sz="2400" dirty="0"/>
              <a:t>such a filter is called an </a:t>
            </a:r>
            <a:r>
              <a:rPr lang="en-GB" altLang="en-US" sz="2400" b="1" dirty="0">
                <a:solidFill>
                  <a:srgbClr val="0000FF"/>
                </a:solidFill>
              </a:rPr>
              <a:t>anti-aliasing filter</a:t>
            </a:r>
          </a:p>
          <a:p>
            <a:pPr marL="388938" indent="-388938" eaLnBrk="1" hangingPunct="1"/>
            <a:r>
              <a:rPr lang="en-GB" altLang="en-US" sz="2600" dirty="0"/>
              <a:t>It is common to sample at about 20% or more above the Nyquist rate to allow for</a:t>
            </a:r>
            <a:r>
              <a:rPr lang="en-GB" altLang="en-US" sz="2600" b="1" dirty="0">
                <a:solidFill>
                  <a:srgbClr val="0000FF"/>
                </a:solidFill>
              </a:rPr>
              <a:t> </a:t>
            </a:r>
            <a:r>
              <a:rPr lang="en-GB" altLang="en-US" sz="2600" dirty="0"/>
              <a:t>imperfect filtering</a:t>
            </a:r>
          </a:p>
        </p:txBody>
      </p:sp>
    </p:spTree>
    <p:extLst>
      <p:ext uri="{BB962C8B-B14F-4D97-AF65-F5344CB8AC3E}">
        <p14:creationId xmlns:p14="http://schemas.microsoft.com/office/powerpoint/2010/main" val="114311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</a:t>
            </a:r>
          </a:p>
        </p:txBody>
      </p:sp>
      <p:grpSp>
        <p:nvGrpSpPr>
          <p:cNvPr id="101379" name="Group 16"/>
          <p:cNvGrpSpPr>
            <a:grpSpLocks/>
          </p:cNvGrpSpPr>
          <p:nvPr/>
        </p:nvGrpSpPr>
        <p:grpSpPr bwMode="auto">
          <a:xfrm>
            <a:off x="2279650" y="1703389"/>
            <a:ext cx="7164388" cy="3921125"/>
            <a:chOff x="971600" y="1880828"/>
            <a:chExt cx="7164796" cy="3921311"/>
          </a:xfrm>
        </p:grpSpPr>
        <p:pic>
          <p:nvPicPr>
            <p:cNvPr id="10138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383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4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5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6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7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8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9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0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1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2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3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1394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101380" name="Rectangle 25"/>
          <p:cNvSpPr>
            <a:spLocks noChangeArrowheads="1"/>
          </p:cNvSpPr>
          <p:nvPr/>
        </p:nvSpPr>
        <p:spPr bwMode="auto">
          <a:xfrm>
            <a:off x="5483226" y="1739901"/>
            <a:ext cx="4176713" cy="39925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01381" name="TextBox 26"/>
          <p:cNvSpPr txBox="1">
            <a:spLocks noChangeArrowheads="1"/>
          </p:cNvSpPr>
          <p:nvPr/>
        </p:nvSpPr>
        <p:spPr bwMode="auto">
          <a:xfrm>
            <a:off x="5556250" y="1839914"/>
            <a:ext cx="51117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Specify the attenuation of the first harmonic in our “signal” band, 0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</a:t>
            </a:r>
            <a:r>
              <a:rPr lang="en-CA" altLang="en-US" sz="2400">
                <a:solidFill>
                  <a:srgbClr val="000000"/>
                </a:solidFill>
              </a:rPr>
              <a:t>F. </a:t>
            </a:r>
            <a:br>
              <a:rPr lang="en-CA" altLang="en-US" sz="2400">
                <a:solidFill>
                  <a:srgbClr val="000000"/>
                </a:solidFill>
              </a:rPr>
            </a:br>
            <a:r>
              <a:rPr lang="en-CA" altLang="en-US" sz="2400">
                <a:solidFill>
                  <a:srgbClr val="000000"/>
                </a:solidFill>
              </a:rPr>
              <a:t>(F 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 </a:t>
            </a:r>
            <a:r>
              <a:rPr lang="en-CA" altLang="en-US" sz="2400">
                <a:solidFill>
                  <a:srgbClr val="000000"/>
                </a:solidFill>
              </a:rPr>
              <a:t>0.8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 = 0.8f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ny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)</a:t>
            </a:r>
            <a:endParaRPr lang="en-CA" altLang="en-US" sz="2400">
              <a:solidFill>
                <a:srgbClr val="000000"/>
              </a:solidFill>
            </a:endParaRP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Will still have those frequencies, but at an attenuation of DR.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Usually want as many frequencies as possible (F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/2)</a:t>
            </a:r>
            <a:r>
              <a:rPr lang="en-CA" altLang="en-US" sz="2400">
                <a:solidFill>
                  <a:srgbClr val="000000"/>
                </a:solidFill>
              </a:rPr>
              <a:t>, but that would require a sharp filter (“brick wall”),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Relax to ~80% of f</a:t>
            </a:r>
            <a:r>
              <a:rPr lang="en-CA" altLang="en-US" sz="2400" baseline="-25000">
                <a:solidFill>
                  <a:srgbClr val="000000"/>
                </a:solidFill>
              </a:rPr>
              <a:t>ny</a:t>
            </a:r>
          </a:p>
        </p:txBody>
      </p:sp>
    </p:spTree>
    <p:extLst>
      <p:ext uri="{BB962C8B-B14F-4D97-AF65-F5344CB8AC3E}">
        <p14:creationId xmlns:p14="http://schemas.microsoft.com/office/powerpoint/2010/main" val="193210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 and “oversampling”</a:t>
            </a:r>
          </a:p>
        </p:txBody>
      </p:sp>
      <p:grpSp>
        <p:nvGrpSpPr>
          <p:cNvPr id="102403" name="Group 16"/>
          <p:cNvGrpSpPr>
            <a:grpSpLocks/>
          </p:cNvGrpSpPr>
          <p:nvPr/>
        </p:nvGrpSpPr>
        <p:grpSpPr bwMode="auto">
          <a:xfrm>
            <a:off x="2495550" y="1703389"/>
            <a:ext cx="7164388" cy="3921125"/>
            <a:chOff x="971600" y="1880828"/>
            <a:chExt cx="7164796" cy="3921311"/>
          </a:xfrm>
        </p:grpSpPr>
        <p:pic>
          <p:nvPicPr>
            <p:cNvPr id="1024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14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5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6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7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8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9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0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1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2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3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4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2425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2855913" y="2649538"/>
            <a:ext cx="217805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>
            <a:off x="5754688" y="2649538"/>
            <a:ext cx="33655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159376" y="2519364"/>
            <a:ext cx="6842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-3 dB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58925" y="5589589"/>
            <a:ext cx="89662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Remember, a LPF will have a -45</a:t>
            </a:r>
            <a:r>
              <a:rPr lang="en-CA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phase shift at the -3 dB point</a:t>
            </a:r>
            <a:r>
              <a:rPr lang="en-CA" altLang="en-US" sz="2400">
                <a:solidFill>
                  <a:srgbClr val="FF0000"/>
                </a:solidFill>
              </a:rPr>
              <a:t> </a:t>
            </a:r>
            <a:endParaRPr lang="en-CA" altLang="en-US" sz="2000">
              <a:solidFill>
                <a:srgbClr val="FF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If you want the violin at the same time as the bass, move this as far out as possible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193213" y="1649413"/>
            <a:ext cx="14033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A more gentle filter with same attenuation</a:t>
            </a:r>
          </a:p>
        </p:txBody>
      </p:sp>
      <p:sp>
        <p:nvSpPr>
          <p:cNvPr id="4" name="5-Point Star 3"/>
          <p:cNvSpPr/>
          <p:nvPr/>
        </p:nvSpPr>
        <p:spPr bwMode="auto">
          <a:xfrm>
            <a:off x="3683000" y="2586039"/>
            <a:ext cx="109538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5-Point Star 24"/>
          <p:cNvSpPr/>
          <p:nvPr/>
        </p:nvSpPr>
        <p:spPr bwMode="auto">
          <a:xfrm>
            <a:off x="4014788" y="2587626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5-Point Star 25"/>
          <p:cNvSpPr/>
          <p:nvPr/>
        </p:nvSpPr>
        <p:spPr bwMode="auto">
          <a:xfrm>
            <a:off x="6924675" y="2578101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5-Point Star 26"/>
          <p:cNvSpPr/>
          <p:nvPr/>
        </p:nvSpPr>
        <p:spPr bwMode="auto">
          <a:xfrm>
            <a:off x="7824788" y="2586039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467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Next time: 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1">
                    <a:lumMod val="75000"/>
                  </a:schemeClr>
                </a:solidFill>
              </a:rPr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1">
                    <a:lumMod val="75000"/>
                  </a:schemeClr>
                </a:solidFill>
              </a:rPr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847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2956</Words>
  <Application>Microsoft Office PowerPoint</Application>
  <PresentationFormat>Widescreen</PresentationFormat>
  <Paragraphs>681</Paragraphs>
  <Slides>99</Slides>
  <Notes>47</Notes>
  <HiddenSlides>0</HiddenSlides>
  <MMClips>3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99</vt:i4>
      </vt:variant>
    </vt:vector>
  </HeadingPairs>
  <TitlesOfParts>
    <vt:vector size="113" baseType="lpstr">
      <vt:lpstr>Arial</vt:lpstr>
      <vt:lpstr>Symbol</vt:lpstr>
      <vt:lpstr>Times</vt:lpstr>
      <vt:lpstr>Times New Roman</vt:lpstr>
      <vt:lpstr>Wingdings</vt:lpstr>
      <vt:lpstr>Blank</vt:lpstr>
      <vt:lpstr>1_Blank</vt:lpstr>
      <vt:lpstr>2_Blank</vt:lpstr>
      <vt:lpstr>3_Blank</vt:lpstr>
      <vt:lpstr>4_Blank</vt:lpstr>
      <vt:lpstr>5_Blank</vt:lpstr>
      <vt:lpstr>6_Blank</vt:lpstr>
      <vt:lpstr>Équation</vt:lpstr>
      <vt:lpstr>Equation</vt:lpstr>
      <vt:lpstr>Last time: Digital devices</vt:lpstr>
      <vt:lpstr>PowerPoint Presentation</vt:lpstr>
      <vt:lpstr>PowerPoint Presentation</vt:lpstr>
      <vt:lpstr>A comparison of logic families Transistor-Transistor (TTL) Logic (bipolar) Metal oxide semiconductor (MOS) logic (FET) </vt:lpstr>
      <vt:lpstr>PowerPoint Presentation</vt:lpstr>
      <vt:lpstr>PowerPoint Presentation</vt:lpstr>
      <vt:lpstr>Noise and EMC in digital circuits</vt:lpstr>
      <vt:lpstr>De-Coupling capacitors (between +Vcc and earth)</vt:lpstr>
      <vt:lpstr>Key points from digital devices ( = important)</vt:lpstr>
      <vt:lpstr>PowerPoint Presentation</vt:lpstr>
      <vt:lpstr>Implementing digital systems</vt:lpstr>
      <vt:lpstr>Introduction</vt:lpstr>
      <vt:lpstr>Moore’s Law</vt:lpstr>
      <vt:lpstr>Names of Different Types of Array Logic  (Names for information only, not tested)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Vocabulary</vt:lpstr>
      <vt:lpstr>PowerPoint Presentation</vt:lpstr>
      <vt:lpstr>PowerPoint Presentation</vt:lpstr>
      <vt:lpstr>Microprocessors (Top Level)</vt:lpstr>
      <vt:lpstr>PowerPoint Presentation</vt:lpstr>
      <vt:lpstr>PowerPoint Presentation</vt:lpstr>
      <vt:lpstr>PowerPoint Presentation</vt:lpstr>
      <vt:lpstr>What does the memory access look like?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Input/Output</vt:lpstr>
      <vt:lpstr>Signal conditioning</vt:lpstr>
      <vt:lpstr>PowerPoint Presentation</vt:lpstr>
      <vt:lpstr>Serial I/O-parallel to serial  serial to parallel</vt:lpstr>
      <vt:lpstr>Serial I/O</vt:lpstr>
      <vt:lpstr>PowerPoint Presentation</vt:lpstr>
      <vt:lpstr>PowerPoint Presentation</vt:lpstr>
      <vt:lpstr>PowerPoint Presentation</vt:lpstr>
      <vt:lpstr>PowerPoint Presentation</vt:lpstr>
      <vt:lpstr>I/O techniques</vt:lpstr>
      <vt:lpstr>Selecting an implementation method</vt:lpstr>
      <vt:lpstr>Next Lecture: Something to consider for simple dedicated machines</vt:lpstr>
      <vt:lpstr>Further Study</vt:lpstr>
      <vt:lpstr>Key points</vt:lpstr>
      <vt:lpstr>Next week: Data acquisition and conversion</vt:lpstr>
      <vt:lpstr>Introduction</vt:lpstr>
      <vt:lpstr>The sampling system</vt:lpstr>
      <vt:lpstr>The sampling system</vt:lpstr>
      <vt:lpstr>The sampling system</vt:lpstr>
      <vt:lpstr>Why the filters: Sampling</vt:lpstr>
      <vt:lpstr>Sampling</vt:lpstr>
      <vt:lpstr>Sampling at Ts gives a Nyquist at fny=1/(2Ts)</vt:lpstr>
      <vt:lpstr>Sampling at Ts also gives second harmonic fs=1/Ts</vt:lpstr>
      <vt:lpstr>Have a signal of sine wave of period T=1/F</vt:lpstr>
      <vt:lpstr>First sample fast (Ts&lt;T/2). How does this look in frequency?</vt:lpstr>
      <vt:lpstr>Now sample at (Ts=T/2). How does this look in frequency?</vt:lpstr>
      <vt:lpstr>Now sample slowly (Ts&gt;T/2). How does this look in frequency?</vt:lpstr>
      <vt:lpstr>If I sample slower than the Nyquist frequency</vt:lpstr>
      <vt:lpstr>“Negative” frequencies from harmonics</vt:lpstr>
      <vt:lpstr>“Negative” frequencies from harmonics</vt:lpstr>
      <vt:lpstr>“Negative” frequencies from harmonics</vt:lpstr>
      <vt:lpstr>“Negative” frequencies from harmonics</vt:lpstr>
      <vt:lpstr>Other examples of aliasing due to video sampling</vt:lpstr>
      <vt:lpstr>PowerPoint Presentation</vt:lpstr>
      <vt:lpstr>Example of filtering</vt:lpstr>
      <vt:lpstr>Example of filtering and “oversampling”</vt:lpstr>
      <vt:lpstr>Next time: Data acquisition and conversion</vt:lpstr>
    </vt:vector>
  </TitlesOfParts>
  <Company>FP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RB</dc:creator>
  <cp:lastModifiedBy>Patrick Joseph Espy</cp:lastModifiedBy>
  <cp:revision>404</cp:revision>
  <cp:lastPrinted>2021-11-01T08:32:49Z</cp:lastPrinted>
  <dcterms:created xsi:type="dcterms:W3CDTF">2002-01-09T07:28:14Z</dcterms:created>
  <dcterms:modified xsi:type="dcterms:W3CDTF">2021-11-01T08:54:49Z</dcterms:modified>
</cp:coreProperties>
</file>