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handoutMasterIdLst>
    <p:handoutMasterId r:id="rId17"/>
  </p:handoutMasterIdLst>
  <p:sldIdLst>
    <p:sldId id="256" r:id="rId3"/>
    <p:sldId id="262" r:id="rId4"/>
    <p:sldId id="257" r:id="rId5"/>
    <p:sldId id="275" r:id="rId6"/>
    <p:sldId id="269" r:id="rId7"/>
    <p:sldId id="258" r:id="rId8"/>
    <p:sldId id="264" r:id="rId9"/>
    <p:sldId id="265" r:id="rId10"/>
    <p:sldId id="259" r:id="rId11"/>
    <p:sldId id="260" r:id="rId12"/>
    <p:sldId id="274" r:id="rId13"/>
    <p:sldId id="261" r:id="rId14"/>
    <p:sldId id="271" r:id="rId15"/>
  </p:sldIdLst>
  <p:sldSz cx="9144000" cy="6858000" type="screen4x3"/>
  <p:notesSz cx="10234613" cy="7099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236" userDrawn="1">
          <p15:clr>
            <a:srgbClr val="A4A3A4"/>
          </p15:clr>
        </p15:guide>
        <p15:guide id="2" pos="322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62"/>
      </p:cViewPr>
      <p:guideLst>
        <p:guide orient="horz" pos="2160"/>
        <p:guide pos="2880"/>
      </p:guideLst>
    </p:cSldViewPr>
  </p:slideViewPr>
  <p:notesTextViewPr>
    <p:cViewPr>
      <p:scale>
        <a:sx n="1" d="1"/>
        <a:sy n="1" d="1"/>
      </p:scale>
      <p:origin x="0" y="0"/>
    </p:cViewPr>
  </p:notesTextViewPr>
  <p:notesViewPr>
    <p:cSldViewPr>
      <p:cViewPr varScale="1">
        <p:scale>
          <a:sx n="101" d="100"/>
          <a:sy n="101" d="100"/>
        </p:scale>
        <p:origin x="-1560" y="-86"/>
      </p:cViewPr>
      <p:guideLst>
        <p:guide orient="horz" pos="2236"/>
        <p:guide pos="322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435443" cy="354495"/>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5796950" y="0"/>
            <a:ext cx="4435443" cy="354495"/>
          </a:xfrm>
          <a:prstGeom prst="rect">
            <a:avLst/>
          </a:prstGeom>
        </p:spPr>
        <p:txBody>
          <a:bodyPr vert="horz" lIns="91440" tIns="45720" rIns="91440" bIns="45720" rtlCol="0"/>
          <a:lstStyle>
            <a:lvl1pPr algn="r">
              <a:defRPr sz="1200"/>
            </a:lvl1pPr>
          </a:lstStyle>
          <a:p>
            <a:fld id="{38ECA735-159C-4AAE-8069-5B399B108C0C}" type="datetimeFigureOut">
              <a:rPr lang="en-CA" smtClean="0"/>
              <a:t>23/08/2021</a:t>
            </a:fld>
            <a:endParaRPr lang="en-CA"/>
          </a:p>
        </p:txBody>
      </p:sp>
      <p:sp>
        <p:nvSpPr>
          <p:cNvPr id="4" name="Footer Placeholder 3"/>
          <p:cNvSpPr>
            <a:spLocks noGrp="1"/>
          </p:cNvSpPr>
          <p:nvPr>
            <p:ph type="ftr" sz="quarter" idx="2"/>
          </p:nvPr>
        </p:nvSpPr>
        <p:spPr>
          <a:xfrm>
            <a:off x="1" y="6743632"/>
            <a:ext cx="4435443" cy="354495"/>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5796950" y="6743632"/>
            <a:ext cx="4435443" cy="354495"/>
          </a:xfrm>
          <a:prstGeom prst="rect">
            <a:avLst/>
          </a:prstGeom>
        </p:spPr>
        <p:txBody>
          <a:bodyPr vert="horz" lIns="91440" tIns="45720" rIns="91440" bIns="45720" rtlCol="0" anchor="b"/>
          <a:lstStyle>
            <a:lvl1pPr algn="r">
              <a:defRPr sz="1200"/>
            </a:lvl1pPr>
          </a:lstStyle>
          <a:p>
            <a:fld id="{0C6EB2B3-C400-4A38-A8F8-39FA18720364}" type="slidenum">
              <a:rPr lang="en-CA" smtClean="0"/>
              <a:t>‹#›</a:t>
            </a:fld>
            <a:endParaRPr lang="en-CA"/>
          </a:p>
        </p:txBody>
      </p:sp>
    </p:spTree>
    <p:extLst>
      <p:ext uri="{BB962C8B-B14F-4D97-AF65-F5344CB8AC3E}">
        <p14:creationId xmlns:p14="http://schemas.microsoft.com/office/powerpoint/2010/main" val="1647179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35338" cy="354349"/>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5797583" y="0"/>
            <a:ext cx="4435338" cy="354349"/>
          </a:xfrm>
          <a:prstGeom prst="rect">
            <a:avLst/>
          </a:prstGeom>
        </p:spPr>
        <p:txBody>
          <a:bodyPr vert="horz" lIns="91440" tIns="45720" rIns="91440" bIns="45720" rtlCol="0"/>
          <a:lstStyle>
            <a:lvl1pPr algn="r">
              <a:defRPr sz="1200"/>
            </a:lvl1pPr>
          </a:lstStyle>
          <a:p>
            <a:fld id="{11065DC5-CB84-442E-A7FF-46698D3A7D4A}" type="datetimeFigureOut">
              <a:rPr lang="en-CA" smtClean="0"/>
              <a:t>23/08/2021</a:t>
            </a:fld>
            <a:endParaRPr lang="en-CA"/>
          </a:p>
        </p:txBody>
      </p:sp>
      <p:sp>
        <p:nvSpPr>
          <p:cNvPr id="4" name="Slide Image Placeholder 3"/>
          <p:cNvSpPr>
            <a:spLocks noGrp="1" noRot="1" noChangeAspect="1"/>
          </p:cNvSpPr>
          <p:nvPr>
            <p:ph type="sldImg" idx="2"/>
          </p:nvPr>
        </p:nvSpPr>
        <p:spPr>
          <a:xfrm>
            <a:off x="3343275" y="533400"/>
            <a:ext cx="3549650" cy="2662238"/>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1023801" y="3372477"/>
            <a:ext cx="8187014" cy="319376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6743411"/>
            <a:ext cx="4435338" cy="354349"/>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5797583" y="6743411"/>
            <a:ext cx="4435338" cy="354349"/>
          </a:xfrm>
          <a:prstGeom prst="rect">
            <a:avLst/>
          </a:prstGeom>
        </p:spPr>
        <p:txBody>
          <a:bodyPr vert="horz" lIns="91440" tIns="45720" rIns="91440" bIns="45720" rtlCol="0" anchor="b"/>
          <a:lstStyle>
            <a:lvl1pPr algn="r">
              <a:defRPr sz="1200"/>
            </a:lvl1pPr>
          </a:lstStyle>
          <a:p>
            <a:fld id="{D0CA8019-B72A-48A0-AE02-97391008B121}" type="slidenum">
              <a:rPr lang="en-CA" smtClean="0"/>
              <a:t>‹#›</a:t>
            </a:fld>
            <a:endParaRPr lang="en-CA"/>
          </a:p>
        </p:txBody>
      </p:sp>
    </p:spTree>
    <p:extLst>
      <p:ext uri="{BB962C8B-B14F-4D97-AF65-F5344CB8AC3E}">
        <p14:creationId xmlns:p14="http://schemas.microsoft.com/office/powerpoint/2010/main" val="2903067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D0CA8019-B72A-48A0-AE02-97391008B121}" type="slidenum">
              <a:rPr lang="en-CA" smtClean="0"/>
              <a:t>8</a:t>
            </a:fld>
            <a:endParaRPr lang="en-CA"/>
          </a:p>
        </p:txBody>
      </p:sp>
    </p:spTree>
    <p:extLst>
      <p:ext uri="{BB962C8B-B14F-4D97-AF65-F5344CB8AC3E}">
        <p14:creationId xmlns:p14="http://schemas.microsoft.com/office/powerpoint/2010/main" val="2466648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6" name="Slide Number Placeholder 5"/>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3780112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E4C1BD5-7762-4295-84E6-3847111143E8}" type="datetimeFigureOut">
              <a:rPr lang="en-CA" smtClean="0"/>
              <a:t>23/08/2021</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CA"/>
          </a:p>
        </p:txBody>
      </p:sp>
      <p:sp>
        <p:nvSpPr>
          <p:cNvPr id="6" name="Slide Number Placeholder 5"/>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3976891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E4C1BD5-7762-4295-84E6-3847111143E8}" type="datetimeFigureOut">
              <a:rPr lang="en-CA" smtClean="0"/>
              <a:t>23/08/2021</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CA"/>
          </a:p>
        </p:txBody>
      </p:sp>
      <p:sp>
        <p:nvSpPr>
          <p:cNvPr id="6" name="Slide Number Placeholder 5"/>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618495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874960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990598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69288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81000" y="1773238"/>
            <a:ext cx="4114800"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773238"/>
            <a:ext cx="4114800" cy="4319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729827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7858658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5891759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3188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97296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Slide Number Placeholder 5"/>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4263451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355126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997425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762000"/>
            <a:ext cx="2095500" cy="53308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81000" y="762000"/>
            <a:ext cx="6134100" cy="53308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69877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1841875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8E4C1BD5-7762-4295-84E6-3847111143E8}" type="datetimeFigureOut">
              <a:rPr lang="en-CA" smtClean="0"/>
              <a:t>23/08/2021</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a:p>
        </p:txBody>
      </p:sp>
      <p:sp>
        <p:nvSpPr>
          <p:cNvPr id="7" name="Slide Number Placeholder 6"/>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1363313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8E4C1BD5-7762-4295-84E6-3847111143E8}" type="datetimeFigureOut">
              <a:rPr lang="en-CA" smtClean="0"/>
              <a:t>23/08/2021</a:t>
            </a:fld>
            <a:endParaRPr lang="en-CA"/>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CA"/>
          </a:p>
        </p:txBody>
      </p:sp>
      <p:sp>
        <p:nvSpPr>
          <p:cNvPr id="9" name="Slide Number Placeholder 8"/>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58431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8E4C1BD5-7762-4295-84E6-3847111143E8}" type="datetimeFigureOut">
              <a:rPr lang="en-CA" smtClean="0"/>
              <a:t>23/08/2021</a:t>
            </a:fld>
            <a:endParaRPr lang="en-CA"/>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CA"/>
          </a:p>
        </p:txBody>
      </p:sp>
      <p:sp>
        <p:nvSpPr>
          <p:cNvPr id="5" name="Slide Number Placeholder 4"/>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427981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8E4C1BD5-7762-4295-84E6-3847111143E8}" type="datetimeFigureOut">
              <a:rPr lang="en-CA" smtClean="0"/>
              <a:t>23/08/2021</a:t>
            </a:fld>
            <a:endParaRPr lang="en-CA"/>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CA"/>
          </a:p>
        </p:txBody>
      </p:sp>
      <p:sp>
        <p:nvSpPr>
          <p:cNvPr id="4" name="Slide Number Placeholder 3"/>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853319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8E4C1BD5-7762-4295-84E6-3847111143E8}" type="datetimeFigureOut">
              <a:rPr lang="en-CA" smtClean="0"/>
              <a:t>23/08/2021</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a:p>
        </p:txBody>
      </p:sp>
      <p:sp>
        <p:nvSpPr>
          <p:cNvPr id="7" name="Slide Number Placeholder 6"/>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3176661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8E4C1BD5-7762-4295-84E6-3847111143E8}" type="datetimeFigureOut">
              <a:rPr lang="en-CA" smtClean="0"/>
              <a:t>23/08/2021</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a:p>
        </p:txBody>
      </p:sp>
      <p:sp>
        <p:nvSpPr>
          <p:cNvPr id="7" name="Slide Number Placeholder 6"/>
          <p:cNvSpPr>
            <a:spLocks noGrp="1"/>
          </p:cNvSpPr>
          <p:nvPr>
            <p:ph type="sldNum" sz="quarter" idx="12"/>
          </p:nvPr>
        </p:nvSpPr>
        <p:spPr/>
        <p:txBody>
          <a:bodyPr/>
          <a:lstStyle/>
          <a:p>
            <a:fld id="{3829C643-EFB5-4068-BD7A-8C7FBB653A37}" type="slidenum">
              <a:rPr lang="en-CA" smtClean="0"/>
              <a:t>‹#›</a:t>
            </a:fld>
            <a:endParaRPr lang="en-CA"/>
          </a:p>
        </p:txBody>
      </p:sp>
    </p:spTree>
    <p:extLst>
      <p:ext uri="{BB962C8B-B14F-4D97-AF65-F5344CB8AC3E}">
        <p14:creationId xmlns:p14="http://schemas.microsoft.com/office/powerpoint/2010/main" val="3962208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29C643-EFB5-4068-BD7A-8C7FBB653A37}" type="slidenum">
              <a:rPr lang="en-CA" smtClean="0"/>
              <a:t>‹#›</a:t>
            </a:fld>
            <a:endParaRPr lang="en-CA"/>
          </a:p>
        </p:txBody>
      </p:sp>
    </p:spTree>
    <p:extLst>
      <p:ext uri="{BB962C8B-B14F-4D97-AF65-F5344CB8AC3E}">
        <p14:creationId xmlns:p14="http://schemas.microsoft.com/office/powerpoint/2010/main" val="17727687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9"/>
          <p:cNvSpPr>
            <a:spLocks noGrp="1" noChangeArrowheads="1"/>
          </p:cNvSpPr>
          <p:nvPr>
            <p:ph type="title"/>
          </p:nvPr>
        </p:nvSpPr>
        <p:spPr bwMode="auto">
          <a:xfrm>
            <a:off x="381000" y="762000"/>
            <a:ext cx="8382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8435" name="Rectangle 10"/>
          <p:cNvSpPr>
            <a:spLocks noGrp="1" noChangeArrowheads="1"/>
          </p:cNvSpPr>
          <p:nvPr>
            <p:ph type="body" idx="1"/>
          </p:nvPr>
        </p:nvSpPr>
        <p:spPr bwMode="auto">
          <a:xfrm>
            <a:off x="381000" y="1773238"/>
            <a:ext cx="8382000"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7" name="Line 13"/>
          <p:cNvSpPr>
            <a:spLocks noChangeShapeType="1"/>
          </p:cNvSpPr>
          <p:nvPr userDrawn="1"/>
        </p:nvSpPr>
        <p:spPr bwMode="auto">
          <a:xfrm>
            <a:off x="395288" y="1557338"/>
            <a:ext cx="8353425" cy="0"/>
          </a:xfrm>
          <a:prstGeom prst="line">
            <a:avLst/>
          </a:prstGeom>
          <a:noFill/>
          <a:ln w="38100">
            <a:solidFill>
              <a:srgbClr val="0000FF"/>
            </a:solidFill>
            <a:round/>
            <a:headEnd/>
            <a:tailEnd/>
          </a:ln>
          <a:effectLst/>
        </p:spPr>
        <p:txBody>
          <a:bodyPr/>
          <a:lstStyle/>
          <a:p>
            <a:pPr eaLnBrk="0" fontAlgn="base" hangingPunct="0">
              <a:spcBef>
                <a:spcPct val="0"/>
              </a:spcBef>
              <a:spcAft>
                <a:spcPct val="0"/>
              </a:spcAft>
              <a:defRPr/>
            </a:pPr>
            <a:endParaRPr lang="en-GB" sz="2600">
              <a:solidFill>
                <a:srgbClr val="000000"/>
              </a:solidFill>
              <a:latin typeface="Times" pitchFamily="18" charset="0"/>
            </a:endParaRPr>
          </a:p>
        </p:txBody>
      </p:sp>
      <p:sp>
        <p:nvSpPr>
          <p:cNvPr id="1039" name="Line 15"/>
          <p:cNvSpPr>
            <a:spLocks noChangeShapeType="1"/>
          </p:cNvSpPr>
          <p:nvPr userDrawn="1"/>
        </p:nvSpPr>
        <p:spPr bwMode="auto">
          <a:xfrm>
            <a:off x="395288" y="1592263"/>
            <a:ext cx="6589712" cy="0"/>
          </a:xfrm>
          <a:prstGeom prst="line">
            <a:avLst/>
          </a:prstGeom>
          <a:noFill/>
          <a:ln w="38100">
            <a:solidFill>
              <a:srgbClr val="0000FF"/>
            </a:solidFill>
            <a:round/>
            <a:headEnd/>
            <a:tailEnd/>
          </a:ln>
          <a:effectLst/>
        </p:spPr>
        <p:txBody>
          <a:bodyPr/>
          <a:lstStyle/>
          <a:p>
            <a:pPr eaLnBrk="0" fontAlgn="base" hangingPunct="0">
              <a:spcBef>
                <a:spcPct val="0"/>
              </a:spcBef>
              <a:spcAft>
                <a:spcPct val="0"/>
              </a:spcAft>
              <a:defRPr/>
            </a:pPr>
            <a:endParaRPr lang="en-GB" sz="2600">
              <a:solidFill>
                <a:srgbClr val="000000"/>
              </a:solidFill>
              <a:latin typeface="Times" pitchFamily="18" charset="0"/>
            </a:endParaRPr>
          </a:p>
        </p:txBody>
      </p:sp>
      <p:sp>
        <p:nvSpPr>
          <p:cNvPr id="1040" name="Line 16"/>
          <p:cNvSpPr>
            <a:spLocks noChangeShapeType="1"/>
          </p:cNvSpPr>
          <p:nvPr userDrawn="1"/>
        </p:nvSpPr>
        <p:spPr bwMode="auto">
          <a:xfrm>
            <a:off x="395288" y="1628775"/>
            <a:ext cx="4789487" cy="0"/>
          </a:xfrm>
          <a:prstGeom prst="line">
            <a:avLst/>
          </a:prstGeom>
          <a:noFill/>
          <a:ln w="38100">
            <a:solidFill>
              <a:srgbClr val="0000FF"/>
            </a:solidFill>
            <a:round/>
            <a:headEnd/>
            <a:tailEnd/>
          </a:ln>
          <a:effectLst/>
        </p:spPr>
        <p:txBody>
          <a:bodyPr/>
          <a:lstStyle/>
          <a:p>
            <a:pPr eaLnBrk="0" fontAlgn="base" hangingPunct="0">
              <a:spcBef>
                <a:spcPct val="0"/>
              </a:spcBef>
              <a:spcAft>
                <a:spcPct val="0"/>
              </a:spcAft>
              <a:defRPr/>
            </a:pPr>
            <a:endParaRPr lang="en-GB" sz="2600">
              <a:solidFill>
                <a:srgbClr val="000000"/>
              </a:solidFill>
              <a:latin typeface="Times" pitchFamily="18" charset="0"/>
            </a:endParaRPr>
          </a:p>
        </p:txBody>
      </p:sp>
      <p:sp>
        <p:nvSpPr>
          <p:cNvPr id="1045" name="Text Box 21"/>
          <p:cNvSpPr txBox="1">
            <a:spLocks noChangeArrowheads="1"/>
          </p:cNvSpPr>
          <p:nvPr userDrawn="1"/>
        </p:nvSpPr>
        <p:spPr bwMode="auto">
          <a:xfrm>
            <a:off x="8147050" y="6172200"/>
            <a:ext cx="908050" cy="252413"/>
          </a:xfrm>
          <a:prstGeom prst="rect">
            <a:avLst/>
          </a:prstGeom>
          <a:noFill/>
          <a:ln w="9525">
            <a:noFill/>
            <a:miter lim="800000"/>
            <a:headEnd/>
            <a:tailEnd/>
          </a:ln>
          <a:effectLst/>
        </p:spPr>
        <p:txBody>
          <a:bodyPr wrap="none"/>
          <a:lstStyle/>
          <a:p>
            <a:pPr algn="ctr" eaLnBrk="0" fontAlgn="base" hangingPunct="0">
              <a:spcBef>
                <a:spcPct val="0"/>
              </a:spcBef>
              <a:spcAft>
                <a:spcPct val="0"/>
              </a:spcAft>
              <a:defRPr/>
            </a:pPr>
            <a:r>
              <a:rPr lang="en-GB" sz="1400" b="1" dirty="0" smtClean="0">
                <a:solidFill>
                  <a:srgbClr val="0000FF"/>
                </a:solidFill>
              </a:rPr>
              <a:t>0.</a:t>
            </a:r>
            <a:fld id="{01DB0F11-A441-4B55-A978-4E07303198CA}" type="slidenum">
              <a:rPr lang="en-GB" sz="1400" b="1" smtClean="0">
                <a:solidFill>
                  <a:srgbClr val="0000FF"/>
                </a:solidFill>
              </a:rPr>
              <a:pPr algn="ctr" eaLnBrk="0" fontAlgn="base" hangingPunct="0">
                <a:spcBef>
                  <a:spcPct val="0"/>
                </a:spcBef>
                <a:spcAft>
                  <a:spcPct val="0"/>
                </a:spcAft>
                <a:defRPr/>
              </a:pPr>
              <a:t>‹#›</a:t>
            </a:fld>
            <a:endParaRPr lang="en-GB" sz="1400" dirty="0">
              <a:solidFill>
                <a:srgbClr val="0000FF"/>
              </a:solidFill>
            </a:endParaRPr>
          </a:p>
        </p:txBody>
      </p:sp>
    </p:spTree>
    <p:extLst>
      <p:ext uri="{BB962C8B-B14F-4D97-AF65-F5344CB8AC3E}">
        <p14:creationId xmlns:p14="http://schemas.microsoft.com/office/powerpoint/2010/main" val="29534712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000" b="1">
          <a:solidFill>
            <a:srgbClr val="0000FF"/>
          </a:solidFill>
          <a:latin typeface="+mj-lt"/>
          <a:ea typeface="+mj-ea"/>
          <a:cs typeface="+mj-cs"/>
        </a:defRPr>
      </a:lvl1pPr>
      <a:lvl2pPr algn="l" rtl="0" eaLnBrk="0" fontAlgn="base" hangingPunct="0">
        <a:spcBef>
          <a:spcPct val="0"/>
        </a:spcBef>
        <a:spcAft>
          <a:spcPct val="0"/>
        </a:spcAft>
        <a:defRPr sz="3000" b="1">
          <a:solidFill>
            <a:srgbClr val="0000FF"/>
          </a:solidFill>
          <a:latin typeface="Arial" charset="0"/>
        </a:defRPr>
      </a:lvl2pPr>
      <a:lvl3pPr algn="l" rtl="0" eaLnBrk="0" fontAlgn="base" hangingPunct="0">
        <a:spcBef>
          <a:spcPct val="0"/>
        </a:spcBef>
        <a:spcAft>
          <a:spcPct val="0"/>
        </a:spcAft>
        <a:defRPr sz="3000" b="1">
          <a:solidFill>
            <a:srgbClr val="0000FF"/>
          </a:solidFill>
          <a:latin typeface="Arial" charset="0"/>
        </a:defRPr>
      </a:lvl3pPr>
      <a:lvl4pPr algn="l" rtl="0" eaLnBrk="0" fontAlgn="base" hangingPunct="0">
        <a:spcBef>
          <a:spcPct val="0"/>
        </a:spcBef>
        <a:spcAft>
          <a:spcPct val="0"/>
        </a:spcAft>
        <a:defRPr sz="3000" b="1">
          <a:solidFill>
            <a:srgbClr val="0000FF"/>
          </a:solidFill>
          <a:latin typeface="Arial" charset="0"/>
        </a:defRPr>
      </a:lvl4pPr>
      <a:lvl5pPr algn="l" rtl="0" eaLnBrk="0" fontAlgn="base" hangingPunct="0">
        <a:spcBef>
          <a:spcPct val="0"/>
        </a:spcBef>
        <a:spcAft>
          <a:spcPct val="0"/>
        </a:spcAft>
        <a:defRPr sz="3000" b="1">
          <a:solidFill>
            <a:srgbClr val="0000FF"/>
          </a:solidFill>
          <a:latin typeface="Arial" charset="0"/>
        </a:defRPr>
      </a:lvl5pPr>
      <a:lvl6pPr marL="457200" algn="l" rtl="0" fontAlgn="base">
        <a:spcBef>
          <a:spcPct val="0"/>
        </a:spcBef>
        <a:spcAft>
          <a:spcPct val="0"/>
        </a:spcAft>
        <a:defRPr sz="3000" b="1">
          <a:solidFill>
            <a:srgbClr val="0000FF"/>
          </a:solidFill>
          <a:latin typeface="Arial" charset="0"/>
        </a:defRPr>
      </a:lvl6pPr>
      <a:lvl7pPr marL="914400" algn="l" rtl="0" fontAlgn="base">
        <a:spcBef>
          <a:spcPct val="0"/>
        </a:spcBef>
        <a:spcAft>
          <a:spcPct val="0"/>
        </a:spcAft>
        <a:defRPr sz="3000" b="1">
          <a:solidFill>
            <a:srgbClr val="0000FF"/>
          </a:solidFill>
          <a:latin typeface="Arial" charset="0"/>
        </a:defRPr>
      </a:lvl7pPr>
      <a:lvl8pPr marL="1371600" algn="l" rtl="0" fontAlgn="base">
        <a:spcBef>
          <a:spcPct val="0"/>
        </a:spcBef>
        <a:spcAft>
          <a:spcPct val="0"/>
        </a:spcAft>
        <a:defRPr sz="3000" b="1">
          <a:solidFill>
            <a:srgbClr val="0000FF"/>
          </a:solidFill>
          <a:latin typeface="Arial" charset="0"/>
        </a:defRPr>
      </a:lvl8pPr>
      <a:lvl9pPr marL="1828800" algn="l" rtl="0" fontAlgn="base">
        <a:spcBef>
          <a:spcPct val="0"/>
        </a:spcBef>
        <a:spcAft>
          <a:spcPct val="0"/>
        </a:spcAft>
        <a:defRPr sz="3000" b="1">
          <a:solidFill>
            <a:srgbClr val="0000FF"/>
          </a:solidFill>
          <a:latin typeface="Arial" charset="0"/>
        </a:defRPr>
      </a:lvl9pPr>
    </p:titleStyle>
    <p:bodyStyle>
      <a:lvl1pPr marL="342900" indent="-342900" algn="l" rtl="0" eaLnBrk="0" fontAlgn="base" hangingPunct="0">
        <a:spcBef>
          <a:spcPct val="20000"/>
        </a:spcBef>
        <a:spcAft>
          <a:spcPct val="0"/>
        </a:spcAft>
        <a:buClr>
          <a:srgbClr val="E30000"/>
        </a:buClr>
        <a:buFont typeface="Wingdings" pitchFamily="2" charset="2"/>
        <a:buChar char="§"/>
        <a:defRPr sz="2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Font typeface="Wingdings" pitchFamily="2" charset="2"/>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mailto:Lise.kvalo@ntnu.no" TargetMode="External"/><Relationship Id="rId2" Type="http://schemas.openxmlformats.org/officeDocument/2006/relationships/hyperlink" Target="mailto:patrick.espy@ntnu.no" TargetMode="Externa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7.xml"/><Relationship Id="rId5" Type="http://schemas.openxmlformats.org/officeDocument/2006/relationships/image" Target="../media/image8.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TFY 4185</a:t>
            </a:r>
            <a:endParaRPr lang="en-CA" dirty="0"/>
          </a:p>
        </p:txBody>
      </p:sp>
      <p:sp>
        <p:nvSpPr>
          <p:cNvPr id="3" name="Subtitle 2"/>
          <p:cNvSpPr>
            <a:spLocks noGrp="1"/>
          </p:cNvSpPr>
          <p:nvPr>
            <p:ph type="subTitle" idx="1"/>
          </p:nvPr>
        </p:nvSpPr>
        <p:spPr/>
        <p:txBody>
          <a:bodyPr/>
          <a:lstStyle/>
          <a:p>
            <a:r>
              <a:rPr lang="en-CA" dirty="0" err="1" smtClean="0"/>
              <a:t>Måleteknikk</a:t>
            </a:r>
            <a:endParaRPr lang="en-CA" dirty="0" smtClean="0"/>
          </a:p>
          <a:p>
            <a:r>
              <a:rPr lang="en-CA" dirty="0" smtClean="0"/>
              <a:t>Measurement Techniques</a:t>
            </a:r>
            <a:endParaRPr lang="en-CA" dirty="0"/>
          </a:p>
        </p:txBody>
      </p:sp>
    </p:spTree>
    <p:extLst>
      <p:ext uri="{BB962C8B-B14F-4D97-AF65-F5344CB8AC3E}">
        <p14:creationId xmlns:p14="http://schemas.microsoft.com/office/powerpoint/2010/main" val="36625837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Realistic goals/outcomes</a:t>
            </a:r>
            <a:endParaRPr lang="en-CA" dirty="0"/>
          </a:p>
        </p:txBody>
      </p:sp>
      <p:sp>
        <p:nvSpPr>
          <p:cNvPr id="3" name="Content Placeholder 2"/>
          <p:cNvSpPr>
            <a:spLocks noGrp="1"/>
          </p:cNvSpPr>
          <p:nvPr>
            <p:ph idx="1"/>
          </p:nvPr>
        </p:nvSpPr>
        <p:spPr>
          <a:xfrm>
            <a:off x="381000" y="1773238"/>
            <a:ext cx="8547484" cy="4319587"/>
          </a:xfrm>
        </p:spPr>
        <p:txBody>
          <a:bodyPr/>
          <a:lstStyle/>
          <a:p>
            <a:pPr>
              <a:spcAft>
                <a:spcPts val="1200"/>
              </a:spcAft>
            </a:pPr>
            <a:r>
              <a:rPr lang="en-CA" b="1" i="1" dirty="0" smtClean="0"/>
              <a:t>Not</a:t>
            </a:r>
            <a:r>
              <a:rPr lang="en-CA" dirty="0" smtClean="0"/>
              <a:t> to be electrical engineers</a:t>
            </a:r>
          </a:p>
          <a:p>
            <a:pPr>
              <a:spcAft>
                <a:spcPts val="1200"/>
              </a:spcAft>
            </a:pPr>
            <a:r>
              <a:rPr lang="en-CA" dirty="0" smtClean="0"/>
              <a:t>Knowledge and recognition of typical circuit structures</a:t>
            </a:r>
          </a:p>
          <a:p>
            <a:pPr>
              <a:spcAft>
                <a:spcPts val="1200"/>
              </a:spcAft>
            </a:pPr>
            <a:r>
              <a:rPr lang="en-CA" dirty="0" smtClean="0"/>
              <a:t>Ability to do </a:t>
            </a:r>
            <a:r>
              <a:rPr lang="en-CA" i="1" dirty="0" smtClean="0"/>
              <a:t>simple</a:t>
            </a:r>
            <a:r>
              <a:rPr lang="en-CA" dirty="0" smtClean="0"/>
              <a:t> circuit design and analysis</a:t>
            </a:r>
          </a:p>
          <a:p>
            <a:pPr>
              <a:spcAft>
                <a:spcPts val="1200"/>
              </a:spcAft>
            </a:pPr>
            <a:r>
              <a:rPr lang="en-CA" dirty="0" smtClean="0"/>
              <a:t>Ability to debug electronics that are not functioning</a:t>
            </a:r>
          </a:p>
          <a:p>
            <a:pPr>
              <a:spcAft>
                <a:spcPts val="1200"/>
              </a:spcAft>
            </a:pPr>
            <a:r>
              <a:rPr lang="en-CA" dirty="0" smtClean="0"/>
              <a:t>Ability to build simple circuits, analogue and digital, needed for instrument interface</a:t>
            </a:r>
            <a:endParaRPr lang="en-CA" dirty="0"/>
          </a:p>
        </p:txBody>
      </p:sp>
    </p:spTree>
    <p:extLst>
      <p:ext uri="{BB962C8B-B14F-4D97-AF65-F5344CB8AC3E}">
        <p14:creationId xmlns:p14="http://schemas.microsoft.com/office/powerpoint/2010/main" val="34026367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7859" y="548680"/>
            <a:ext cx="9079864" cy="5485895"/>
          </a:xfrm>
          <a:prstGeom prst="rect">
            <a:avLst/>
          </a:prstGeom>
        </p:spPr>
      </p:pic>
    </p:spTree>
    <p:extLst>
      <p:ext uri="{BB962C8B-B14F-4D97-AF65-F5344CB8AC3E}">
        <p14:creationId xmlns:p14="http://schemas.microsoft.com/office/powerpoint/2010/main" val="302903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Evaluation</a:t>
            </a:r>
            <a:endParaRPr lang="en-CA" dirty="0"/>
          </a:p>
        </p:txBody>
      </p:sp>
      <p:sp>
        <p:nvSpPr>
          <p:cNvPr id="3" name="Content Placeholder 2"/>
          <p:cNvSpPr>
            <a:spLocks noGrp="1"/>
          </p:cNvSpPr>
          <p:nvPr>
            <p:ph idx="1"/>
          </p:nvPr>
        </p:nvSpPr>
        <p:spPr>
          <a:xfrm>
            <a:off x="381000" y="1773238"/>
            <a:ext cx="8763000" cy="4319587"/>
          </a:xfrm>
        </p:spPr>
        <p:txBody>
          <a:bodyPr/>
          <a:lstStyle/>
          <a:p>
            <a:pPr>
              <a:spcAft>
                <a:spcPts val="1200"/>
              </a:spcAft>
            </a:pPr>
            <a:r>
              <a:rPr lang="en-CA" dirty="0" smtClean="0"/>
              <a:t>Course is graded at Pass/Fail (</a:t>
            </a:r>
            <a:r>
              <a:rPr lang="en-CA" dirty="0" err="1" smtClean="0"/>
              <a:t>Bestått</a:t>
            </a:r>
            <a:r>
              <a:rPr lang="en-CA" dirty="0" smtClean="0"/>
              <a:t>/</a:t>
            </a:r>
            <a:r>
              <a:rPr lang="en-CA" dirty="0" err="1" smtClean="0"/>
              <a:t>Ikke</a:t>
            </a:r>
            <a:r>
              <a:rPr lang="en-CA" dirty="0" err="1"/>
              <a:t>-</a:t>
            </a:r>
            <a:r>
              <a:rPr lang="en-CA" dirty="0" err="1" smtClean="0"/>
              <a:t>bestått</a:t>
            </a:r>
            <a:r>
              <a:rPr lang="en-CA" dirty="0" smtClean="0"/>
              <a:t>)</a:t>
            </a:r>
          </a:p>
          <a:p>
            <a:pPr>
              <a:spcAft>
                <a:spcPts val="1200"/>
              </a:spcAft>
            </a:pPr>
            <a:r>
              <a:rPr lang="en-CA" dirty="0" smtClean="0"/>
              <a:t>Laboratory assessment (50%) is the mandatory work</a:t>
            </a:r>
          </a:p>
          <a:p>
            <a:pPr>
              <a:spcAft>
                <a:spcPts val="1200"/>
              </a:spcAft>
            </a:pPr>
            <a:r>
              <a:rPr lang="en-CA" dirty="0" smtClean="0"/>
              <a:t>Lecture course assessment (final examination) (50%)</a:t>
            </a:r>
          </a:p>
          <a:p>
            <a:pPr>
              <a:spcAft>
                <a:spcPts val="1200"/>
              </a:spcAft>
            </a:pPr>
            <a:r>
              <a:rPr lang="en-CA" dirty="0" smtClean="0"/>
              <a:t>MUST ACHIEVE A PASS (at NTNU 41% OR BETTER) </a:t>
            </a:r>
            <a:br>
              <a:rPr lang="en-CA" dirty="0" smtClean="0"/>
            </a:br>
            <a:r>
              <a:rPr lang="en-CA" dirty="0" smtClean="0"/>
              <a:t>ON </a:t>
            </a:r>
            <a:r>
              <a:rPr lang="en-CA" b="1" i="1" u="sng" dirty="0" smtClean="0"/>
              <a:t>EACH SECTION </a:t>
            </a:r>
            <a:r>
              <a:rPr lang="en-CA" dirty="0" smtClean="0"/>
              <a:t>(LAB AND EXAMINATION)</a:t>
            </a:r>
          </a:p>
          <a:p>
            <a:pPr>
              <a:spcAft>
                <a:spcPts val="1200"/>
              </a:spcAft>
            </a:pPr>
            <a:r>
              <a:rPr lang="en-CA" dirty="0" smtClean="0"/>
              <a:t>Lab must be passed to take the examination</a:t>
            </a:r>
          </a:p>
          <a:p>
            <a:pPr>
              <a:spcAft>
                <a:spcPts val="1200"/>
              </a:spcAft>
            </a:pPr>
            <a:r>
              <a:rPr lang="en-CA" dirty="0" smtClean="0"/>
              <a:t>Problem exercises will be given. </a:t>
            </a:r>
            <a:br>
              <a:rPr lang="en-CA" dirty="0" smtClean="0"/>
            </a:br>
            <a:r>
              <a:rPr lang="en-CA" dirty="0" smtClean="0"/>
              <a:t>They are recommended, but are NOT mandatory work for the course</a:t>
            </a:r>
            <a:endParaRPr lang="en-CA" dirty="0"/>
          </a:p>
          <a:p>
            <a:endParaRPr lang="en-CA" dirty="0" smtClean="0"/>
          </a:p>
        </p:txBody>
      </p:sp>
    </p:spTree>
    <p:extLst>
      <p:ext uri="{BB962C8B-B14F-4D97-AF65-F5344CB8AC3E}">
        <p14:creationId xmlns:p14="http://schemas.microsoft.com/office/powerpoint/2010/main" val="38348054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Exercises</a:t>
            </a:r>
            <a:endParaRPr lang="en-CA" dirty="0"/>
          </a:p>
        </p:txBody>
      </p:sp>
      <p:sp>
        <p:nvSpPr>
          <p:cNvPr id="3" name="Content Placeholder 2"/>
          <p:cNvSpPr>
            <a:spLocks noGrp="1"/>
          </p:cNvSpPr>
          <p:nvPr>
            <p:ph idx="1"/>
          </p:nvPr>
        </p:nvSpPr>
        <p:spPr/>
        <p:txBody>
          <a:bodyPr/>
          <a:lstStyle/>
          <a:p>
            <a:r>
              <a:rPr lang="en-CA" sz="1600" dirty="0" smtClean="0"/>
              <a:t>Download the pdf file and work out the problems.</a:t>
            </a:r>
          </a:p>
          <a:p>
            <a:endParaRPr lang="en-CA" sz="1600" dirty="0"/>
          </a:p>
          <a:p>
            <a:r>
              <a:rPr lang="en-CA" sz="1600" dirty="0" smtClean="0"/>
              <a:t>Choose the multiple choice answer closest to your solution.</a:t>
            </a:r>
          </a:p>
          <a:p>
            <a:endParaRPr lang="en-CA" sz="1600" dirty="0"/>
          </a:p>
          <a:p>
            <a:r>
              <a:rPr lang="en-CA" sz="1600" dirty="0" smtClean="0"/>
              <a:t>Enter the multiple choice selection via the Blackboard “test”.</a:t>
            </a:r>
          </a:p>
          <a:p>
            <a:endParaRPr lang="en-CA" sz="1600" dirty="0"/>
          </a:p>
          <a:p>
            <a:r>
              <a:rPr lang="en-CA" sz="1600" dirty="0" smtClean="0"/>
              <a:t>Upon submission, your assignments will be graded and incorrect questions will be flagged.</a:t>
            </a:r>
          </a:p>
          <a:p>
            <a:endParaRPr lang="en-CA" sz="1600" dirty="0"/>
          </a:p>
          <a:p>
            <a:r>
              <a:rPr lang="en-CA" sz="1600" dirty="0" smtClean="0"/>
              <a:t>You can correct the incorrect answers and re-submit your assignment up to 4 times.</a:t>
            </a:r>
          </a:p>
          <a:p>
            <a:endParaRPr lang="en-CA" sz="1600" dirty="0"/>
          </a:p>
          <a:p>
            <a:r>
              <a:rPr lang="en-CA" sz="1600" dirty="0" smtClean="0"/>
              <a:t>Questions will be of a </a:t>
            </a:r>
            <a:r>
              <a:rPr lang="en-CA" sz="1600" i="1" dirty="0" smtClean="0"/>
              <a:t>similar </a:t>
            </a:r>
            <a:r>
              <a:rPr lang="en-CA" sz="1600" dirty="0" smtClean="0"/>
              <a:t>nature to those on the final exam (but not necessarily the same questions).</a:t>
            </a:r>
          </a:p>
          <a:p>
            <a:endParaRPr lang="en-CA" sz="1600" dirty="0"/>
          </a:p>
          <a:p>
            <a:r>
              <a:rPr lang="en-CA" sz="1600" dirty="0" smtClean="0"/>
              <a:t>I will be available for the problem sessions held on Tuesdays at 16:15-17:00 in R8</a:t>
            </a:r>
            <a:endParaRPr lang="en-CA" sz="1600" dirty="0"/>
          </a:p>
        </p:txBody>
      </p:sp>
    </p:spTree>
    <p:extLst>
      <p:ext uri="{BB962C8B-B14F-4D97-AF65-F5344CB8AC3E}">
        <p14:creationId xmlns:p14="http://schemas.microsoft.com/office/powerpoint/2010/main" val="3669307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Course responsible</a:t>
            </a:r>
            <a:endParaRPr lang="en-CA" dirty="0"/>
          </a:p>
        </p:txBody>
      </p:sp>
      <p:sp>
        <p:nvSpPr>
          <p:cNvPr id="3" name="Content Placeholder 2"/>
          <p:cNvSpPr>
            <a:spLocks noGrp="1"/>
          </p:cNvSpPr>
          <p:nvPr>
            <p:ph idx="1"/>
          </p:nvPr>
        </p:nvSpPr>
        <p:spPr/>
        <p:txBody>
          <a:bodyPr/>
          <a:lstStyle/>
          <a:p>
            <a:r>
              <a:rPr lang="en-CA" dirty="0" smtClean="0"/>
              <a:t>Lectures</a:t>
            </a:r>
          </a:p>
          <a:p>
            <a:pPr marL="457200" lvl="1" indent="0">
              <a:buNone/>
            </a:pPr>
            <a:r>
              <a:rPr lang="en-CA" dirty="0" smtClean="0"/>
              <a:t>Patrick Espy</a:t>
            </a:r>
          </a:p>
          <a:p>
            <a:pPr marL="914400" lvl="2" indent="0">
              <a:buNone/>
            </a:pPr>
            <a:r>
              <a:rPr lang="en-CA" dirty="0" err="1" smtClean="0"/>
              <a:t>Realfagbygget</a:t>
            </a:r>
            <a:r>
              <a:rPr lang="en-CA" dirty="0" smtClean="0"/>
              <a:t> D3-200</a:t>
            </a:r>
          </a:p>
          <a:p>
            <a:pPr marL="914400" lvl="2" indent="0">
              <a:buNone/>
            </a:pPr>
            <a:r>
              <a:rPr lang="en-CA" dirty="0" smtClean="0"/>
              <a:t>Tel: 73 55 10 95; email </a:t>
            </a:r>
            <a:r>
              <a:rPr lang="en-CA" dirty="0" smtClean="0">
                <a:hlinkClick r:id="rId2"/>
              </a:rPr>
              <a:t>patrick.espy@ntnu.no</a:t>
            </a:r>
            <a:endParaRPr lang="en-CA" dirty="0" smtClean="0"/>
          </a:p>
          <a:p>
            <a:endParaRPr lang="en-CA" dirty="0" smtClean="0"/>
          </a:p>
          <a:p>
            <a:r>
              <a:rPr lang="en-CA" dirty="0" smtClean="0"/>
              <a:t>Laboratory</a:t>
            </a:r>
          </a:p>
          <a:p>
            <a:pPr marL="457200" lvl="1" indent="0">
              <a:buNone/>
            </a:pPr>
            <a:r>
              <a:rPr lang="en-CA" dirty="0" smtClean="0"/>
              <a:t>Lise Kvalø					</a:t>
            </a:r>
          </a:p>
          <a:p>
            <a:pPr marL="914400" lvl="2" indent="0">
              <a:buNone/>
            </a:pPr>
            <a:r>
              <a:rPr lang="en-CA" dirty="0" err="1" smtClean="0"/>
              <a:t>Realfagbygget</a:t>
            </a:r>
            <a:r>
              <a:rPr lang="en-CA" dirty="0" smtClean="0"/>
              <a:t> D3-153 </a:t>
            </a:r>
          </a:p>
          <a:p>
            <a:pPr marL="914400" lvl="2" indent="0">
              <a:buNone/>
            </a:pPr>
            <a:r>
              <a:rPr lang="en-CA" dirty="0" smtClean="0"/>
              <a:t>Tel: 73 59 33 51; email </a:t>
            </a:r>
            <a:r>
              <a:rPr lang="en-CA" dirty="0" smtClean="0">
                <a:hlinkClick r:id="rId3"/>
              </a:rPr>
              <a:t>Lise.kvalo@ntnu.no</a:t>
            </a:r>
            <a:endParaRPr lang="en-CA" dirty="0" smtClean="0"/>
          </a:p>
          <a:p>
            <a:pPr marL="914400" lvl="2" indent="0">
              <a:buNone/>
            </a:pPr>
            <a:endParaRPr lang="en-CA" dirty="0"/>
          </a:p>
          <a:p>
            <a:endParaRPr lang="en-CA"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4149080"/>
            <a:ext cx="1296144"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https://innsidawls.itea.ntnu.no/user-profile-service/rest/files/fc04f3d8-5f9a-30c2-8ab8-e2ba28f11d4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26401" y="1988840"/>
            <a:ext cx="1312886" cy="1312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0124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727504" cy="838200"/>
          </a:xfrm>
        </p:spPr>
        <p:txBody>
          <a:bodyPr/>
          <a:lstStyle/>
          <a:p>
            <a:r>
              <a:rPr lang="en-CA" dirty="0" smtClean="0"/>
              <a:t>TFY4185 </a:t>
            </a:r>
            <a:r>
              <a:rPr lang="en-CA" dirty="0" err="1" smtClean="0"/>
              <a:t>Måleteknikk</a:t>
            </a:r>
            <a:r>
              <a:rPr lang="en-CA" dirty="0" smtClean="0"/>
              <a:t>/Measurement techniques</a:t>
            </a:r>
            <a:endParaRPr lang="en-CA" dirty="0"/>
          </a:p>
        </p:txBody>
      </p:sp>
      <p:sp>
        <p:nvSpPr>
          <p:cNvPr id="3" name="Content Placeholder 2"/>
          <p:cNvSpPr>
            <a:spLocks noGrp="1"/>
          </p:cNvSpPr>
          <p:nvPr>
            <p:ph sz="half" idx="1"/>
          </p:nvPr>
        </p:nvSpPr>
        <p:spPr>
          <a:xfrm>
            <a:off x="381000" y="1773238"/>
            <a:ext cx="8475476" cy="4319587"/>
          </a:xfrm>
        </p:spPr>
        <p:txBody>
          <a:bodyPr/>
          <a:lstStyle/>
          <a:p>
            <a:endParaRPr lang="en-CA" dirty="0" smtClean="0"/>
          </a:p>
          <a:p>
            <a:r>
              <a:rPr lang="en-CA" dirty="0" smtClean="0"/>
              <a:t>Text book:</a:t>
            </a:r>
          </a:p>
          <a:p>
            <a:pPr marL="457200" lvl="1" indent="0">
              <a:buNone/>
            </a:pPr>
            <a:r>
              <a:rPr lang="en-CA" dirty="0" smtClean="0"/>
              <a:t>Electronics: A systems approach (5</a:t>
            </a:r>
            <a:r>
              <a:rPr lang="en-CA" baseline="30000" dirty="0" smtClean="0"/>
              <a:t>th</a:t>
            </a:r>
            <a:r>
              <a:rPr lang="en-CA" dirty="0" smtClean="0"/>
              <a:t> or 6</a:t>
            </a:r>
            <a:r>
              <a:rPr lang="en-CA" baseline="30000" dirty="0" smtClean="0"/>
              <a:t>th</a:t>
            </a:r>
            <a:r>
              <a:rPr lang="en-CA" dirty="0" smtClean="0"/>
              <a:t>ed.) </a:t>
            </a:r>
            <a:br>
              <a:rPr lang="en-CA" dirty="0" smtClean="0"/>
            </a:br>
            <a:r>
              <a:rPr lang="en-CA" dirty="0" smtClean="0"/>
              <a:t>by Neil Storey </a:t>
            </a:r>
          </a:p>
          <a:p>
            <a:pPr marL="857250" lvl="2" indent="0">
              <a:buNone/>
            </a:pPr>
            <a:r>
              <a:rPr lang="en-CA" dirty="0" smtClean="0"/>
              <a:t>Currently available in the Sit bookstore</a:t>
            </a:r>
          </a:p>
          <a:p>
            <a:endParaRPr lang="en-CA" dirty="0" smtClean="0"/>
          </a:p>
          <a:p>
            <a:r>
              <a:rPr lang="en-CA" dirty="0" smtClean="0"/>
              <a:t>Course material</a:t>
            </a:r>
          </a:p>
          <a:p>
            <a:pPr marL="857250" lvl="2" indent="0">
              <a:buNone/>
            </a:pPr>
            <a:r>
              <a:rPr lang="en-CA" dirty="0" smtClean="0"/>
              <a:t>Text, Overheads, Lecture notes, Problem sets/solutions (English)</a:t>
            </a:r>
          </a:p>
          <a:p>
            <a:pPr marL="857250" lvl="2" indent="0">
              <a:buNone/>
            </a:pPr>
            <a:r>
              <a:rPr lang="en-CA" dirty="0" smtClean="0"/>
              <a:t>Lectures and Exam will be in English</a:t>
            </a:r>
          </a:p>
          <a:p>
            <a:pPr marL="857250" lvl="2" indent="0">
              <a:buNone/>
            </a:pPr>
            <a:r>
              <a:rPr lang="en-CA" dirty="0" smtClean="0"/>
              <a:t>Laboratory instruction will be in Norwegian/English</a:t>
            </a:r>
          </a:p>
          <a:p>
            <a:pPr marL="857250" lvl="2" indent="0">
              <a:buNone/>
            </a:pPr>
            <a:r>
              <a:rPr lang="en-CA" dirty="0" smtClean="0"/>
              <a:t>Laboratory </a:t>
            </a:r>
            <a:r>
              <a:rPr lang="en-CA" dirty="0"/>
              <a:t>e</a:t>
            </a:r>
            <a:r>
              <a:rPr lang="en-CA" dirty="0" smtClean="0"/>
              <a:t>valuation will be in Norwegian/English</a:t>
            </a:r>
          </a:p>
          <a:p>
            <a:pPr marL="857250" lvl="2" indent="0">
              <a:buNone/>
            </a:pPr>
            <a:endParaRPr lang="en-CA" dirty="0"/>
          </a:p>
        </p:txBody>
      </p:sp>
      <p:pic>
        <p:nvPicPr>
          <p:cNvPr id="3074" name="Picture 2" descr="http://images.pearsoned-ema.com/jpeg/large/978027377327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6296" y="1871098"/>
            <a:ext cx="1656184" cy="2150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69075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7875" r="9438"/>
          <a:stretch/>
        </p:blipFill>
        <p:spPr>
          <a:xfrm>
            <a:off x="179512" y="764704"/>
            <a:ext cx="8640960" cy="4574251"/>
          </a:xfrm>
          <a:prstGeom prst="rect">
            <a:avLst/>
          </a:prstGeom>
        </p:spPr>
      </p:pic>
    </p:spTree>
    <p:extLst>
      <p:ext uri="{BB962C8B-B14F-4D97-AF65-F5344CB8AC3E}">
        <p14:creationId xmlns:p14="http://schemas.microsoft.com/office/powerpoint/2010/main" val="1506764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Laboratory schedule and format</a:t>
            </a:r>
            <a:endParaRPr lang="en-CA" dirty="0"/>
          </a:p>
        </p:txBody>
      </p:sp>
      <p:sp>
        <p:nvSpPr>
          <p:cNvPr id="3" name="Content Placeholder 2"/>
          <p:cNvSpPr>
            <a:spLocks noGrp="1"/>
          </p:cNvSpPr>
          <p:nvPr>
            <p:ph idx="1"/>
          </p:nvPr>
        </p:nvSpPr>
        <p:spPr/>
        <p:txBody>
          <a:bodyPr/>
          <a:lstStyle/>
          <a:p>
            <a:r>
              <a:rPr lang="en-CA" dirty="0" smtClean="0"/>
              <a:t>Register for a lab section now via Blackboard</a:t>
            </a:r>
          </a:p>
          <a:p>
            <a:r>
              <a:rPr lang="en-CA" dirty="0" smtClean="0"/>
              <a:t>First laboratory session week 37 </a:t>
            </a:r>
            <a:r>
              <a:rPr lang="en-CA" dirty="0" smtClean="0"/>
              <a:t>(13-17 </a:t>
            </a:r>
            <a:r>
              <a:rPr lang="en-CA" dirty="0" smtClean="0"/>
              <a:t>September)</a:t>
            </a:r>
          </a:p>
          <a:p>
            <a:r>
              <a:rPr lang="en-CA" dirty="0" smtClean="0"/>
              <a:t>Typically: </a:t>
            </a:r>
          </a:p>
          <a:p>
            <a:pPr lvl="1"/>
            <a:r>
              <a:rPr lang="en-CA" dirty="0" smtClean="0"/>
              <a:t>Four “ordinary” sessions with lab assignments (?)</a:t>
            </a:r>
          </a:p>
          <a:p>
            <a:pPr lvl="1"/>
            <a:r>
              <a:rPr lang="en-CA" dirty="0" smtClean="0"/>
              <a:t>Six lab sessions to work on a project (?)</a:t>
            </a:r>
          </a:p>
          <a:p>
            <a:r>
              <a:rPr lang="en-CA" dirty="0" smtClean="0"/>
              <a:t>Evaluation:</a:t>
            </a:r>
          </a:p>
          <a:p>
            <a:pPr lvl="1"/>
            <a:r>
              <a:rPr lang="en-CA" dirty="0" smtClean="0"/>
              <a:t>Half hour presentation of project to Lise and I:</a:t>
            </a:r>
          </a:p>
          <a:p>
            <a:pPr lvl="2"/>
            <a:r>
              <a:rPr lang="en-CA" dirty="0" smtClean="0"/>
              <a:t>What you designed, </a:t>
            </a:r>
          </a:p>
          <a:p>
            <a:pPr lvl="2"/>
            <a:r>
              <a:rPr lang="en-CA" dirty="0"/>
              <a:t>T</a:t>
            </a:r>
            <a:r>
              <a:rPr lang="en-CA" dirty="0" smtClean="0"/>
              <a:t>he measurements to show how the design functioned</a:t>
            </a:r>
          </a:p>
          <a:p>
            <a:pPr lvl="2"/>
            <a:r>
              <a:rPr lang="en-CA" dirty="0" smtClean="0"/>
              <a:t>Demonstration of the hardware</a:t>
            </a:r>
            <a:endParaRPr lang="en-CA" dirty="0"/>
          </a:p>
          <a:p>
            <a:endParaRPr lang="en-CA" dirty="0" smtClean="0"/>
          </a:p>
        </p:txBody>
      </p:sp>
    </p:spTree>
    <p:extLst>
      <p:ext uri="{BB962C8B-B14F-4D97-AF65-F5344CB8AC3E}">
        <p14:creationId xmlns:p14="http://schemas.microsoft.com/office/powerpoint/2010/main" val="15287717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Course Content</a:t>
            </a:r>
            <a:endParaRPr lang="en-CA" dirty="0"/>
          </a:p>
        </p:txBody>
      </p:sp>
      <p:sp>
        <p:nvSpPr>
          <p:cNvPr id="3" name="Content Placeholder 2"/>
          <p:cNvSpPr>
            <a:spLocks noGrp="1"/>
          </p:cNvSpPr>
          <p:nvPr>
            <p:ph idx="1"/>
          </p:nvPr>
        </p:nvSpPr>
        <p:spPr/>
        <p:txBody>
          <a:bodyPr/>
          <a:lstStyle/>
          <a:p>
            <a:r>
              <a:rPr lang="en-US" b="1" dirty="0" smtClean="0"/>
              <a:t>Course content</a:t>
            </a:r>
          </a:p>
          <a:p>
            <a:pPr marL="800100" lvl="2" indent="0">
              <a:buNone/>
            </a:pPr>
            <a:r>
              <a:rPr lang="en-US" dirty="0" smtClean="0"/>
              <a:t>Electronic circuit elements: Passive circuits. Semiconductors. Active circuits, with amplifiers. Digital circuits. </a:t>
            </a:r>
          </a:p>
          <a:p>
            <a:pPr marL="800100" lvl="2" indent="0">
              <a:buNone/>
            </a:pPr>
            <a:r>
              <a:rPr lang="en-US" dirty="0" smtClean="0"/>
              <a:t>Laboratory in circuit techniques: Construction and testing of selected circuits. </a:t>
            </a:r>
          </a:p>
          <a:p>
            <a:pPr marL="800100" lvl="2" indent="0">
              <a:buNone/>
            </a:pPr>
            <a:r>
              <a:rPr lang="en-US" dirty="0" smtClean="0"/>
              <a:t>Computer laboratory: Simulation and testing of circuits with computer programs.</a:t>
            </a:r>
          </a:p>
          <a:p>
            <a:r>
              <a:rPr lang="en-CA" b="1" dirty="0" smtClean="0"/>
              <a:t>Why </a:t>
            </a:r>
            <a:r>
              <a:rPr lang="en-CA" b="1" i="1" dirty="0" smtClean="0"/>
              <a:t>Measurement </a:t>
            </a:r>
            <a:r>
              <a:rPr lang="en-CA" b="1" dirty="0" smtClean="0"/>
              <a:t>Technique</a:t>
            </a:r>
          </a:p>
          <a:p>
            <a:pPr marL="857250" lvl="2" indent="0">
              <a:buNone/>
            </a:pPr>
            <a:r>
              <a:rPr lang="en-CA" dirty="0" smtClean="0"/>
              <a:t>Most sensors/transducers will output a voltage</a:t>
            </a:r>
          </a:p>
          <a:p>
            <a:pPr marL="857250" lvl="2" indent="0">
              <a:buNone/>
            </a:pPr>
            <a:r>
              <a:rPr lang="en-CA" dirty="0" smtClean="0"/>
              <a:t>This voltage must be acquired/recorded </a:t>
            </a:r>
          </a:p>
          <a:p>
            <a:pPr marL="857250" lvl="2" indent="0">
              <a:buNone/>
            </a:pPr>
            <a:r>
              <a:rPr lang="en-CA" dirty="0" smtClean="0"/>
              <a:t>Any distortions in the process must be known to recover signal</a:t>
            </a:r>
            <a:endParaRPr lang="en-CA" dirty="0"/>
          </a:p>
        </p:txBody>
      </p:sp>
    </p:spTree>
    <p:extLst>
      <p:ext uri="{BB962C8B-B14F-4D97-AF65-F5344CB8AC3E}">
        <p14:creationId xmlns:p14="http://schemas.microsoft.com/office/powerpoint/2010/main" val="15809644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Typical “measurement”</a:t>
            </a:r>
            <a:endParaRPr lang="en-CA" dirty="0"/>
          </a:p>
        </p:txBody>
      </p:sp>
      <p:sp>
        <p:nvSpPr>
          <p:cNvPr id="5" name="Explosion 1 4"/>
          <p:cNvSpPr/>
          <p:nvPr/>
        </p:nvSpPr>
        <p:spPr bwMode="auto">
          <a:xfrm>
            <a:off x="35496" y="1584082"/>
            <a:ext cx="1570564" cy="1741546"/>
          </a:xfrm>
          <a:prstGeom prst="irregularSeal1">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CA" sz="2600" b="0" i="0" u="none" strike="noStrike" cap="none" normalizeH="0" baseline="0" smtClean="0">
              <a:ln>
                <a:noFill/>
              </a:ln>
              <a:solidFill>
                <a:schemeClr val="tx1"/>
              </a:solidFill>
              <a:effectLst/>
              <a:latin typeface="Times" pitchFamily="18" charset="0"/>
            </a:endParaRPr>
          </a:p>
        </p:txBody>
      </p:sp>
      <p:sp>
        <p:nvSpPr>
          <p:cNvPr id="6" name="TextBox 5"/>
          <p:cNvSpPr txBox="1"/>
          <p:nvPr/>
        </p:nvSpPr>
        <p:spPr>
          <a:xfrm>
            <a:off x="0" y="2129918"/>
            <a:ext cx="1691680" cy="2492990"/>
          </a:xfrm>
          <a:prstGeom prst="rect">
            <a:avLst/>
          </a:prstGeom>
          <a:noFill/>
        </p:spPr>
        <p:txBody>
          <a:bodyPr wrap="square" rtlCol="0">
            <a:spAutoFit/>
          </a:bodyPr>
          <a:lstStyle/>
          <a:p>
            <a:r>
              <a:rPr lang="en-CA" dirty="0" smtClean="0"/>
              <a:t>    Physical</a:t>
            </a:r>
          </a:p>
          <a:p>
            <a:r>
              <a:rPr lang="en-CA" dirty="0" smtClean="0"/>
              <a:t>    Quantity</a:t>
            </a:r>
          </a:p>
          <a:p>
            <a:endParaRPr lang="en-CA" dirty="0"/>
          </a:p>
          <a:p>
            <a:endParaRPr lang="en-CA" dirty="0" smtClean="0"/>
          </a:p>
          <a:p>
            <a:r>
              <a:rPr lang="en-CA" sz="1400" dirty="0" smtClean="0"/>
              <a:t>Example:</a:t>
            </a:r>
          </a:p>
          <a:p>
            <a:r>
              <a:rPr lang="en-CA" sz="1400" dirty="0"/>
              <a:t> </a:t>
            </a:r>
            <a:r>
              <a:rPr lang="en-CA" sz="1400" dirty="0" smtClean="0"/>
              <a:t> pressure</a:t>
            </a:r>
          </a:p>
          <a:p>
            <a:r>
              <a:rPr lang="en-CA" sz="1400" dirty="0"/>
              <a:t> </a:t>
            </a:r>
            <a:r>
              <a:rPr lang="en-CA" sz="1400" dirty="0" smtClean="0"/>
              <a:t> temperature</a:t>
            </a:r>
          </a:p>
          <a:p>
            <a:r>
              <a:rPr lang="en-CA" sz="1400" dirty="0"/>
              <a:t> </a:t>
            </a:r>
            <a:r>
              <a:rPr lang="en-CA" sz="1400" dirty="0" smtClean="0"/>
              <a:t> charge</a:t>
            </a:r>
          </a:p>
          <a:p>
            <a:r>
              <a:rPr lang="en-CA" sz="1400" dirty="0"/>
              <a:t> </a:t>
            </a:r>
            <a:r>
              <a:rPr lang="en-CA" sz="1400" dirty="0" smtClean="0"/>
              <a:t> radiation intensity</a:t>
            </a:r>
          </a:p>
          <a:p>
            <a:r>
              <a:rPr lang="en-CA" sz="1400" dirty="0"/>
              <a:t> </a:t>
            </a:r>
            <a:r>
              <a:rPr lang="en-CA" sz="1400" dirty="0" smtClean="0"/>
              <a:t> sound intensity</a:t>
            </a:r>
            <a:endParaRPr lang="en-CA" sz="1400" dirty="0"/>
          </a:p>
        </p:txBody>
      </p:sp>
      <p:sp>
        <p:nvSpPr>
          <p:cNvPr id="7" name="AutoShape 2" descr="data:image/png;base64,iVBORw0KGgoAAAANSUhEUgAAAE4AAAD4CAMAAAB15yBHAAAAclBMVEX///8AAAAICAgODg4TExMZGRm6vL8XFxdISEkfHh5PT1BMTE1kZWePkZSTlZiXmZyJi444NjYsKyumqKuBg4asrrFydHYzMTFpamydn6JDQ0R7fYCztbhVVVYnJiY9OztdXV7d3d3Pz8/y8vLDw8Pn5+cOmQp5AAAOWklEQVR4nK1ci7aiOgylQoUCChRssdhSUf//Fycp+DyKwpC1Zt25Z+bskzSvnbSO5/2V43lbR4ysTCL25+ObvzBBLpskJCirlfsPi/eX2WDnuke6C/6/6GaBHaMXrBtiOkPDzRXM9/EXyg0wLCeCXZQD8/0gCFYBRQlX+PsB0J6moHVyMBPwVpSh0BX8ouEVMJ7g5GNvJ2hDAxL4oB5jvgFB1MAZTejPB9j1hlJUa8UM54YBNnN4qKMDJOZH/S69pSGgGZ9xzqU0vuQm8J2OgBf6GIj6t/NLCHqTojY+k1IWBQ8KJ+AVw/HLPh4hSX9By4b4CEIWUgBrW+m3TjgtJAWjqd8bTA7f0Y5gCBw+OjPwaQDfLQMVKRAZAmQh4RzhMBGP8O/u0GgqnjvnIWimWrmilLdRXDCABEBD0T+AB+qJb2jgVTgYRJMrCWgqMm0cKU6Nn8QJaAkWw1mC9v7KJ+SbegLRKKJRA2hRwrkGsXFQhEbFSUHBYLDYD3wIaZKPo10InlwIwWYCBIsVAywQP7Y6MqygoCAcoIRwhuMj/niwgFsDF3GUQEqYImIAlqYpj9MUQBMSyCQC/VhoQp/6PjmPwsXE+YFLxlUUqYIwJmNbt0rUdZ2mNNFFIJUyocRUAWvtGNrREHdyEkINTNURt1Yrw4NUCFELHqXaJpxy2kKmGLoKSTtm7Rkc4Ts/cETToU3rWgijW6bSJmnr1IJfQGfwBoeMYz4Zq8174nIdQk6pJNagDYAJmVZVk7bMBw3hBKMgKXxeGAqIwWhmQJiswhCqJKR+q2ODqjVW5SgVi6lCPJqAN1jA2oKbcDRUIoKOgDCAROWMmMiKqmF5vtlstrLeVJoqyxINcc2KWAEcHfWFWWElQbeqRCtuo4K3PN1mWbav401eVUIHzjsUXKLcj1QjcBDCmF/OrZbqVDSVlorrqtzILAO8Ji4SqowSqY0jsBaq6AgcQTioaAAXK45+aHiVZQ2clSj3mzyvuagVE5WorU6UhDimI3CM+FiQJMIxDXCNjTfZfr9LIbWa/TanIqV1tu3h2hUJSDECp7A6oYYAyFOEo9UW4LamLLfapFCg6vW63OYNWFusVgxK/AhcTSD7KVR0bnwqk1RovQG4EujOfl9uFBXd8Xwos7wSqYFYYSFpRuA2BBwLIdqqhGGV4yvdgFcrVZblRqtqfTweu/UOTlEzaOYG4MYIwRq186E/qEJqSDCt4oLbvM3zVOnt4XzujpfuvCurwrQca3IwWlI6cAULEY4pqEy1qau8sitfxc2m3B3WAAfqHSyHou/DebAVH+22EZY5DnhhFMc6YjHElrJN7k5wh+pdjhXoD5FjoPv6o57wvIb0PCeEY4bC0kbaQt42FeA5uO68la1ODJNhgRWP7EbhjhApUIU5LwpX2zWeoBBVlSPcuhQtURBxiSRcYgEgX5iAhiJAUTHp8BycU2+734iW8dgAWqTACYaDctU4mreDZoGdhzu4KL7CNbZtdV3HRGqAa4NCutbzldhK4oeuMWLPTlwbg+wsSAS1s04T3gZtpKiEagydYizDejm703P6oXDwoGJMG9d6oMqAu8HMAvPGH43hQVJCKfJfAAJ7oRJAY9TGb7EzthzcoMAPhQTiE5JfKF5AIM8wf3gLbRuOHgymVlGeaNrzChYyblZ0pX5hoGvgr3h2PhYDaBkg0CC1VoxKSGRV+IUMoaOEPxLGkrjmCKyi5YRJcC+wExDthwYplEEqSoCCqt/4Z0mQkQFValvaGsBgSQRSGMUD+DGAhn7wrfpxAMoI+APKHiQSMrxwVSBhhP4Gv4eeiQSAUFElP9BPJ2cGPI8hG0AVGRAw3kK7BOokoVgz+NMYaqj9ShevcomRXwAKcm2/aCULQggPiV71A8LyMttUYqwrvkgJ82ZIKDRxTl1AE0fbgWYT0qwP2NhqNmGWOiYEOLoP8QIpArMK8NkAaxIXXXc+7PYZzKfr3+G8U0rwnBxFMwadHcAYmUMF7c7rXZmCntsJcMio0MNAC7GOh6BYuofq3sMpZfmvkXcVIHwwPwDlh3be1nsox9gtoF9sCyEs9O1pcF7ZWiTHotrsDwfoPYh3uZx1Ckwgjegvg8+jnKK+VWSu9WAvg8YtdLnL8qaO+W9z2YPsI9E4vH3Zt8ZDGm0hTrJNU9t26uF5J4na5a4xrneZaKXYl2uIE4him4Tfy/uLbP0iBuLeAGkCfoh8NN8fUL28STUn+4lwJ3IV37QJ9F2RZzvMirxCa9uJcF497Hmg/0qVWPDy1lnrfBuSqXDnAQ6KJ8ABiWwgaCArslzUsfkyRv2VUzzABTAdoLXNYC36thgleG8lG1ZRPlgbwYTmrF33vo1W8cRQGZzRw6G1mCIIl1XO2skbKfFgbeSs3fe+dZE8dSEFrfLm2wKsRd/urpEcETsVzjNXa5lUMU4vzlpg8CLVlE89PG/7x7cuMQbfTg0V3HE53zprMTGq7Jq3qZqcZ0NmXH1r+/Ln8lakMYsmw62frE17azExmhqG78mH5/W+xWm3GCJ5d41kNamf9bJ5sDZ2kewSA32b+D+TgZt0t1DBSE6vvnXW8sl5hpT+7ltnbXaLZDW5JHve4bXobfqih9Z+GVbeycl/49vBWhNPhvPyK9wQyfmjtdPhuj+RfCvxyfQ887x2KPFvrGVf9njvZDc44xrJ1xIP1rY/Ln0f5cLuvo3tPZKdtTMuCapHa+29oYG1M/LMOaMPlQfforW15fV0OI+/WPvQvieQ7puUT74Vd2tTzWZc2VzMPTFi175vJd5M7meeK8rYvtmDtb1vrZqRZ1dnYEN7shYa2ow8807qmrfP7Rt868/IM5wMntr3LW9t+21p8U4uV9/e2vfBtW/wrZ0B59lbqEQv1IzNuYA8v5b4G+3mE0cMJ6foLzXr27eaOmI42byU+Oze0ObAXR6LXiryOzUzs65G65tvhxJ/GKiZmjaNDnJ48e29xM86PM88RPKDb2tLp1d4z3XIa/u+0W60tjZz8qy/H/1DzSCS1eQRw0ntIvnW0La3hjanSF2dMVCzeih6GMly3i36w5Dx1L6LOXl2dcbf9h3bWXDdGyJaYtGbU5I9dyP80L7vtHtOP/PQGY/UrLpZm8ygPp6bIa/tWz+173l5Bs7ofatehowf7pPfSTcMGe1TJDe1nJVnuPy++vbevjFUpo8YTnbDkKGeiWg6h/qAXCi5T9/3zYooZj6oaQbfRskTWYmnT6NOuqHEP1IzaN92Dm9EYeRe4sW9fY/dOY5Jefdt/RDJfF6eeUdUj5ret7f23cTz8gwvNvCi5MlaKPHCzoTrhob2SLshktuZoXIqyNC+73kLvlUz8wzv6R/3SId+j/T7Xv9F8AHG62YFfTsTzj3TedgR9g2tkXMfrp3Jyx7JFT2dzYQDIv+yWXElfu7hYVG+bc1uDa0p5j6qu7zzbdXOzDMk8g/U7EpE7ZwRw8mB3Nt3M1ibi/Er5RE5GfJm16Bmv3GsiO+z1x2hnr71GeRInnaECJdV9TzeiJK+WOsieXaeQYf0n6kZWstmw3nkz2YlE98vqT8KOAPb952I7oQ/k+ehdKjefbNyPtSynbPiukpCHi5GdpnSdTL91uEuzhm8dYlRKwvzj2bJrAHICXBHVwaiVvK4wSSz8vdnnG/wWL9VNhHUlcxx5M18tGF/4VOu4hRq/LZp/wvNO64cVzZtbEVeVjOnlbsIpx6TkU1rtfpPsOvdF8EHA0r89JZhXKo0TUUeEBZZIWYyxj+iCW11Xc1ljK9yJoGM0yr6f2udXLh7smdn7FXfSoPWivh/A+UqUF2knjuqvBFRMDrjuuGjnLaE2OXgPM8nPz3x+VVqMv0Sc0TOy1p7JKOPN6fKpSVyobRAOSW/PAn/HU4tqt2FjT9CnigdIfM2Ze8FCv3/dZ4nwc3tgkcHyi1Vjb3+Mm25lMXboOVODq/AZ08BfwQvSadfw3+QCz40mXEv/V4y/EBSvRDaWSJNWahuHi1SlGiZCOlSBAuWoSade+rDqkVO7eDMJM0Sdh73/XOrfImcvzSOYrNFwM7u/Em7X+DMTgfuwOx/DEt3yZQDq2dvJB7k4h5tEZ4tERmn0pkpd4uE2dqBqWXo5dElgF6Iq5buU5bLmOmdXDotNYIc8R2ZXqpJdWjo3D3fXzRMziWi1sklICRcrBufoBGY5YjHBkr3ckwBSdFSU5vnSJH98ldO3aGykdLVrvsW5ZeCrMad2jXq9rCWqGb8lNdfaMz6AauXUcBmdCq6RA4hqsvz8djthKsSY0/e2jECeKb43fnDiXXunePnqk9GPm6D9PBP7nXFGAUdgcP9yZtPReDnqj8e92c4fHkUvfuzy8jxBR/hoNV+WOlAe/q0EdCfftLxsw7dZ2vhJ73fPUIEfVrWQ7F9ewr9T3r7OB63gJ/8N6Idvrd5F0bwLR/3w+XI7AO0y3/z5S35/PGKsUA+ve9g6edvqcjYc3ocZv6ubqKPR7cfz1r33PhPAU0+weFz3fH7GfVGvw9wJ/zZ354bYFa//BsLyTuLTu4559eJ1r3s508K2jdwZfyuxLyT3O1eD6fHLzyV1dM57+nyb+29c3WXi26weX036nTp9lo6sKL8mWGVfStgYrM+njAcmXfpDlkukmuX4NPo2k4/tpjVc8ex+eTefjpueHBFW13xfFY05+NMHnnZZSLuPzZAbF3ty//9l0lQzdMJ95KLkTTPZfpyS12oucGy6onv2TlFxhrgHMk/9JGZcqLfSts0WS/LTN178AXXf/gyUi54fEe6LB5ORDNe4X8UZHlLroqx3bAF/YHhQheMlw5L6jJbrR5PLjk9e8PnnDbLKbgLodjz3/viN+lXlmqp7QNEYD+eVUvVwFPZX5vH1ddB9EfZ2aH5LrZyGcbbheBw+C7tqvwHSPdlIegzDKIAAAAASUVORK5CYI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481299" flipH="1">
            <a:off x="2258162" y="3769910"/>
            <a:ext cx="439418" cy="1397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7688" y="2924944"/>
            <a:ext cx="1248815" cy="1462733"/>
          </a:xfrm>
          <a:prstGeom prst="rect">
            <a:avLst/>
          </a:prstGeom>
        </p:spPr>
      </p:pic>
      <p:grpSp>
        <p:nvGrpSpPr>
          <p:cNvPr id="1040" name="Group 1039"/>
          <p:cNvGrpSpPr/>
          <p:nvPr/>
        </p:nvGrpSpPr>
        <p:grpSpPr>
          <a:xfrm>
            <a:off x="1475656" y="2175500"/>
            <a:ext cx="1368152" cy="369332"/>
            <a:chOff x="1475656" y="2175500"/>
            <a:chExt cx="1368152" cy="369332"/>
          </a:xfrm>
        </p:grpSpPr>
        <p:sp>
          <p:nvSpPr>
            <p:cNvPr id="14" name="TextBox 13"/>
            <p:cNvSpPr txBox="1"/>
            <p:nvPr/>
          </p:nvSpPr>
          <p:spPr>
            <a:xfrm>
              <a:off x="1871490" y="2175500"/>
              <a:ext cx="972318" cy="369332"/>
            </a:xfrm>
            <a:prstGeom prst="rect">
              <a:avLst/>
            </a:prstGeom>
            <a:solidFill>
              <a:schemeClr val="accent6">
                <a:lumMod val="20000"/>
                <a:lumOff val="80000"/>
              </a:schemeClr>
            </a:solidFill>
          </p:spPr>
          <p:txBody>
            <a:bodyPr wrap="square" rtlCol="0">
              <a:spAutoFit/>
            </a:bodyPr>
            <a:lstStyle/>
            <a:p>
              <a:r>
                <a:rPr lang="en-CA" dirty="0" smtClean="0"/>
                <a:t>Sensor</a:t>
              </a:r>
              <a:endParaRPr lang="en-CA" dirty="0"/>
            </a:p>
          </p:txBody>
        </p:sp>
        <p:cxnSp>
          <p:nvCxnSpPr>
            <p:cNvPr id="11" name="Straight Arrow Connector 10"/>
            <p:cNvCxnSpPr>
              <a:endCxn id="14" idx="1"/>
            </p:cNvCxnSpPr>
            <p:nvPr/>
          </p:nvCxnSpPr>
          <p:spPr bwMode="auto">
            <a:xfrm>
              <a:off x="1475656" y="2360166"/>
              <a:ext cx="395834"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grpSp>
        <p:nvGrpSpPr>
          <p:cNvPr id="1039" name="Group 1038"/>
          <p:cNvGrpSpPr/>
          <p:nvPr/>
        </p:nvGrpSpPr>
        <p:grpSpPr>
          <a:xfrm>
            <a:off x="2843808" y="1897723"/>
            <a:ext cx="2284184" cy="923330"/>
            <a:chOff x="2843808" y="1897723"/>
            <a:chExt cx="2284184" cy="923330"/>
          </a:xfrm>
        </p:grpSpPr>
        <p:sp>
          <p:nvSpPr>
            <p:cNvPr id="9" name="TextBox 8"/>
            <p:cNvSpPr txBox="1"/>
            <p:nvPr/>
          </p:nvSpPr>
          <p:spPr>
            <a:xfrm>
              <a:off x="3275856" y="1897723"/>
              <a:ext cx="1852136" cy="923330"/>
            </a:xfrm>
            <a:prstGeom prst="rect">
              <a:avLst/>
            </a:prstGeom>
            <a:solidFill>
              <a:schemeClr val="accent6">
                <a:lumMod val="20000"/>
                <a:lumOff val="80000"/>
              </a:schemeClr>
            </a:solidFill>
          </p:spPr>
          <p:txBody>
            <a:bodyPr wrap="square" rtlCol="0">
              <a:spAutoFit/>
            </a:bodyPr>
            <a:lstStyle/>
            <a:p>
              <a:pPr algn="ctr"/>
              <a:r>
                <a:rPr lang="en-CA" dirty="0" smtClean="0"/>
                <a:t>Electrical Signal</a:t>
              </a:r>
            </a:p>
            <a:p>
              <a:pPr algn="ctr"/>
              <a:r>
                <a:rPr lang="en-CA" dirty="0" smtClean="0"/>
                <a:t>Voltage or </a:t>
              </a:r>
            </a:p>
            <a:p>
              <a:pPr algn="ctr"/>
              <a:r>
                <a:rPr lang="en-CA" dirty="0" smtClean="0"/>
                <a:t>Current</a:t>
              </a:r>
              <a:endParaRPr lang="en-CA" dirty="0"/>
            </a:p>
          </p:txBody>
        </p:sp>
        <p:cxnSp>
          <p:nvCxnSpPr>
            <p:cNvPr id="17" name="Straight Arrow Connector 16"/>
            <p:cNvCxnSpPr>
              <a:stCxn id="14" idx="3"/>
              <a:endCxn id="9" idx="1"/>
            </p:cNvCxnSpPr>
            <p:nvPr/>
          </p:nvCxnSpPr>
          <p:spPr bwMode="auto">
            <a:xfrm flipV="1">
              <a:off x="2843808" y="2359388"/>
              <a:ext cx="432048" cy="77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grpSp>
        <p:nvGrpSpPr>
          <p:cNvPr id="1041" name="Group 1040"/>
          <p:cNvGrpSpPr/>
          <p:nvPr/>
        </p:nvGrpSpPr>
        <p:grpSpPr>
          <a:xfrm>
            <a:off x="3298527" y="2821053"/>
            <a:ext cx="1838220" cy="1740679"/>
            <a:chOff x="3298527" y="2821053"/>
            <a:chExt cx="1838220" cy="1740679"/>
          </a:xfrm>
        </p:grpSpPr>
        <p:pic>
          <p:nvPicPr>
            <p:cNvPr id="1033" name="Picture 9" descr="http://i.ytimg.com/vi/oUaWdl0cB90/hqdefault.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3548" b="9244"/>
            <a:stretch/>
          </p:blipFill>
          <p:spPr bwMode="auto">
            <a:xfrm>
              <a:off x="3298527" y="3325628"/>
              <a:ext cx="1838220" cy="874945"/>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Arrow Connector 18"/>
            <p:cNvCxnSpPr>
              <a:stCxn id="1033" idx="0"/>
              <a:endCxn id="9" idx="2"/>
            </p:cNvCxnSpPr>
            <p:nvPr/>
          </p:nvCxnSpPr>
          <p:spPr bwMode="auto">
            <a:xfrm flipH="1" flipV="1">
              <a:off x="4201924" y="2821053"/>
              <a:ext cx="15713" cy="50457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3" name="TextBox 22"/>
            <p:cNvSpPr txBox="1"/>
            <p:nvPr/>
          </p:nvSpPr>
          <p:spPr>
            <a:xfrm>
              <a:off x="3298527" y="4192400"/>
              <a:ext cx="1838220" cy="369332"/>
            </a:xfrm>
            <a:prstGeom prst="rect">
              <a:avLst/>
            </a:prstGeom>
            <a:solidFill>
              <a:schemeClr val="accent6">
                <a:lumMod val="20000"/>
                <a:lumOff val="80000"/>
              </a:schemeClr>
            </a:solidFill>
          </p:spPr>
          <p:txBody>
            <a:bodyPr wrap="square" rtlCol="0">
              <a:spAutoFit/>
            </a:bodyPr>
            <a:lstStyle/>
            <a:p>
              <a:r>
                <a:rPr lang="en-CA" dirty="0" smtClean="0"/>
                <a:t>Electrical Noise</a:t>
              </a:r>
              <a:endParaRPr lang="en-CA" dirty="0"/>
            </a:p>
          </p:txBody>
        </p:sp>
      </p:grpSp>
      <p:grpSp>
        <p:nvGrpSpPr>
          <p:cNvPr id="1042" name="Group 1041"/>
          <p:cNvGrpSpPr/>
          <p:nvPr/>
        </p:nvGrpSpPr>
        <p:grpSpPr>
          <a:xfrm>
            <a:off x="5127992" y="1763062"/>
            <a:ext cx="2396336" cy="1200329"/>
            <a:chOff x="5127992" y="1763062"/>
            <a:chExt cx="2396336" cy="1200329"/>
          </a:xfrm>
        </p:grpSpPr>
        <p:cxnSp>
          <p:nvCxnSpPr>
            <p:cNvPr id="26" name="Straight Arrow Connector 25"/>
            <p:cNvCxnSpPr>
              <a:stCxn id="9" idx="3"/>
              <a:endCxn id="27" idx="1"/>
            </p:cNvCxnSpPr>
            <p:nvPr/>
          </p:nvCxnSpPr>
          <p:spPr bwMode="auto">
            <a:xfrm>
              <a:off x="5127992" y="2359388"/>
              <a:ext cx="345276" cy="383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7" name="TextBox 26"/>
            <p:cNvSpPr txBox="1"/>
            <p:nvPr/>
          </p:nvSpPr>
          <p:spPr>
            <a:xfrm>
              <a:off x="5473268" y="1763062"/>
              <a:ext cx="2051060" cy="1200329"/>
            </a:xfrm>
            <a:prstGeom prst="rect">
              <a:avLst/>
            </a:prstGeom>
            <a:solidFill>
              <a:schemeClr val="accent6">
                <a:lumMod val="20000"/>
                <a:lumOff val="80000"/>
              </a:schemeClr>
            </a:solidFill>
          </p:spPr>
          <p:txBody>
            <a:bodyPr wrap="square" rtlCol="0">
              <a:spAutoFit/>
            </a:bodyPr>
            <a:lstStyle/>
            <a:p>
              <a:pPr algn="ctr"/>
              <a:r>
                <a:rPr lang="en-CA" dirty="0" smtClean="0"/>
                <a:t>Signal Processing</a:t>
              </a:r>
            </a:p>
            <a:p>
              <a:pPr algn="ctr"/>
              <a:r>
                <a:rPr lang="en-CA" dirty="0" smtClean="0"/>
                <a:t>Filtering, Amplification, Digitization</a:t>
              </a:r>
              <a:endParaRPr lang="en-CA" dirty="0"/>
            </a:p>
          </p:txBody>
        </p:sp>
      </p:grpSp>
      <p:sp>
        <p:nvSpPr>
          <p:cNvPr id="22" name="AutoShape 11" descr="data:image/jpeg;base64,/9j/4AAQSkZJRgABAQAAAQABAAD/2wCEAAkGBxIREBQSExQWFhUXGBcXGRgWGBUaHBkaGhwXGBcYHBkZHCkgHBolGxwYITEhJSorLi4uHB8zODMtNygtLisBCgoKDg0OGxAQGi4kICQuLzcsNywsLC03KzQsLC4sKzQuLCwtLS0tLywrLDQsNSw0LC0sLDQsKywsLCw1NSwsLf/AABEIALMBGgMBIgACEQEDEQH/xAAcAAEAAgMBAQEAAAAAAAAAAAAABQYBAwQHAgj/xABKEAACAQMCAgYEBwwJBAMAAAABAgMABBESIQUxBhMiQVFxMmGBkRQzQlJTYqEHFSNDVHKCkpSisbIWJGNzk6PBwtE0tMPSRHSz/8QAGwEBAAIDAQEAAAAAAAAAAAAAAAQFAQIGAwf/xAAzEQACAQMBBgIIBgMAAAAAAAAAAQIDBBEhBRIxQVFxocEGFCJhkbHh8BMWQoHR8SMyM//aAAwDAQACEQMRAD8A9xpSlAKUpQClKUApSlAKUpQClKUApSlAKUpQClKUApSlAKUpQClKUApSlAKUpQClKUApSlAKUpQClKUBilKVgClarq5SJdbsFXxJxueQ9ZPhXGL6V/ioGx86U9WD+jgv71FASNKjz8L/ALAer8Ift2/hQ3FyvpQq4/spN/1XCj96gJClctnxCOQlQSHG5RwVYDx0nfHrGx8a6qAUpSgFfIkBOARkd2Rmqxe8XgmkZZrhIoVYqE6wI8zKcMxwdXVBgVAGNWDnIwDy319wZFAUWxc7IsXVpKT4q+VKet9QA7zWN5ZxkYLnSqtwm7vS3VF4Nk6yNm1Sl0yQQXQqC69kEgb6lO+9S9pxJusEM6CORgShU6kkxuQrEAhgNypAOMkZAJGQSVKUoBSlKAzSsCs1kClKUApSlAKUpQClKUApSlAKUpQClKUApSlAYrVd3Cxo0jeioJONzt3Ad59Vbaj+OfFrnl1sGfLrU+zOKwDTbxqrCa5ZBKRlVZhiIH5KZ7+4vzPlgCUikVhlSCPEEEe8V5r0/SzbjdgL7qeo+D3GevKhM5GndjjOarN04QcaHByTbC3hP4EsYxIW/C9URtnqtWdP+grIPao7+FnKLKhcc1DKWHsBzW5ZVJKgjI5jIyM8sivE+k8PBU4RE9gYhd4hNuYSPhBl1LsQO2TzyD3+vFS/DRxA8bv/AIMbYSdRZ9b14kIzo+T1frzz9VAek8QihlU6mAKHZwwDRt4hu4+o7HkQRWeGXLMGSTHWRkBiOTA7q4HcGHd3EMO6vGb61lk4dx9J2iWU3cOtlOmPUGiOxkOw8zXr9qALnC7gW6ZI/ObR/voCUqr8e4m8rvbwsUVNpJFOGLEZ6pD3bEFmG4yAN8lZnjt/8Ht5JQMsBhAflOxCxr7XKiqvZ2/VoEzkjmx5sxOXc+tmJPtqi25tCVrSUab9qXgiTbUlOWXwRo4LZiGCNAgRgi6sYyWwNRJHpEnO/fX1bwkyyyONyQiZ3/BgA7eblifHA8BXXSuHdaTcm+L/AJyWW6tDjHDIg/WIvVSb9uL8G2/POnZhsNmBGwrZxDisqxqs2HxLC0c6jSUYSJ8aBsFwSC67YJBAHPor5dQQQcEHYg8iDsQfOp9ltW4tpLDzHo/LoeVShGa95c6VV+D8aWC20SlnaOUwIFGp3wNaDc8xERlicdkkmpnhXFo7gNp1KyY1I4wy59E45EHBwwJBwd9jXf069Ooluvispc8P3FW4tHfSlK9TUCs1gVmtgKUpQClKUApSlAKUpQClKUApSlAKUpQClKUBitdzAsiMjDKsCpHqOxrZStQQRhhZlivI43cdmOSREIkHqJHZk8V78EjblMWtrHEumNFRfBVCj3CvqeFXUq6hlPMMAQfMGuIcNZPipnQfNbEi/v8AaA9QYVkGbfgdrHJ1qW8KyfPWNA36wGa60tkDs4RQ7YDMAAWxyyeZxUe93LAQZyjRHYyIpXqz3FwWPYPe3ye/bJGJi73BjMrIhQOgQKCwzh+0QTsdPLHpCsgzxL4OgZDEjvKc9UEQtKR3kHbA27TbDxro4ZaFAzPgyOdTY5DbCov1VG3r3PfWyzsY4s6FwTzYklm/OY7n2mtfFutMRWH4xiFDbdgMQGk35lVywHeQBWAQXSO9SaWGJGDBHkkk0kHDRgKEPrDSBseKVz1TZLQyTXEKakhac26r2g7rH2pmJ56NOTn5bMudvStlxcqhRcElzhVUZO3M+pVHMn1DmQDwu3m6l1o840x0xx8c/As7XSBupXJcJMCWjZSPo3GAfJ13U+shq+7O7WQHAKspwyNsyN4EfaCNiNwSKpHTe7vLXy+/gSc64N7MACScADJPgBzNQUjiSQSzw/gGVFj16W0FicvJGRhdWUAO+nkdOTU6yggg7gjB8jsaj7CMSWvVPuAHhY95CFoifMgZr1oSUIuXZdk+hrJZeDmitfg9zGo+JfrdOSSUlYRYTJ+SUjbT4YI7wKnOGNpvoSPlxzIfWB1br7iG/WPjWp4gQARnBBGd91IIPmCM1u4Mmq+TwjhkY+ou0ar9iyVabLrzrX1Jt6pNfsk/I8K0VGlIt1KUruysArNYFZrYClKUApSlAKhukfSKKzVdQMksmRFCmC8jeodyjbLnZRzrm6TdJxbsLeBOuu3GVjBwqLy6yVvkR59rcgDvihwcetYJ5HmkkuLgnRPcLExjTBH4MN6KRIT6K5xuWJOaYGTosZ+JzXtw7XhidFhxEiq8Clw7GMo27gDRl8qSSeQwKsNt0yng2vrYhR+PttUsfm0eOsT3MPXUZ0dXMt7J8+5Kjyjjij/mVqkuJ3HVQSyfMjdv1VJoC28Pv4riNZYXWSNtwyEEH2iumvL+jvBXt7aB7aQwT9THr21RysEGetj21HPyhhtufdVr4R0sVnWC6T4PO2y5OYpT/ZS4AJ+o2G9RG9AWWlKUApSlAKUpQGKUpWoFKUoARUTJwJdSGOR4wjBgq6SoxzVQwOlSMggYGDy76lqVkCo3jfFfg6rpXXI7aUTOkE4JJZsHSoAJJwe4AEkCpKq100BQQTKNTq/ViPYFxJjUFJOAyhQ+TthGG2ciPdTnCjOUOKTxk2gk5JMrfCr1mYlgr6pZgZI9WUcsWaN1YalAwAG5HC5xkZ7brhySOJCXDKpUFHZcAkE+id9wOeRsKcOhCqSIjGSeRKliMkgkqSM7nvNdYFfObiu5VnOPF+OePDTyLeEcRwyOaeSD40mSL6QDtJ65FXYr9dRt3jGWrbdWxYrLEwEgGAeaunPQ2Oa94YbqdxkEg9uKhL3VASLYOWILdSIy0ZPqYlVjJPg2Pqk0pPflppLwffp8u3EPRe4za8VkZy0kTqg1IBGply6sVckoNS4xsMAEHOe4dPAmzDnBBLylgeasZHJBx371wcH4noBjdWZ8s7GMEnLMWOYWxKoycDCsMAb1sTiUS3ShS2J8hgUkXDoAFc6lGNQwhz3iPxqRVoN70Iwxz092fLU1jJaNsm60rdG2lFyM6cBJh4x5JDj1xklvWpfmcVupUW0uZ21WNWHFeJvOCnHdZcFORkbis1XuiVzpD2p/FYMfribOkfokMnkF8asNfS6NaNanGpDg0U8ouLwwKzWBWa9jUUpSgFYJxvWaj+kN0IbS4lPyIpG/VUmgPHkvHcCNH0G4Q3U8i56x+tkcRprPoqEGPHAAGMV83dqNEVsgCrJJHFpGwCE5kxj6gevnhsWmWVfoktoB5RwIx/ekavu/mCTW7k40NNJnw0W85z7yKnwio0HLmyDOTlWUeSLT0MX+pq/0kk8vskldl/dIrPTM/wBQnX6RREPOVljH81dPRq26qyto/mwxD3KK5elQDC1i+kuof8vVN/sqATibVcAAcht7q1XdqkqGORFdG5qwBB9hrdSgOK0urqy+L1XMA/FOw61BjlFIx7Y+o5z4N3VauDcagu0LQvnScMpBV0b5ro2GU+oioKuG84aruJVZoplGFmjOHA8D3Ov1WBFAXulU+y6WvAQl+oVeQukB6k+HWAnMLes5T63dVuRgQCCCDyI76A+qUpQGKUpWoFKUoBWCcV8POgOCyg+BIzUVxL+sy/BR8UoDXB8QfQh/S5t9Xb5eayDRbccluJHW3RNKqrK0rMvXK2oB00qcR5UgMeeM4xgmIe+a6l61l0LHqjRchu3nTLICNiMjSp8A3LVirB0h4S00eYW6uZVZUYHGVbGqMkDIVsDcDKkBhywa3azIEK6TH1Q0tGcAx6RyIG2MDYjYjcGqD0hr1IW6hBaS4vy/clWsYuWXyNXEeIaCI0AeVhnBOFReWtyOQzsAN2PLYEiPe017yu0h8CSqeQjU4x55PrrHDwSvWN6cv4RvVkdlfJVwvsPjXVUC1s4UI8Pa5v8Agm5zxOReHRrugMZ8Y2ZT9hwfIg10xX8se0gMqfPQDWPzo+Teab/Vr6pXrWt6dZYms/fULTgYueI2cw0s6s3yUGrrQfqJjrA/hgZqasujMj2rG4fVcPCFXYARMMOMbnL9YqFm5EqMAAVEWjEXVq3eJgPY0cqke4/ZXotTtlbOo0ouer6Z5dcdyHczlnBSLO46yNJMY1KGx4ZG49h2rdXLw70GHcJZwPISyAV1Vw9xTVOrKC5Nr4MsIPMUzWs3VXEE3cH6p/zJsL9knVH2GrrVC4wCbeXHMIzDzUal+0Cr1BJqVWHeAfeM12Po3Wc7eUH+l/P65K+8jieep9is1gVmujIgpSlAKrf3RHH3tnU/jAkP+K6x4/eqyVVun5BjtYj+Mu4P8stP/wCOgPPbdg0lyw5G4mx+ger/ANlRvHhqbq/nQzjPgZDFAvtzJXZwXeEN89pH9ru7n+Nalj6y70nkZbKIb94eW5f92NasKvs0EuxAp612+56Qq4AA7tvdUJxQ6r+yj+aLib9VFiH/AOpqcqEjbVxR+WIrVB7ZZXJ+yIVXk8m6UpQClKUBjAOx5HY58K2/c0h08OTAAVpJ3VRyVGmkKKByChcYArh4pc9VBLKfkRu+/wBVSf8ASp/ofZdRw+0h70giU+YQZ+3NATFKUoDFKV8yOFBYkAAEknYADmSa1Bpvr1IYzJI2FGPEkk7BQBuzE4AA3JOBUcttNc9qYtDEeUKNhyP7WRTkH6iHbvZuQcNiNw63UgIX8QjDGlTt1rA/jHHjuqnGxLZmayCPj4HaqNIt4sHnlFOfMkZPtrhFstlKhjGmCZwjp3JIwxG6+AYgIV5ZKYxvmeqH6XQh7ORTkbx7g4IIkQgg9zAgEHuNATFRPH+ARXaEMWjfSyCWPAYBgQRuCGXf0WBHfz3rNlxBkcW9wQJOSPyWYDvHcJMc08yMjk4vcuzLbQnTI4yzjfqo+Rfw1n0VB78nBCkViUVJYayhnBSJdUMpgkKsVwokj1FCQM6Gz8XLpBOgk7bg1tqb6WWKJBbW8X4MGYYIwSNKSyFjqzqJI3J3Oo75Oar/AMEuTJHCOpzKxQSDrMrhWZnMWCNgOWvGSPGqO6/DhcKjF6vkWFKo3DelyC3CFzGGUuAGK5GQDyJHga21iDo+v3wMLToWZMNJHFpkbRg9S8mooj6SGGBkjUQF0g1Oy9DdJxBOUTuR06zSPBWLBsfnFq9/UamDHrMSH4Y0fwyEyOqLEsk5LMACQBEo37vwpPsFWK66ThtrZDKfntlIh69RGX/QB8xzrmueh0YgYp27lSJElkC51qCFTYYWMgspAHJiee9cltOJEVxnDAHB5jPcfWOVRNo3tbZ9KMYRWudej7ffY1hCNebbPmzg0IFJ1EZJOMZYksxx3ZJJxW6lK4mUnKTk+LJ6WFg5+InEMp8I3/lNXDhgxBEPqJ/KKpvEIzIqwD0pmEX6J3kb2Rhz54HfV6AxXY+jNNqlOb4Nrw/sr7x+0kZFZrArNdOQxSlKAVSPuhXAE9mCcdWLu4PqEcPV598oq715b91WYGd17xaCLH/27hIv4RmgIHgkZW2hU7ERpnz0jP219dHo9V5Hnmbm6mGPCGCK3Gfa599dQHdWnoH27knOerS5P+NdMB9kNT7vSCRBtdZtl9qE4Idd3fv4SRQg/wB3EjH7ZDU2Kg+iJ1Qyy/SXNw/sEjRr+6i1AJxOUpSgFKUoCG6YDNlLH9Loh9szpEP5q9ERcAAchtVA4uA81jERnrLuM/4SvN/sFeg0ApSlAYqB6Wz9iGHQ7iaUIyppyyqrysnaIUBtGk5I2LVPVCdMWHwR1wCzlUj8VkYgI4I3BT08jfsmtJSUU5PgjKWdDji6Vu2SLWQgMy5EkG5U6WI7WCMgjn3V1RdKoPxqyQeuVeyPORCyD2kVEQQqiqi7KoCjyGwrE7MFJQBm7gW0g+ZwcD2GuOXpJX/E/wBU4505adyw9TjjjqXNXBAIIIO4I5Y8c1WOknG4pE6mHMz9ZCWEWCoVJEdwZCQgOFIxnPqqGtuGEIUkcshYt1K5WFc8wEzlh34YkZJOBmpBVAAAAAHIDYDyFSrn0lilijHL6vh9fA84Wb/UzHELu4uVKSCGOM80C9a3qOuQBQf0D51xWvCljBxLcEscljPNkkDAyQw2A5DkK76VQ1tr3lV5dRrtp8iVGhTjyOK4spCVZZpMpnSJSZU7Qwc6u1y2yGGK4oOJSde/YaJo40SSQAMII5GJlmUnZwdCAHG2HZh2Cpkr22LgaXKOpyrDcA+DLyZTyI9xBwRs6MO81yH6sr1ccsU+QdGolNKAkAPyLA9ynfBbFWOxqs611Gc/aazrzjo/ivl8/G4iowaWhLw2iLcwQxDCQI0x3JOuTMaEk7sWBmJJOSd++p6oLotaCE3EWSSkuAT9HoQwqPqqhC+wnvqdrtiuFUlI9E1xGOSTMR5SBZf4u1XaqZOc3d0f7RF90UWf41RekKTs8vk0SbR/5D6r4mlVFLMQFAySeQFa5bpQ2hQXkPKOManPmOSj6zED11L8K4CxYS3OCynKRLukZ7mY/Lk9fJe4Z7R5jZ+ya13JPGI83/HUm1a8YL3mejfDW1G5lUq7LpjQjeOMkE58HcgEjuAUdxzYKUrv6NGFGmqcFhIq5ScnlgVmsCs17GopSlAK8h6euHvZ9/x9jAB/dJLdH+cV69XjvGbKSZ5rqFTIUv52KAjUyrGLU6dWBqUqTjO4zW0MbyyazzuvBisfczGoTy4xkQr7w9xj/OFRnEuJhYpBomWTSwVHhlBLYOAOzg5PgasvQG3VLZ8DnNIP8ILD/wCOpV3NSxhka1g45yiwzyhEZjyVS3uBNRfQ+MrYW2r0jEjHzca2+0mnS+UpYXJX0uqdV82GkfaalLeLQioPkqF9wAqGSzZSlKAUqLu+P28b9Xr6yX6KFWlk/UjBI8zgVshh4jcfF26WyH5d02p/MQxE+5nFAcl/xBYeI2burmONLiR2RS3V5EcQkYDfQNbAkZxnPLJHosUgZQykFSAQQcgg7ggjmKguAdGjBK08s7zysnV5KoiKpIYqiKNgSBzLHatHDI/gN58FH/TThngHdFKvalhH1GB1qvdiQcgAALPSlKAxVZ6Uyari3j7lWWU+Y0xr9jv7qs1VbpGuLyI9zQyAeavGSPcfsqt2tJqyqNdP78D1of8ARHPSlK+blwKUrTCslw5ig7jh5cZWPxA7nl8F5Dm3cDItrapcVFTprL+Xc0nNQWWb8VyuEuISA2UcY1If4HzHL2Gp2DojaKACjOO8SSSuGJ3JKs2kknflWbzozGzF4neAn0hGI9LdwOh1IDY7wB3Zziuh/LVWMd6NRby4EX1yLeGtCvcH4fclG6rq3VXeMq7MmCvykYK/ZORlMdkhsHGFFt4Hw428Wlm1OzM7sBgFm54HcoGFHqArfw6ySCNYoxhVzzOSSSSzEnmxJJJ8TXTXSW1lSovfSW+0svr105ZZDnUctORXJTOl/M0IVx1UDNEx0lu1MupH5BgFHZbY7brzrvTpBBnEjGFvmzjqznwBPZbzUkVquJhDe9ZJ2UljjiV/k9YryEKx+STrGM7E7c8AzDqCMEAjwNTDzOK74xBGmsyKfmhSGZz3KijdmPgKibHoyrqZJzJ1kjNI6CV1UMxzp7BGdIwvrxU5DYxIdSRop8VVQfeBXRWk4RmsSWe5lNrgc9jYxQLpijVF54UAZPiccz6zXRSlbGBSlKyAKzXDxPjFvbLqnmjiH12Vc+QJyT5VG8L6X21zcCCMS5ZXZXeJ0R9GnUFLgEkageWMZrILBSlYIzQGap/FOjssDvNZ9tWZnktmOAzMdTvC59BySSVPZJ+bkmvPujdnEj9VdKXWSaeOCYyS51RySKYXOv0sKSrd4yOY3tv9GrX6M/4k3/vQHH0Y4jdSTXbTlBErjq4xkSQ4zlZFIBBIAbfO5OCRiujoYP6hA3e6mU+crNIftavmbonanLIHikI09bG768YIwdRIYb8mBFfFp0bdEWP4bdaVUKoXqEACjAHZizy9dAbOlyloY4xzkuLdfMCRXb91TW+96R2sT9WZA8n0cQMj/qICR5nAqudKeEW8TWbzyzNH8IxIZp5CgXqpiMjIUdoLv68d9b7PiHD0vo+pltkjW1kA0PEq5aWPbY88KaAlLC/vLyaSCCBYDGqOz3RyQshkCFYoic7o2zOtTkHQdX3vLia479APUxeXVx4LD1OzVWrK/mfiNxJZXEOBBahgyiVH7d12SyMCpHiCefI7VY7fpm8e15avH4ywZni8zpAkX2pgeNAWXhvDILZOrgiSJR8lFCj7K664uF8WguV1wSpKvijA49RxyPqNdtAKrvTjswQzD0obm2ceTSLE/vR3HtqxVW+nZ1W8UI9Ka5tkUeUqSOR5Ijn2UBZKUpQGKjeO8L+ERgK2mRG1xsRkBsEEMO9WUlSPA5G4FSVCa0lFTi4yWUzKeHlFFluHjdY5YZVkbJARTKG041FWjB7IyN2Cncbb1uRZ3OEtpT630xqPPWdXuU1O8BHW6rs85vi/qwjPV4/O3kP5wHcKl6pPy7Z72fa7Z+mfEket1MFZtujkkm9xIAv0UJYA+ppThmH5oT15qxW8CRoERQqqMBVAAA8ABWylW1C2pUI7tKKSPCU5SeWxSlK9jUUpSgNdxAsiMjqGVgQykZBB5giozhcjQyG1kJbC64XY5LxggFWPe6EgE94Knc5qXqJ6SrphE6+lbsJh+auRKvtiLjzwe6sglqVhTkZHKs0BmoXpPx/4IqKidbPKSsUQIXUQMszMfRjUblvIbkipqqHdyibilzIT2beOO3X1M34abf8ANMI9lZBDXnTm/tpyjm3n7Kh1SOVFikfBjRSpd5WKByV0jYAkrVW4x90C9mGOuO6yN1cREOdGARoi6ycE741PH6LcsVF3N4rwTXUjMyPdoyKUDKzFJpGJVnUfEtGvP5IFRKcVSNcCIlU60oJZGRQWCyMBHEIxhgeWpvDHKgOprgmTGdLNmMuT1R7UYkikyDJctsd8kqSVGRvVk6NPcQwG6eNlEEkN2CySoBkGK8iUSMWYdVl88ixJqIsrviB7NrD1SBlGYIFjDIQCTrKncE/S93Kpjoa1xHdaby6jYTK0bRSXAd2J3TEalgrdxwwGCdu+gPc5rpFjMpYaApct3aQMk+WKrtt0ouJEWVeHXJjcBlIe21aTurFGlBGRg4571AdEuCSXduba6upHitpDbtbqEQOiYMQlcDW6tGYyRkA5IOa9FCADAG2MY9XhQHg1pI8pUOuuG4llUoH72nkfB7WIrqInWCD2lDDmoq02nHhasba+kCuvxczbC4j7m9Ug5Mvjg8jXzJaW/CriRZNMYCM0EhOBLEWGInx6ckUjBQSC2l1xzNVyz4rLdQ9VI6yTCM3EEgADRzxgyFNtmjYZ0uuzJqB3BoC4/wBK7H8pi95/4p/Sux/KYvef+KkbG4EsUcgGzorj9IA/61vxQEMelVgf/kxe8/8AFaj0g4b9Lb+4f+tT2KYoCEj6S8PX0Z4Vz4bfwFff9K7H8pi95/4qYxTFAVW9vuEyv1hmjWX6WJ2jk/xI8Nj1E4r7h6aPb/F39vdJ8y57D+yaNcH9JD51Z8UxQHFwr7qthLlZS8DjuYF1Y/UkjyrZ7hsT4VJ8It5by5W+nRoo41ZbaF9nGvZ55F+S7L2VXmqk53YgQHSwf1Yf39r/ANxDXo9AKUpQGKiukrEwdSpIadlhGOYD/GEHuIjDkeVS1c1xZq8kbknMZYqNsZZSuTtzAJ95rGAb0QAAAYAGAB3AchWazSmAYpWaUwDFKzSmAYpWaUwDFa54wyMp5EEH2jFbawwyKYBG9G5C1nbk8zDHnz0ipKtHD7NYYo4lJKxqqAnGSFGATgYzXRQHzLIFUsTgAEknuA3JryOW4c8PZl2mv5n0dxAuGOk/oW4z+jXonTO1klsZ44lLsyjsK2kuupTIgPcWTUvtrze+u783Ylj4ZcMkaaIdY0qhb42QquSTgKoA7tW++2QVzj8i2dnbW0kCMzvJcESlh1epxEmQjqD2HwQTjbfxEPDxC5A1RRrAhViXiiiiXUDpX8IykkY3+M9eeQN8lsLqdw9zHdZGwFvaImB4dbIzvz8Ctdtlw6CIhvvddsw/GSxNK4/Sdmb3UB5evCb68BH4aYkL2ss6A45hpOxzz6LjyNTnC/uX3RdXeWO3CsrhYwXYFcEEbgKf0jyr0v75t+TXn7PJT75n8mvP2eSgMdAbZ4uI3yNM8pMNo5Zwg7RNwpwEUADCgVfqpfQ2ORr+7mMMsaNDbIplRkLMhnLAA+GpffV0oCC6YcB+GW+lCEnjYSwSEA6JV9HOfkndSPA+VeM8PtJpCqy28cXWT4DLgtEy65buJcbrGTH6J5GRgCQc1+g6896f8Gmidru1gMzSKysiDJSYo0aXIAOSNB0PjJICEcjQHz0Rctw+0J5mCL+UVL1D8PuephjiFteYjREH9Xk+SAufsro++Z/Jrz9nkoCQpUf98z+TXn7PJT75n8mvP2eSgJClR/3zP5Nefs8lPvmfya8/Z5KAkKVH/fM/k15+zyU++Z/Jrz9nkoDm6Wf9MP7+0/7iGvRq8z43LJPEsaW11qM1u3agdQAk0bsSTyAUE16ZQClKUApSlAKUpQClKUApSlAKUpQClKUApSlAKUpQClKUApSlAKUpQClKUApSlAKUpQClKUApSlAKUpQClKUB/9k="/>
          <p:cNvSpPr>
            <a:spLocks noChangeAspect="1" noChangeArrowheads="1"/>
          </p:cNvSpPr>
          <p:nvPr/>
        </p:nvSpPr>
        <p:spPr bwMode="auto">
          <a:xfrm>
            <a:off x="155575" y="-1736725"/>
            <a:ext cx="5715000" cy="3629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24" name="AutoShape 13" descr="data:image/jpeg;base64,/9j/4AAQSkZJRgABAQAAAQABAAD/2wCEAAkGBxIREBQSExQWFhUXGBcXGRgWGBUaHBkaGhwXGBcYHBkZHCkgHBolGxwYITEhJSorLi4uHB8zODMtNygtLisBCgoKDg0OGxAQGi4kICQuLzcsNywsLC03KzQsLC4sKzQuLCwtLS0tLywrLDQsNSw0LC0sLDQsKywsLCw1NSwsLf/AABEIALMBGgMBIgACEQEDEQH/xAAcAAEAAgMBAQEAAAAAAAAAAAAABQYBAwQHAgj/xABKEAACAQMCAgYEBwwJBAMAAAABAgMABBESIQUxBhMiQVFxMmGBkRQzQlJTYqEHFSNDVHKCkpSisbIWJGNzk6PBwtE0tMPSRHSz/8QAGwEBAAIDAQEAAAAAAAAAAAAAAAQFAQIGAwf/xAAzEQACAQMBBgIIBgMAAAAAAAAAAQIDBBEhBRIxQVFxocEGFCJhkbHh8BMWQoHR8SMyM//aAAwDAQACEQMRAD8A9xpSlAKUpQClKUApSlAKUpQClKUApSlAKUpQClKUApSlAKUpQClKUApSlAKUpQClKUApSlAKUpQClKUBilKVgClarq5SJdbsFXxJxueQ9ZPhXGL6V/ioGx86U9WD+jgv71FASNKjz8L/ALAer8Ift2/hQ3FyvpQq4/spN/1XCj96gJClctnxCOQlQSHG5RwVYDx0nfHrGx8a6qAUpSgFfIkBOARkd2Rmqxe8XgmkZZrhIoVYqE6wI8zKcMxwdXVBgVAGNWDnIwDy319wZFAUWxc7IsXVpKT4q+VKet9QA7zWN5ZxkYLnSqtwm7vS3VF4Nk6yNm1Sl0yQQXQqC69kEgb6lO+9S9pxJusEM6CORgShU6kkxuQrEAhgNypAOMkZAJGQSVKUoBSlKAzSsCs1kClKUApSlAKUpQClKUApSlAKUpQClKUApSlAYrVd3Cxo0jeioJONzt3Ad59Vbaj+OfFrnl1sGfLrU+zOKwDTbxqrCa5ZBKRlVZhiIH5KZ7+4vzPlgCUikVhlSCPEEEe8V5r0/SzbjdgL7qeo+D3GevKhM5GndjjOarN04QcaHByTbC3hP4EsYxIW/C9URtnqtWdP+grIPao7+FnKLKhcc1DKWHsBzW5ZVJKgjI5jIyM8sivE+k8PBU4RE9gYhd4hNuYSPhBl1LsQO2TzyD3+vFS/DRxA8bv/AIMbYSdRZ9b14kIzo+T1frzz9VAek8QihlU6mAKHZwwDRt4hu4+o7HkQRWeGXLMGSTHWRkBiOTA7q4HcGHd3EMO6vGb61lk4dx9J2iWU3cOtlOmPUGiOxkOw8zXr9qALnC7gW6ZI/ObR/voCUqr8e4m8rvbwsUVNpJFOGLEZ6pD3bEFmG4yAN8lZnjt/8Ht5JQMsBhAflOxCxr7XKiqvZ2/VoEzkjmx5sxOXc+tmJPtqi25tCVrSUab9qXgiTbUlOWXwRo4LZiGCNAgRgi6sYyWwNRJHpEnO/fX1bwkyyyONyQiZ3/BgA7eblifHA8BXXSuHdaTcm+L/AJyWW6tDjHDIg/WIvVSb9uL8G2/POnZhsNmBGwrZxDisqxqs2HxLC0c6jSUYSJ8aBsFwSC67YJBAHPor5dQQQcEHYg8iDsQfOp9ltW4tpLDzHo/LoeVShGa95c6VV+D8aWC20SlnaOUwIFGp3wNaDc8xERlicdkkmpnhXFo7gNp1KyY1I4wy59E45EHBwwJBwd9jXf069Ooluvispc8P3FW4tHfSlK9TUCs1gVmtgKUpQClKUApSlAKUpQClKUApSlAKUpQClKUBitdzAsiMjDKsCpHqOxrZStQQRhhZlivI43cdmOSREIkHqJHZk8V78EjblMWtrHEumNFRfBVCj3CvqeFXUq6hlPMMAQfMGuIcNZPipnQfNbEi/v8AaA9QYVkGbfgdrHJ1qW8KyfPWNA36wGa60tkDs4RQ7YDMAAWxyyeZxUe93LAQZyjRHYyIpXqz3FwWPYPe3ye/bJGJi73BjMrIhQOgQKCwzh+0QTsdPLHpCsgzxL4OgZDEjvKc9UEQtKR3kHbA27TbDxro4ZaFAzPgyOdTY5DbCov1VG3r3PfWyzsY4s6FwTzYklm/OY7n2mtfFutMRWH4xiFDbdgMQGk35lVywHeQBWAQXSO9SaWGJGDBHkkk0kHDRgKEPrDSBseKVz1TZLQyTXEKakhac26r2g7rH2pmJ56NOTn5bMudvStlxcqhRcElzhVUZO3M+pVHMn1DmQDwu3m6l1o840x0xx8c/As7XSBupXJcJMCWjZSPo3GAfJ13U+shq+7O7WQHAKspwyNsyN4EfaCNiNwSKpHTe7vLXy+/gSc64N7MACScADJPgBzNQUjiSQSzw/gGVFj16W0FicvJGRhdWUAO+nkdOTU6yggg7gjB8jsaj7CMSWvVPuAHhY95CFoifMgZr1oSUIuXZdk+hrJZeDmitfg9zGo+JfrdOSSUlYRYTJ+SUjbT4YI7wKnOGNpvoSPlxzIfWB1br7iG/WPjWp4gQARnBBGd91IIPmCM1u4Mmq+TwjhkY+ou0ar9iyVabLrzrX1Jt6pNfsk/I8K0VGlIt1KUruysArNYFZrYClKUApSlAKhukfSKKzVdQMksmRFCmC8jeodyjbLnZRzrm6TdJxbsLeBOuu3GVjBwqLy6yVvkR59rcgDvihwcetYJ5HmkkuLgnRPcLExjTBH4MN6KRIT6K5xuWJOaYGTosZ+JzXtw7XhidFhxEiq8Clw7GMo27gDRl8qSSeQwKsNt0yng2vrYhR+PttUsfm0eOsT3MPXUZ0dXMt7J8+5Kjyjjij/mVqkuJ3HVQSyfMjdv1VJoC28Pv4riNZYXWSNtwyEEH2iumvL+jvBXt7aB7aQwT9THr21RysEGetj21HPyhhtufdVr4R0sVnWC6T4PO2y5OYpT/ZS4AJ+o2G9RG9AWWlKUApSlAKUpQGKUpWoFKUoARUTJwJdSGOR4wjBgq6SoxzVQwOlSMggYGDy76lqVkCo3jfFfg6rpXXI7aUTOkE4JJZsHSoAJJwe4AEkCpKq100BQQTKNTq/ViPYFxJjUFJOAyhQ+TthGG2ciPdTnCjOUOKTxk2gk5JMrfCr1mYlgr6pZgZI9WUcsWaN1YalAwAG5HC5xkZ7brhySOJCXDKpUFHZcAkE+id9wOeRsKcOhCqSIjGSeRKliMkgkqSM7nvNdYFfObiu5VnOPF+OePDTyLeEcRwyOaeSD40mSL6QDtJ65FXYr9dRt3jGWrbdWxYrLEwEgGAeaunPQ2Oa94YbqdxkEg9uKhL3VASLYOWILdSIy0ZPqYlVjJPg2Pqk0pPflppLwffp8u3EPRe4za8VkZy0kTqg1IBGply6sVckoNS4xsMAEHOe4dPAmzDnBBLylgeasZHJBx371wcH4noBjdWZ8s7GMEnLMWOYWxKoycDCsMAb1sTiUS3ShS2J8hgUkXDoAFc6lGNQwhz3iPxqRVoN70Iwxz092fLU1jJaNsm60rdG2lFyM6cBJh4x5JDj1xklvWpfmcVupUW0uZ21WNWHFeJvOCnHdZcFORkbis1XuiVzpD2p/FYMfribOkfokMnkF8asNfS6NaNanGpDg0U8ouLwwKzWBWa9jUUpSgFYJxvWaj+kN0IbS4lPyIpG/VUmgPHkvHcCNH0G4Q3U8i56x+tkcRprPoqEGPHAAGMV83dqNEVsgCrJJHFpGwCE5kxj6gevnhsWmWVfoktoB5RwIx/ekavu/mCTW7k40NNJnw0W85z7yKnwio0HLmyDOTlWUeSLT0MX+pq/0kk8vskldl/dIrPTM/wBQnX6RREPOVljH81dPRq26qyto/mwxD3KK5elQDC1i+kuof8vVN/sqATibVcAAcht7q1XdqkqGORFdG5qwBB9hrdSgOK0urqy+L1XMA/FOw61BjlFIx7Y+o5z4N3VauDcagu0LQvnScMpBV0b5ro2GU+oioKuG84aruJVZoplGFmjOHA8D3Ov1WBFAXulU+y6WvAQl+oVeQukB6k+HWAnMLes5T63dVuRgQCCCDyI76A+qUpQGKUpWoFKUoBWCcV8POgOCyg+BIzUVxL+sy/BR8UoDXB8QfQh/S5t9Xb5eayDRbccluJHW3RNKqrK0rMvXK2oB00qcR5UgMeeM4xgmIe+a6l61l0LHqjRchu3nTLICNiMjSp8A3LVirB0h4S00eYW6uZVZUYHGVbGqMkDIVsDcDKkBhywa3azIEK6TH1Q0tGcAx6RyIG2MDYjYjcGqD0hr1IW6hBaS4vy/clWsYuWXyNXEeIaCI0AeVhnBOFReWtyOQzsAN2PLYEiPe017yu0h8CSqeQjU4x55PrrHDwSvWN6cv4RvVkdlfJVwvsPjXVUC1s4UI8Pa5v8Agm5zxOReHRrugMZ8Y2ZT9hwfIg10xX8se0gMqfPQDWPzo+Teab/Vr6pXrWt6dZYms/fULTgYueI2cw0s6s3yUGrrQfqJjrA/hgZqasujMj2rG4fVcPCFXYARMMOMbnL9YqFm5EqMAAVEWjEXVq3eJgPY0cqke4/ZXotTtlbOo0ouer6Z5dcdyHczlnBSLO46yNJMY1KGx4ZG49h2rdXLw70GHcJZwPISyAV1Vw9xTVOrKC5Nr4MsIPMUzWs3VXEE3cH6p/zJsL9knVH2GrrVC4wCbeXHMIzDzUal+0Cr1BJqVWHeAfeM12Po3Wc7eUH+l/P65K+8jieep9is1gVmujIgpSlAKrf3RHH3tnU/jAkP+K6x4/eqyVVun5BjtYj+Mu4P8stP/wCOgPPbdg0lyw5G4mx+ger/ANlRvHhqbq/nQzjPgZDFAvtzJXZwXeEN89pH9ru7n+Nalj6y70nkZbKIb94eW5f92NasKvs0EuxAp612+56Qq4AA7tvdUJxQ6r+yj+aLib9VFiH/AOpqcqEjbVxR+WIrVB7ZZXJ+yIVXk8m6UpQClKUBjAOx5HY58K2/c0h08OTAAVpJ3VRyVGmkKKByChcYArh4pc9VBLKfkRu+/wBVSf8ASp/ofZdRw+0h70giU+YQZ+3NATFKUoDFKV8yOFBYkAAEknYADmSa1Bpvr1IYzJI2FGPEkk7BQBuzE4AA3JOBUcttNc9qYtDEeUKNhyP7WRTkH6iHbvZuQcNiNw63UgIX8QjDGlTt1rA/jHHjuqnGxLZmayCPj4HaqNIt4sHnlFOfMkZPtrhFstlKhjGmCZwjp3JIwxG6+AYgIV5ZKYxvmeqH6XQh7ORTkbx7g4IIkQgg9zAgEHuNATFRPH+ARXaEMWjfSyCWPAYBgQRuCGXf0WBHfz3rNlxBkcW9wQJOSPyWYDvHcJMc08yMjk4vcuzLbQnTI4yzjfqo+Rfw1n0VB78nBCkViUVJYayhnBSJdUMpgkKsVwokj1FCQM6Gz8XLpBOgk7bg1tqb6WWKJBbW8X4MGYYIwSNKSyFjqzqJI3J3Oo75Oar/AMEuTJHCOpzKxQSDrMrhWZnMWCNgOWvGSPGqO6/DhcKjF6vkWFKo3DelyC3CFzGGUuAGK5GQDyJHga21iDo+v3wMLToWZMNJHFpkbRg9S8mooj6SGGBkjUQF0g1Oy9DdJxBOUTuR06zSPBWLBsfnFq9/UamDHrMSH4Y0fwyEyOqLEsk5LMACQBEo37vwpPsFWK66ThtrZDKfntlIh69RGX/QB8xzrmueh0YgYp27lSJElkC51qCFTYYWMgspAHJiee9cltOJEVxnDAHB5jPcfWOVRNo3tbZ9KMYRWudej7ffY1hCNebbPmzg0IFJ1EZJOMZYksxx3ZJJxW6lK4mUnKTk+LJ6WFg5+InEMp8I3/lNXDhgxBEPqJ/KKpvEIzIqwD0pmEX6J3kb2Rhz54HfV6AxXY+jNNqlOb4Nrw/sr7x+0kZFZrArNdOQxSlKAVSPuhXAE9mCcdWLu4PqEcPV598oq715b91WYGd17xaCLH/27hIv4RmgIHgkZW2hU7ERpnz0jP219dHo9V5Hnmbm6mGPCGCK3Gfa599dQHdWnoH27knOerS5P+NdMB9kNT7vSCRBtdZtl9qE4Idd3fv4SRQg/wB3EjH7ZDU2Kg+iJ1Qyy/SXNw/sEjRr+6i1AJxOUpSgFKUoCG6YDNlLH9Loh9szpEP5q9ERcAAchtVA4uA81jERnrLuM/4SvN/sFeg0ApSlAYqB6Wz9iGHQ7iaUIyppyyqrysnaIUBtGk5I2LVPVCdMWHwR1wCzlUj8VkYgI4I3BT08jfsmtJSUU5PgjKWdDji6Vu2SLWQgMy5EkG5U6WI7WCMgjn3V1RdKoPxqyQeuVeyPORCyD2kVEQQqiqi7KoCjyGwrE7MFJQBm7gW0g+ZwcD2GuOXpJX/E/wBU4505adyw9TjjjqXNXBAIIIO4I5Y8c1WOknG4pE6mHMz9ZCWEWCoVJEdwZCQgOFIxnPqqGtuGEIUkcshYt1K5WFc8wEzlh34YkZJOBmpBVAAAAAHIDYDyFSrn0lilijHL6vh9fA84Wb/UzHELu4uVKSCGOM80C9a3qOuQBQf0D51xWvCljBxLcEscljPNkkDAyQw2A5DkK76VQ1tr3lV5dRrtp8iVGhTjyOK4spCVZZpMpnSJSZU7Qwc6u1y2yGGK4oOJSde/YaJo40SSQAMII5GJlmUnZwdCAHG2HZh2Cpkr22LgaXKOpyrDcA+DLyZTyI9xBwRs6MO81yH6sr1ccsU+QdGolNKAkAPyLA9ynfBbFWOxqs611Gc/aazrzjo/ivl8/G4iowaWhLw2iLcwQxDCQI0x3JOuTMaEk7sWBmJJOSd++p6oLotaCE3EWSSkuAT9HoQwqPqqhC+wnvqdrtiuFUlI9E1xGOSTMR5SBZf4u1XaqZOc3d0f7RF90UWf41RekKTs8vk0SbR/5D6r4mlVFLMQFAySeQFa5bpQ2hQXkPKOManPmOSj6zED11L8K4CxYS3OCynKRLukZ7mY/Lk9fJe4Z7R5jZ+ya13JPGI83/HUm1a8YL3mejfDW1G5lUq7LpjQjeOMkE58HcgEjuAUdxzYKUrv6NGFGmqcFhIq5ScnlgVmsCs17GopSlAK8h6euHvZ9/x9jAB/dJLdH+cV69XjvGbKSZ5rqFTIUv52KAjUyrGLU6dWBqUqTjO4zW0MbyyazzuvBisfczGoTy4xkQr7w9xj/OFRnEuJhYpBomWTSwVHhlBLYOAOzg5PgasvQG3VLZ8DnNIP8ILD/wCOpV3NSxhka1g45yiwzyhEZjyVS3uBNRfQ+MrYW2r0jEjHzca2+0mnS+UpYXJX0uqdV82GkfaalLeLQioPkqF9wAqGSzZSlKAUqLu+P28b9Xr6yX6KFWlk/UjBI8zgVshh4jcfF26WyH5d02p/MQxE+5nFAcl/xBYeI2burmONLiR2RS3V5EcQkYDfQNbAkZxnPLJHosUgZQykFSAQQcgg7ggjmKguAdGjBK08s7zysnV5KoiKpIYqiKNgSBzLHatHDI/gN58FH/TThngHdFKvalhH1GB1qvdiQcgAALPSlKAxVZ6Uyari3j7lWWU+Y0xr9jv7qs1VbpGuLyI9zQyAeavGSPcfsqt2tJqyqNdP78D1of8ARHPSlK+blwKUrTCslw5ig7jh5cZWPxA7nl8F5Dm3cDItrapcVFTprL+Xc0nNQWWb8VyuEuISA2UcY1If4HzHL2Gp2DojaKACjOO8SSSuGJ3JKs2kknflWbzozGzF4neAn0hGI9LdwOh1IDY7wB3Zziuh/LVWMd6NRby4EX1yLeGtCvcH4fclG6rq3VXeMq7MmCvykYK/ZORlMdkhsHGFFt4Hw428Wlm1OzM7sBgFm54HcoGFHqArfw6ySCNYoxhVzzOSSSSzEnmxJJJ8TXTXSW1lSovfSW+0svr105ZZDnUctORXJTOl/M0IVx1UDNEx0lu1MupH5BgFHZbY7brzrvTpBBnEjGFvmzjqznwBPZbzUkVquJhDe9ZJ2UljjiV/k9YryEKx+STrGM7E7c8AzDqCMEAjwNTDzOK74xBGmsyKfmhSGZz3KijdmPgKibHoyrqZJzJ1kjNI6CV1UMxzp7BGdIwvrxU5DYxIdSRop8VVQfeBXRWk4RmsSWe5lNrgc9jYxQLpijVF54UAZPiccz6zXRSlbGBSlKyAKzXDxPjFvbLqnmjiH12Vc+QJyT5VG8L6X21zcCCMS5ZXZXeJ0R9GnUFLgEkageWMZrILBSlYIzQGap/FOjssDvNZ9tWZnktmOAzMdTvC59BySSVPZJ+bkmvPujdnEj9VdKXWSaeOCYyS51RySKYXOv0sKSrd4yOY3tv9GrX6M/4k3/vQHH0Y4jdSTXbTlBErjq4xkSQ4zlZFIBBIAbfO5OCRiujoYP6hA3e6mU+crNIftavmbonanLIHikI09bG768YIwdRIYb8mBFfFp0bdEWP4bdaVUKoXqEACjAHZizy9dAbOlyloY4xzkuLdfMCRXb91TW+96R2sT9WZA8n0cQMj/qICR5nAqudKeEW8TWbzyzNH8IxIZp5CgXqpiMjIUdoLv68d9b7PiHD0vo+pltkjW1kA0PEq5aWPbY88KaAlLC/vLyaSCCBYDGqOz3RyQshkCFYoic7o2zOtTkHQdX3vLia479APUxeXVx4LD1OzVWrK/mfiNxJZXEOBBahgyiVH7d12SyMCpHiCefI7VY7fpm8e15avH4ywZni8zpAkX2pgeNAWXhvDILZOrgiSJR8lFCj7K664uF8WguV1wSpKvijA49RxyPqNdtAKrvTjswQzD0obm2ceTSLE/vR3HtqxVW+nZ1W8UI9Ka5tkUeUqSOR5Ijn2UBZKUpQGKjeO8L+ERgK2mRG1xsRkBsEEMO9WUlSPA5G4FSVCa0lFTi4yWUzKeHlFFluHjdY5YZVkbJARTKG041FWjB7IyN2Cncbb1uRZ3OEtpT630xqPPWdXuU1O8BHW6rs85vi/qwjPV4/O3kP5wHcKl6pPy7Z72fa7Z+mfEket1MFZtujkkm9xIAv0UJYA+ppThmH5oT15qxW8CRoERQqqMBVAAA8ABWylW1C2pUI7tKKSPCU5SeWxSlK9jUUpSgNdxAsiMjqGVgQykZBB5giozhcjQyG1kJbC64XY5LxggFWPe6EgE94Knc5qXqJ6SrphE6+lbsJh+auRKvtiLjzwe6sglqVhTkZHKs0BmoXpPx/4IqKidbPKSsUQIXUQMszMfRjUblvIbkipqqHdyibilzIT2beOO3X1M34abf8ANMI9lZBDXnTm/tpyjm3n7Kh1SOVFikfBjRSpd5WKByV0jYAkrVW4x90C9mGOuO6yN1cREOdGARoi6ycE741PH6LcsVF3N4rwTXUjMyPdoyKUDKzFJpGJVnUfEtGvP5IFRKcVSNcCIlU60oJZGRQWCyMBHEIxhgeWpvDHKgOprgmTGdLNmMuT1R7UYkikyDJctsd8kqSVGRvVk6NPcQwG6eNlEEkN2CySoBkGK8iUSMWYdVl88ixJqIsrviB7NrD1SBlGYIFjDIQCTrKncE/S93Kpjoa1xHdaby6jYTK0bRSXAd2J3TEalgrdxwwGCdu+gPc5rpFjMpYaApct3aQMk+WKrtt0ouJEWVeHXJjcBlIe21aTurFGlBGRg4571AdEuCSXduba6upHitpDbtbqEQOiYMQlcDW6tGYyRkA5IOa9FCADAG2MY9XhQHg1pI8pUOuuG4llUoH72nkfB7WIrqInWCD2lDDmoq02nHhasba+kCuvxczbC4j7m9Ug5Mvjg8jXzJaW/CriRZNMYCM0EhOBLEWGInx6ckUjBQSC2l1xzNVyz4rLdQ9VI6yTCM3EEgADRzxgyFNtmjYZ0uuzJqB3BoC4/wBK7H8pi95/4p/Sux/KYvef+KkbG4EsUcgGzorj9IA/61vxQEMelVgf/kxe8/8AFaj0g4b9Lb+4f+tT2KYoCEj6S8PX0Z4Vz4bfwFff9K7H8pi95/4qYxTFAVW9vuEyv1hmjWX6WJ2jk/xI8Nj1E4r7h6aPb/F39vdJ8y57D+yaNcH9JD51Z8UxQHFwr7qthLlZS8DjuYF1Y/UkjyrZ7hsT4VJ8It5by5W+nRoo41ZbaF9nGvZ55F+S7L2VXmqk53YgQHSwf1Yf39r/ANxDXo9AKUpQGKiukrEwdSpIadlhGOYD/GEHuIjDkeVS1c1xZq8kbknMZYqNsZZSuTtzAJ95rGAb0QAAAYAGAB3AchWazSmAYpWaUwDFKzSmAYpWaUwDFa54wyMp5EEH2jFbawwyKYBG9G5C1nbk8zDHnz0ipKtHD7NYYo4lJKxqqAnGSFGATgYzXRQHzLIFUsTgAEknuA3JryOW4c8PZl2mv5n0dxAuGOk/oW4z+jXonTO1klsZ44lLsyjsK2kuupTIgPcWTUvtrze+u783Ylj4ZcMkaaIdY0qhb42QquSTgKoA7tW++2QVzj8i2dnbW0kCMzvJcESlh1epxEmQjqD2HwQTjbfxEPDxC5A1RRrAhViXiiiiXUDpX8IykkY3+M9eeQN8lsLqdw9zHdZGwFvaImB4dbIzvz8Ctdtlw6CIhvvddsw/GSxNK4/Sdmb3UB5evCb68BH4aYkL2ss6A45hpOxzz6LjyNTnC/uX3RdXeWO3CsrhYwXYFcEEbgKf0jyr0v75t+TXn7PJT75n8mvP2eSgMdAbZ4uI3yNM8pMNo5Zwg7RNwpwEUADCgVfqpfQ2ORr+7mMMsaNDbIplRkLMhnLAA+GpffV0oCC6YcB+GW+lCEnjYSwSEA6JV9HOfkndSPA+VeM8PtJpCqy28cXWT4DLgtEy65buJcbrGTH6J5GRgCQc1+g6896f8Gmidru1gMzSKysiDJSYo0aXIAOSNB0PjJICEcjQHz0Rctw+0J5mCL+UVL1D8PuephjiFteYjREH9Xk+SAufsro++Z/Jrz9nkoCQpUf98z+TXn7PJT75n8mvP2eSgJClR/3zP5Nefs8lPvmfya8/Z5KAkKVH/fM/k15+zyU++Z/Jrz9nkoDm6Wf9MP7+0/7iGvRq8z43LJPEsaW11qM1u3agdQAk0bsSTyAUE16ZQClKUApSlAKUpQClKUApSlAKUpQClKUApSlAKUpQClKUApSlAKUpQClKUApSlAKUpQClKUApSlAKUpQClKUB/9k="/>
          <p:cNvSpPr>
            <a:spLocks noChangeAspect="1" noChangeArrowheads="1"/>
          </p:cNvSpPr>
          <p:nvPr/>
        </p:nvSpPr>
        <p:spPr bwMode="auto">
          <a:xfrm>
            <a:off x="307975" y="-1584325"/>
            <a:ext cx="5715000" cy="3629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38"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05732" y="2708920"/>
            <a:ext cx="1343026" cy="85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43" name="Group 1042"/>
          <p:cNvGrpSpPr/>
          <p:nvPr/>
        </p:nvGrpSpPr>
        <p:grpSpPr>
          <a:xfrm>
            <a:off x="7524328" y="2036222"/>
            <a:ext cx="1625034" cy="646331"/>
            <a:chOff x="7524328" y="2036222"/>
            <a:chExt cx="1625034" cy="646331"/>
          </a:xfrm>
        </p:grpSpPr>
        <p:cxnSp>
          <p:nvCxnSpPr>
            <p:cNvPr id="29" name="Straight Arrow Connector 28"/>
            <p:cNvCxnSpPr>
              <a:stCxn id="27" idx="3"/>
              <a:endCxn id="43" idx="1"/>
            </p:cNvCxnSpPr>
            <p:nvPr/>
          </p:nvCxnSpPr>
          <p:spPr bwMode="auto">
            <a:xfrm flipV="1">
              <a:off x="7524328" y="2359388"/>
              <a:ext cx="288032" cy="383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43" name="TextBox 42"/>
            <p:cNvSpPr txBox="1"/>
            <p:nvPr/>
          </p:nvSpPr>
          <p:spPr>
            <a:xfrm>
              <a:off x="7812360" y="2036222"/>
              <a:ext cx="1337002" cy="646331"/>
            </a:xfrm>
            <a:prstGeom prst="rect">
              <a:avLst/>
            </a:prstGeom>
            <a:solidFill>
              <a:schemeClr val="accent6">
                <a:lumMod val="20000"/>
                <a:lumOff val="80000"/>
              </a:schemeClr>
            </a:solidFill>
          </p:spPr>
          <p:txBody>
            <a:bodyPr wrap="square" rtlCol="0">
              <a:spAutoFit/>
            </a:bodyPr>
            <a:lstStyle/>
            <a:p>
              <a:pPr algn="ctr"/>
              <a:r>
                <a:rPr lang="en-CA" dirty="0" smtClean="0"/>
                <a:t>Computer</a:t>
              </a:r>
            </a:p>
            <a:p>
              <a:pPr algn="ctr"/>
              <a:r>
                <a:rPr lang="en-CA" dirty="0" smtClean="0"/>
                <a:t>Storage</a:t>
              </a:r>
              <a:endParaRPr lang="en-CA" dirty="0"/>
            </a:p>
          </p:txBody>
        </p:sp>
      </p:grpSp>
      <p:sp>
        <p:nvSpPr>
          <p:cNvPr id="1044" name="TextBox 1043"/>
          <p:cNvSpPr txBox="1"/>
          <p:nvPr/>
        </p:nvSpPr>
        <p:spPr>
          <a:xfrm>
            <a:off x="155575" y="5517232"/>
            <a:ext cx="1167681" cy="646331"/>
          </a:xfrm>
          <a:prstGeom prst="rect">
            <a:avLst/>
          </a:prstGeom>
          <a:solidFill>
            <a:srgbClr val="FFC000"/>
          </a:solidFill>
        </p:spPr>
        <p:txBody>
          <a:bodyPr wrap="square" rtlCol="0">
            <a:spAutoFit/>
          </a:bodyPr>
          <a:lstStyle/>
          <a:p>
            <a:r>
              <a:rPr lang="en-CA" dirty="0" smtClean="0"/>
              <a:t>1000 </a:t>
            </a:r>
            <a:r>
              <a:rPr lang="en-CA" dirty="0" err="1" smtClean="0"/>
              <a:t>hPa</a:t>
            </a:r>
            <a:endParaRPr lang="en-CA" dirty="0" smtClean="0"/>
          </a:p>
          <a:p>
            <a:r>
              <a:rPr lang="en-CA" dirty="0" smtClean="0"/>
              <a:t>Pressure</a:t>
            </a:r>
            <a:endParaRPr lang="en-CA" dirty="0"/>
          </a:p>
        </p:txBody>
      </p:sp>
      <p:sp>
        <p:nvSpPr>
          <p:cNvPr id="54" name="TextBox 53"/>
          <p:cNvSpPr txBox="1"/>
          <p:nvPr/>
        </p:nvSpPr>
        <p:spPr>
          <a:xfrm>
            <a:off x="7901024" y="5517231"/>
            <a:ext cx="1167681" cy="646331"/>
          </a:xfrm>
          <a:prstGeom prst="rect">
            <a:avLst/>
          </a:prstGeom>
          <a:solidFill>
            <a:srgbClr val="92D050"/>
          </a:solidFill>
        </p:spPr>
        <p:txBody>
          <a:bodyPr wrap="square" rtlCol="0">
            <a:spAutoFit/>
          </a:bodyPr>
          <a:lstStyle/>
          <a:p>
            <a:pPr algn="ctr"/>
            <a:r>
              <a:rPr lang="en-CA" dirty="0" smtClean="0"/>
              <a:t>Record</a:t>
            </a:r>
          </a:p>
          <a:p>
            <a:pPr algn="ctr"/>
            <a:r>
              <a:rPr lang="en-CA" dirty="0" smtClean="0"/>
              <a:t>42</a:t>
            </a:r>
            <a:endParaRPr lang="en-CA" dirty="0"/>
          </a:p>
        </p:txBody>
      </p:sp>
      <p:grpSp>
        <p:nvGrpSpPr>
          <p:cNvPr id="1049" name="Group 1048"/>
          <p:cNvGrpSpPr/>
          <p:nvPr/>
        </p:nvGrpSpPr>
        <p:grpSpPr>
          <a:xfrm>
            <a:off x="1323256" y="5517232"/>
            <a:ext cx="6577768" cy="646331"/>
            <a:chOff x="1323256" y="5517232"/>
            <a:chExt cx="6577768" cy="646331"/>
          </a:xfrm>
        </p:grpSpPr>
        <p:sp>
          <p:nvSpPr>
            <p:cNvPr id="55" name="TextBox 54"/>
            <p:cNvSpPr txBox="1"/>
            <p:nvPr/>
          </p:nvSpPr>
          <p:spPr>
            <a:xfrm>
              <a:off x="3165475" y="5517232"/>
              <a:ext cx="2724448" cy="646331"/>
            </a:xfrm>
            <a:prstGeom prst="rect">
              <a:avLst/>
            </a:prstGeom>
            <a:solidFill>
              <a:schemeClr val="bg2">
                <a:lumMod val="20000"/>
                <a:lumOff val="80000"/>
              </a:schemeClr>
            </a:solidFill>
          </p:spPr>
          <p:txBody>
            <a:bodyPr wrap="square" rtlCol="0">
              <a:spAutoFit/>
            </a:bodyPr>
            <a:lstStyle/>
            <a:p>
              <a:pPr algn="ctr"/>
              <a:r>
                <a:rPr lang="en-CA" dirty="0" smtClean="0"/>
                <a:t>What have we done to the signal in the process</a:t>
              </a:r>
              <a:endParaRPr lang="en-CA" dirty="0"/>
            </a:p>
          </p:txBody>
        </p:sp>
        <p:cxnSp>
          <p:nvCxnSpPr>
            <p:cNvPr id="1046" name="Straight Arrow Connector 1045"/>
            <p:cNvCxnSpPr>
              <a:endCxn id="54" idx="1"/>
            </p:cNvCxnSpPr>
            <p:nvPr/>
          </p:nvCxnSpPr>
          <p:spPr bwMode="auto">
            <a:xfrm>
              <a:off x="5889923" y="5840396"/>
              <a:ext cx="2011101" cy="1"/>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1048" name="Straight Arrow Connector 1047"/>
            <p:cNvCxnSpPr>
              <a:stCxn id="55" idx="1"/>
              <a:endCxn id="1044" idx="3"/>
            </p:cNvCxnSpPr>
            <p:nvPr/>
          </p:nvCxnSpPr>
          <p:spPr bwMode="auto">
            <a:xfrm flipH="1">
              <a:off x="1323256" y="5840398"/>
              <a:ext cx="1842219" cy="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grpSp>
    </p:spTree>
    <p:extLst>
      <p:ext uri="{BB962C8B-B14F-4D97-AF65-F5344CB8AC3E}">
        <p14:creationId xmlns:p14="http://schemas.microsoft.com/office/powerpoint/2010/main" val="261257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40"/>
                                        </p:tgtEl>
                                        <p:attrNameLst>
                                          <p:attrName>style.visibility</p:attrName>
                                        </p:attrNameLst>
                                      </p:cBhvr>
                                      <p:to>
                                        <p:strVal val="visible"/>
                                      </p:to>
                                    </p:set>
                                    <p:animEffect transition="in" filter="wipe(left)">
                                      <p:cBhvr>
                                        <p:cTn id="7" dur="500"/>
                                        <p:tgtEl>
                                          <p:spTgt spid="104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2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039"/>
                                        </p:tgtEl>
                                        <p:attrNameLst>
                                          <p:attrName>style.visibility</p:attrName>
                                        </p:attrNameLst>
                                      </p:cBhvr>
                                      <p:to>
                                        <p:strVal val="visible"/>
                                      </p:to>
                                    </p:set>
                                    <p:animEffect transition="in" filter="wipe(left)">
                                      <p:cBhvr>
                                        <p:cTn id="18" dur="500"/>
                                        <p:tgtEl>
                                          <p:spTgt spid="103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041"/>
                                        </p:tgtEl>
                                        <p:attrNameLst>
                                          <p:attrName>style.visibility</p:attrName>
                                        </p:attrNameLst>
                                      </p:cBhvr>
                                      <p:to>
                                        <p:strVal val="visible"/>
                                      </p:to>
                                    </p:set>
                                    <p:animEffect transition="in" filter="wipe(down)">
                                      <p:cBhvr>
                                        <p:cTn id="23" dur="500"/>
                                        <p:tgtEl>
                                          <p:spTgt spid="104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042"/>
                                        </p:tgtEl>
                                        <p:attrNameLst>
                                          <p:attrName>style.visibility</p:attrName>
                                        </p:attrNameLst>
                                      </p:cBhvr>
                                      <p:to>
                                        <p:strVal val="visible"/>
                                      </p:to>
                                    </p:set>
                                    <p:animEffect transition="in" filter="wipe(left)">
                                      <p:cBhvr>
                                        <p:cTn id="28" dur="500"/>
                                        <p:tgtEl>
                                          <p:spTgt spid="104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043"/>
                                        </p:tgtEl>
                                        <p:attrNameLst>
                                          <p:attrName>style.visibility</p:attrName>
                                        </p:attrNameLst>
                                      </p:cBhvr>
                                      <p:to>
                                        <p:strVal val="visible"/>
                                      </p:to>
                                    </p:set>
                                    <p:animEffect transition="in" filter="wipe(left)">
                                      <p:cBhvr>
                                        <p:cTn id="33" dur="500"/>
                                        <p:tgtEl>
                                          <p:spTgt spid="1043"/>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03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5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04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1049"/>
                                        </p:tgtEl>
                                        <p:attrNameLst>
                                          <p:attrName>style.visibility</p:attrName>
                                        </p:attrNameLst>
                                      </p:cBhvr>
                                      <p:to>
                                        <p:strVal val="visible"/>
                                      </p:to>
                                    </p:set>
                                    <p:animEffect transition="in" filter="barn(inVertical)">
                                      <p:cBhvr>
                                        <p:cTn id="50" dur="500"/>
                                        <p:tgtEl>
                                          <p:spTgt spid="1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 grpId="0" animBg="1"/>
      <p:bldP spid="5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Typical “measurement”</a:t>
            </a:r>
            <a:endParaRPr lang="en-CA" dirty="0"/>
          </a:p>
        </p:txBody>
      </p:sp>
      <p:sp>
        <p:nvSpPr>
          <p:cNvPr id="5" name="Explosion 1 4"/>
          <p:cNvSpPr/>
          <p:nvPr/>
        </p:nvSpPr>
        <p:spPr bwMode="auto">
          <a:xfrm>
            <a:off x="35496" y="1584082"/>
            <a:ext cx="1570564" cy="1741546"/>
          </a:xfrm>
          <a:prstGeom prst="irregularSeal1">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CA" sz="2600" b="0" i="0" u="none" strike="noStrike" cap="none" normalizeH="0" baseline="0" smtClean="0">
              <a:ln>
                <a:noFill/>
              </a:ln>
              <a:solidFill>
                <a:schemeClr val="tx1"/>
              </a:solidFill>
              <a:effectLst/>
              <a:latin typeface="Times" pitchFamily="18" charset="0"/>
            </a:endParaRPr>
          </a:p>
        </p:txBody>
      </p:sp>
      <p:sp>
        <p:nvSpPr>
          <p:cNvPr id="6" name="TextBox 5"/>
          <p:cNvSpPr txBox="1"/>
          <p:nvPr/>
        </p:nvSpPr>
        <p:spPr>
          <a:xfrm>
            <a:off x="0" y="2129918"/>
            <a:ext cx="1691680" cy="2492990"/>
          </a:xfrm>
          <a:prstGeom prst="rect">
            <a:avLst/>
          </a:prstGeom>
          <a:noFill/>
        </p:spPr>
        <p:txBody>
          <a:bodyPr wrap="square" rtlCol="0">
            <a:spAutoFit/>
          </a:bodyPr>
          <a:lstStyle/>
          <a:p>
            <a:r>
              <a:rPr lang="en-CA" dirty="0" smtClean="0"/>
              <a:t>    Physical</a:t>
            </a:r>
          </a:p>
          <a:p>
            <a:r>
              <a:rPr lang="en-CA" dirty="0" smtClean="0"/>
              <a:t>    Quantity</a:t>
            </a:r>
          </a:p>
          <a:p>
            <a:endParaRPr lang="en-CA" dirty="0"/>
          </a:p>
          <a:p>
            <a:endParaRPr lang="en-CA" dirty="0" smtClean="0"/>
          </a:p>
          <a:p>
            <a:r>
              <a:rPr lang="en-CA" sz="1400" dirty="0" smtClean="0"/>
              <a:t>Example:</a:t>
            </a:r>
          </a:p>
          <a:p>
            <a:r>
              <a:rPr lang="en-CA" sz="1400" dirty="0"/>
              <a:t> </a:t>
            </a:r>
            <a:r>
              <a:rPr lang="en-CA" sz="1400" dirty="0" smtClean="0"/>
              <a:t> pressure</a:t>
            </a:r>
          </a:p>
          <a:p>
            <a:r>
              <a:rPr lang="en-CA" sz="1400" dirty="0"/>
              <a:t> </a:t>
            </a:r>
            <a:r>
              <a:rPr lang="en-CA" sz="1400" dirty="0" smtClean="0"/>
              <a:t> temperature</a:t>
            </a:r>
          </a:p>
          <a:p>
            <a:r>
              <a:rPr lang="en-CA" sz="1400" dirty="0"/>
              <a:t> </a:t>
            </a:r>
            <a:r>
              <a:rPr lang="en-CA" sz="1400" dirty="0" smtClean="0"/>
              <a:t> charge</a:t>
            </a:r>
          </a:p>
          <a:p>
            <a:r>
              <a:rPr lang="en-CA" sz="1400" dirty="0"/>
              <a:t> </a:t>
            </a:r>
            <a:r>
              <a:rPr lang="en-CA" sz="1400" dirty="0" smtClean="0"/>
              <a:t> radiation intensity</a:t>
            </a:r>
          </a:p>
          <a:p>
            <a:r>
              <a:rPr lang="en-CA" sz="1400" dirty="0"/>
              <a:t> </a:t>
            </a:r>
            <a:r>
              <a:rPr lang="en-CA" sz="1400" dirty="0" smtClean="0"/>
              <a:t> sound intensity</a:t>
            </a:r>
            <a:endParaRPr lang="en-CA" sz="1400" dirty="0"/>
          </a:p>
        </p:txBody>
      </p:sp>
      <p:sp>
        <p:nvSpPr>
          <p:cNvPr id="7" name="AutoShape 2" descr="data:image/png;base64,iVBORw0KGgoAAAANSUhEUgAAAE4AAAD4CAMAAAB15yBHAAAAclBMVEX///8AAAAICAgODg4TExMZGRm6vL8XFxdISEkfHh5PT1BMTE1kZWePkZSTlZiXmZyJi444NjYsKyumqKuBg4asrrFydHYzMTFpamydn6JDQ0R7fYCztbhVVVYnJiY9OztdXV7d3d3Pz8/y8vLDw8Pn5+cOmQp5AAAOWklEQVR4nK1ci7aiOgylQoUCChRssdhSUf//Fycp+DyKwpC1Zt25Z+bskzSvnbSO5/2V43lbR4ysTCL25+ObvzBBLpskJCirlfsPi/eX2WDnuke6C/6/6GaBHaMXrBtiOkPDzRXM9/EXyg0wLCeCXZQD8/0gCFYBRQlX+PsB0J6moHVyMBPwVpSh0BX8ouEVMJ7g5GNvJ2hDAxL4oB5jvgFB1MAZTejPB9j1hlJUa8UM54YBNnN4qKMDJOZH/S69pSGgGZ9xzqU0vuQm8J2OgBf6GIj6t/NLCHqTojY+k1IWBQ8KJ+AVw/HLPh4hSX9By4b4CEIWUgBrW+m3TjgtJAWjqd8bTA7f0Y5gCBw+OjPwaQDfLQMVKRAZAmQh4RzhMBGP8O/u0GgqnjvnIWimWrmilLdRXDCABEBD0T+AB+qJb2jgVTgYRJMrCWgqMm0cKU6Nn8QJaAkWw1mC9v7KJ+SbegLRKKJRA2hRwrkGsXFQhEbFSUHBYLDYD3wIaZKPo10InlwIwWYCBIsVAywQP7Y6MqygoCAcoIRwhuMj/niwgFsDF3GUQEqYImIAlqYpj9MUQBMSyCQC/VhoQp/6PjmPwsXE+YFLxlUUqYIwJmNbt0rUdZ2mNNFFIJUyocRUAWvtGNrREHdyEkINTNURt1Yrw4NUCFELHqXaJpxy2kKmGLoKSTtm7Rkc4Ts/cETToU3rWgijW6bSJmnr1IJfQGfwBoeMYz4Zq8174nIdQk6pJNagDYAJmVZVk7bMBw3hBKMgKXxeGAqIwWhmQJiswhCqJKR+q2ODqjVW5SgVi6lCPJqAN1jA2oKbcDRUIoKOgDCAROWMmMiKqmF5vtlstrLeVJoqyxINcc2KWAEcHfWFWWElQbeqRCtuo4K3PN1mWbav401eVUIHzjsUXKLcj1QjcBDCmF/OrZbqVDSVlorrqtzILAO8Ji4SqowSqY0jsBaq6AgcQTioaAAXK45+aHiVZQ2clSj3mzyvuagVE5WorU6UhDimI3CM+FiQJMIxDXCNjTfZfr9LIbWa/TanIqV1tu3h2hUJSDECp7A6oYYAyFOEo9UW4LamLLfapFCg6vW63OYNWFusVgxK/AhcTSD7KVR0bnwqk1RovQG4EujOfl9uFBXd8Xwos7wSqYFYYSFpRuA2BBwLIdqqhGGV4yvdgFcrVZblRqtqfTweu/UOTlEzaOYG4MYIwRq186E/qEJqSDCt4oLbvM3zVOnt4XzujpfuvCurwrQca3IwWlI6cAULEY4pqEy1qau8sitfxc2m3B3WAAfqHSyHou/DebAVH+22EZY5DnhhFMc6YjHElrJN7k5wh+pdjhXoD5FjoPv6o57wvIb0PCeEY4bC0kbaQt42FeA5uO68la1ODJNhgRWP7EbhjhApUIU5LwpX2zWeoBBVlSPcuhQtURBxiSRcYgEgX5iAhiJAUTHp8BycU2+734iW8dgAWqTACYaDctU4mreDZoGdhzu4KL7CNbZtdV3HRGqAa4NCutbzldhK4oeuMWLPTlwbg+wsSAS1s04T3gZtpKiEagydYizDejm703P6oXDwoGJMG9d6oMqAu8HMAvPGH43hQVJCKfJfAAJ7oRJAY9TGb7EzthzcoMAPhQTiE5JfKF5AIM8wf3gLbRuOHgymVlGeaNrzChYyblZ0pX5hoGvgr3h2PhYDaBkg0CC1VoxKSGRV+IUMoaOEPxLGkrjmCKyi5YRJcC+wExDthwYplEEqSoCCqt/4Z0mQkQFValvaGsBgSQRSGMUD+DGAhn7wrfpxAMoI+APKHiQSMrxwVSBhhP4Gv4eeiQSAUFElP9BPJ2cGPI8hG0AVGRAw3kK7BOokoVgz+NMYaqj9ShevcomRXwAKcm2/aCULQggPiV71A8LyMttUYqwrvkgJ82ZIKDRxTl1AE0fbgWYT0qwP2NhqNmGWOiYEOLoP8QIpArMK8NkAaxIXXXc+7PYZzKfr3+G8U0rwnBxFMwadHcAYmUMF7c7rXZmCntsJcMio0MNAC7GOh6BYuofq3sMpZfmvkXcVIHwwPwDlh3be1nsox9gtoF9sCyEs9O1pcF7ZWiTHotrsDwfoPYh3uZx1Ckwgjegvg8+jnKK+VWSu9WAvg8YtdLnL8qaO+W9z2YPsI9E4vH3Zt8ZDGm0hTrJNU9t26uF5J4na5a4xrneZaKXYl2uIE4him4Tfy/uLbP0iBuLeAGkCfoh8NN8fUL28STUn+4lwJ3IV37QJ9F2RZzvMirxCa9uJcF497Hmg/0qVWPDy1lnrfBuSqXDnAQ6KJ8ABiWwgaCArslzUsfkyRv2VUzzABTAdoLXNYC36thgleG8lG1ZRPlgbwYTmrF33vo1W8cRQGZzRw6G1mCIIl1XO2skbKfFgbeSs3fe+dZE8dSEFrfLm2wKsRd/urpEcETsVzjNXa5lUMU4vzlpg8CLVlE89PG/7x7cuMQbfTg0V3HE53zprMTGq7Jq3qZqcZ0NmXH1r+/Ln8lakMYsmw62frE17azExmhqG78mH5/W+xWm3GCJ5d41kNamf9bJ5sDZ2kewSA32b+D+TgZt0t1DBSE6vvnXW8sl5hpT+7ltnbXaLZDW5JHve4bXobfqih9Z+GVbeycl/49vBWhNPhvPyK9wQyfmjtdPhuj+RfCvxyfQ887x2KPFvrGVf9njvZDc44xrJ1xIP1rY/Ln0f5cLuvo3tPZKdtTMuCapHa+29oYG1M/LMOaMPlQfforW15fV0OI+/WPvQvieQ7puUT74Vd2tTzWZc2VzMPTFi175vJd5M7meeK8rYvtmDtb1vrZqRZ1dnYEN7shYa2ow8807qmrfP7Rt868/IM5wMntr3LW9t+21p8U4uV9/e2vfBtW/wrZ0B59lbqEQv1IzNuYA8v5b4G+3mE0cMJ6foLzXr27eaOmI42byU+Oze0ObAXR6LXiryOzUzs65G65tvhxJ/GKiZmjaNDnJ48e29xM86PM88RPKDb2tLp1d4z3XIa/u+0W60tjZz8qy/H/1DzSCS1eQRw0ntIvnW0La3hjanSF2dMVCzeih6GMly3i36w5Dx1L6LOXl2dcbf9h3bWXDdGyJaYtGbU5I9dyP80L7vtHtOP/PQGY/UrLpZm8ygPp6bIa/tWz+173l5Bs7ofatehowf7pPfSTcMGe1TJDe1nJVnuPy++vbevjFUpo8YTnbDkKGeiWg6h/qAXCi5T9/3zYooZj6oaQbfRskTWYmnT6NOuqHEP1IzaN92Dm9EYeRe4sW9fY/dOY5Jefdt/RDJfF6eeUdUj5ret7f23cTz8gwvNvCi5MlaKPHCzoTrhob2SLshktuZoXIqyNC+73kLvlUz8wzv6R/3SId+j/T7Xv9F8AHG62YFfTsTzj3TedgR9g2tkXMfrp3Jyx7JFT2dzYQDIv+yWXElfu7hYVG+bc1uDa0p5j6qu7zzbdXOzDMk8g/U7EpE7ZwRw8mB3Nt3M1ibi/Er5RE5GfJm16Bmv3GsiO+z1x2hnr71GeRInnaECJdV9TzeiJK+WOsieXaeQYf0n6kZWstmw3nkz2YlE98vqT8KOAPb952I7oQ/k+ehdKjefbNyPtSynbPiukpCHi5GdpnSdTL91uEuzhm8dYlRKwvzj2bJrAHICXBHVwaiVvK4wSSz8vdnnG/wWL9VNhHUlcxx5M18tGF/4VOu4hRq/LZp/wvNO64cVzZtbEVeVjOnlbsIpx6TkU1rtfpPsOvdF8EHA0r89JZhXKo0TUUeEBZZIWYyxj+iCW11Xc1ljK9yJoGM0yr6f2udXLh7smdn7FXfSoPWivh/A+UqUF2knjuqvBFRMDrjuuGjnLaE2OXgPM8nPz3x+VVqMv0Sc0TOy1p7JKOPN6fKpSVyobRAOSW/PAn/HU4tqt2FjT9CnigdIfM2Ze8FCv3/dZ4nwc3tgkcHyi1Vjb3+Mm25lMXboOVODq/AZ08BfwQvSadfw3+QCz40mXEv/V4y/EBSvRDaWSJNWahuHi1SlGiZCOlSBAuWoSade+rDqkVO7eDMJM0Sdh73/XOrfImcvzSOYrNFwM7u/Em7X+DMTgfuwOx/DEt3yZQDq2dvJB7k4h5tEZ4tERmn0pkpd4uE2dqBqWXo5dElgF6Iq5buU5bLmOmdXDotNYIc8R2ZXqpJdWjo3D3fXzRMziWi1sklICRcrBufoBGY5YjHBkr3ckwBSdFSU5vnSJH98ldO3aGykdLVrvsW5ZeCrMad2jXq9rCWqGb8lNdfaMz6AauXUcBmdCq6RA4hqsvz8djthKsSY0/e2jECeKb43fnDiXXunePnqk9GPm6D9PBP7nXFGAUdgcP9yZtPReDnqj8e92c4fHkUvfuzy8jxBR/hoNV+WOlAe/q0EdCfftLxsw7dZ2vhJ73fPUIEfVrWQ7F9ewr9T3r7OB63gJ/8N6Idvrd5F0bwLR/3w+XI7AO0y3/z5S35/PGKsUA+ve9g6edvqcjYc3ocZv6ubqKPR7cfz1r33PhPAU0+weFz3fH7GfVGvw9wJ/zZ354bYFa//BsLyTuLTu4559eJ1r3s508K2jdwZfyuxLyT3O1eD6fHLzyV1dM57+nyb+29c3WXi26weX036nTp9lo6sKL8mWGVfStgYrM+njAcmXfpDlkukmuX4NPo2k4/tpjVc8ex+eTefjpueHBFW13xfFY05+NMHnnZZSLuPzZAbF3ty//9l0lQzdMJ95KLkTTPZfpyS12oucGy6onv2TlFxhrgHMk/9JGZcqLfSts0WS/LTN178AXXf/gyUi54fEe6LB5ORDNe4X8UZHlLroqx3bAF/YHhQheMlw5L6jJbrR5PLjk9e8PnnDbLKbgLodjz3/viN+lXlmqp7QNEYD+eVUvVwFPZX5vH1ddB9EfZ2aH5LrZyGcbbheBw+C7tqvwHSPdlIegzDKIAAAAASUVORK5CYI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grpSp>
        <p:nvGrpSpPr>
          <p:cNvPr id="1040" name="Group 1039"/>
          <p:cNvGrpSpPr/>
          <p:nvPr/>
        </p:nvGrpSpPr>
        <p:grpSpPr>
          <a:xfrm>
            <a:off x="1475656" y="2175500"/>
            <a:ext cx="1368152" cy="369332"/>
            <a:chOff x="1475656" y="2175500"/>
            <a:chExt cx="1368152" cy="369332"/>
          </a:xfrm>
        </p:grpSpPr>
        <p:sp>
          <p:nvSpPr>
            <p:cNvPr id="14" name="TextBox 13"/>
            <p:cNvSpPr txBox="1"/>
            <p:nvPr/>
          </p:nvSpPr>
          <p:spPr>
            <a:xfrm>
              <a:off x="1871490" y="2175500"/>
              <a:ext cx="972318" cy="369332"/>
            </a:xfrm>
            <a:prstGeom prst="rect">
              <a:avLst/>
            </a:prstGeom>
            <a:solidFill>
              <a:schemeClr val="accent6">
                <a:lumMod val="20000"/>
                <a:lumOff val="80000"/>
              </a:schemeClr>
            </a:solidFill>
          </p:spPr>
          <p:txBody>
            <a:bodyPr wrap="square" rtlCol="0">
              <a:spAutoFit/>
            </a:bodyPr>
            <a:lstStyle/>
            <a:p>
              <a:r>
                <a:rPr lang="en-CA" dirty="0" smtClean="0"/>
                <a:t>Sensor</a:t>
              </a:r>
              <a:endParaRPr lang="en-CA" dirty="0"/>
            </a:p>
          </p:txBody>
        </p:sp>
        <p:cxnSp>
          <p:nvCxnSpPr>
            <p:cNvPr id="11" name="Straight Arrow Connector 10"/>
            <p:cNvCxnSpPr>
              <a:endCxn id="14" idx="1"/>
            </p:cNvCxnSpPr>
            <p:nvPr/>
          </p:nvCxnSpPr>
          <p:spPr bwMode="auto">
            <a:xfrm>
              <a:off x="1475656" y="2360166"/>
              <a:ext cx="395834"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grpSp>
        <p:nvGrpSpPr>
          <p:cNvPr id="1039" name="Group 1038"/>
          <p:cNvGrpSpPr/>
          <p:nvPr/>
        </p:nvGrpSpPr>
        <p:grpSpPr>
          <a:xfrm>
            <a:off x="2843808" y="1897723"/>
            <a:ext cx="2284184" cy="923330"/>
            <a:chOff x="2843808" y="1897723"/>
            <a:chExt cx="2284184" cy="923330"/>
          </a:xfrm>
        </p:grpSpPr>
        <p:sp>
          <p:nvSpPr>
            <p:cNvPr id="9" name="TextBox 8"/>
            <p:cNvSpPr txBox="1"/>
            <p:nvPr/>
          </p:nvSpPr>
          <p:spPr>
            <a:xfrm>
              <a:off x="3275856" y="1897723"/>
              <a:ext cx="1852136" cy="923330"/>
            </a:xfrm>
            <a:prstGeom prst="rect">
              <a:avLst/>
            </a:prstGeom>
            <a:solidFill>
              <a:schemeClr val="accent6">
                <a:lumMod val="20000"/>
                <a:lumOff val="80000"/>
              </a:schemeClr>
            </a:solidFill>
          </p:spPr>
          <p:txBody>
            <a:bodyPr wrap="square" rtlCol="0">
              <a:spAutoFit/>
            </a:bodyPr>
            <a:lstStyle/>
            <a:p>
              <a:pPr algn="ctr"/>
              <a:r>
                <a:rPr lang="en-CA" dirty="0" smtClean="0"/>
                <a:t>Electrical Signal</a:t>
              </a:r>
            </a:p>
            <a:p>
              <a:pPr algn="ctr"/>
              <a:r>
                <a:rPr lang="en-CA" dirty="0" smtClean="0"/>
                <a:t>Voltage or </a:t>
              </a:r>
            </a:p>
            <a:p>
              <a:pPr algn="ctr"/>
              <a:r>
                <a:rPr lang="en-CA" dirty="0" smtClean="0"/>
                <a:t>Current</a:t>
              </a:r>
              <a:endParaRPr lang="en-CA" dirty="0"/>
            </a:p>
          </p:txBody>
        </p:sp>
        <p:cxnSp>
          <p:nvCxnSpPr>
            <p:cNvPr id="17" name="Straight Arrow Connector 16"/>
            <p:cNvCxnSpPr>
              <a:stCxn id="14" idx="3"/>
              <a:endCxn id="9" idx="1"/>
            </p:cNvCxnSpPr>
            <p:nvPr/>
          </p:nvCxnSpPr>
          <p:spPr bwMode="auto">
            <a:xfrm flipV="1">
              <a:off x="2843808" y="2359388"/>
              <a:ext cx="432048" cy="77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grpSp>
        <p:nvGrpSpPr>
          <p:cNvPr id="1041" name="Group 1040"/>
          <p:cNvGrpSpPr/>
          <p:nvPr/>
        </p:nvGrpSpPr>
        <p:grpSpPr>
          <a:xfrm>
            <a:off x="3298527" y="2821053"/>
            <a:ext cx="1838220" cy="1740679"/>
            <a:chOff x="3298527" y="2821053"/>
            <a:chExt cx="1838220" cy="1740679"/>
          </a:xfrm>
        </p:grpSpPr>
        <p:pic>
          <p:nvPicPr>
            <p:cNvPr id="1033" name="Picture 9" descr="http://i.ytimg.com/vi/oUaWdl0cB90/hqdefault.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3548" b="9244"/>
            <a:stretch/>
          </p:blipFill>
          <p:spPr bwMode="auto">
            <a:xfrm>
              <a:off x="3298527" y="3325628"/>
              <a:ext cx="1838220" cy="874945"/>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Arrow Connector 18"/>
            <p:cNvCxnSpPr>
              <a:stCxn id="1033" idx="0"/>
              <a:endCxn id="9" idx="2"/>
            </p:cNvCxnSpPr>
            <p:nvPr/>
          </p:nvCxnSpPr>
          <p:spPr bwMode="auto">
            <a:xfrm flipH="1" flipV="1">
              <a:off x="4201924" y="2821053"/>
              <a:ext cx="15713" cy="50457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3" name="TextBox 22"/>
            <p:cNvSpPr txBox="1"/>
            <p:nvPr/>
          </p:nvSpPr>
          <p:spPr>
            <a:xfrm>
              <a:off x="3298527" y="4192400"/>
              <a:ext cx="1838220" cy="369332"/>
            </a:xfrm>
            <a:prstGeom prst="rect">
              <a:avLst/>
            </a:prstGeom>
            <a:solidFill>
              <a:schemeClr val="accent6">
                <a:lumMod val="20000"/>
                <a:lumOff val="80000"/>
              </a:schemeClr>
            </a:solidFill>
          </p:spPr>
          <p:txBody>
            <a:bodyPr wrap="square" rtlCol="0">
              <a:spAutoFit/>
            </a:bodyPr>
            <a:lstStyle/>
            <a:p>
              <a:r>
                <a:rPr lang="en-CA" dirty="0" smtClean="0"/>
                <a:t>Electrical Noise</a:t>
              </a:r>
              <a:endParaRPr lang="en-CA" dirty="0"/>
            </a:p>
          </p:txBody>
        </p:sp>
      </p:grpSp>
      <p:grpSp>
        <p:nvGrpSpPr>
          <p:cNvPr id="1042" name="Group 1041"/>
          <p:cNvGrpSpPr/>
          <p:nvPr/>
        </p:nvGrpSpPr>
        <p:grpSpPr>
          <a:xfrm>
            <a:off x="5127992" y="1763062"/>
            <a:ext cx="2396336" cy="1200329"/>
            <a:chOff x="5127992" y="1763062"/>
            <a:chExt cx="2396336" cy="1200329"/>
          </a:xfrm>
        </p:grpSpPr>
        <p:cxnSp>
          <p:nvCxnSpPr>
            <p:cNvPr id="26" name="Straight Arrow Connector 25"/>
            <p:cNvCxnSpPr>
              <a:stCxn id="9" idx="3"/>
              <a:endCxn id="27" idx="1"/>
            </p:cNvCxnSpPr>
            <p:nvPr/>
          </p:nvCxnSpPr>
          <p:spPr bwMode="auto">
            <a:xfrm>
              <a:off x="5127992" y="2359388"/>
              <a:ext cx="345276" cy="383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7" name="TextBox 26"/>
            <p:cNvSpPr txBox="1"/>
            <p:nvPr/>
          </p:nvSpPr>
          <p:spPr>
            <a:xfrm>
              <a:off x="5473268" y="1763062"/>
              <a:ext cx="2051060" cy="1200329"/>
            </a:xfrm>
            <a:prstGeom prst="rect">
              <a:avLst/>
            </a:prstGeom>
            <a:solidFill>
              <a:schemeClr val="accent6">
                <a:lumMod val="20000"/>
                <a:lumOff val="80000"/>
              </a:schemeClr>
            </a:solidFill>
          </p:spPr>
          <p:txBody>
            <a:bodyPr wrap="square" rtlCol="0">
              <a:spAutoFit/>
            </a:bodyPr>
            <a:lstStyle/>
            <a:p>
              <a:pPr algn="ctr"/>
              <a:r>
                <a:rPr lang="en-CA" dirty="0" smtClean="0"/>
                <a:t>Signal Processing</a:t>
              </a:r>
            </a:p>
            <a:p>
              <a:pPr algn="ctr"/>
              <a:r>
                <a:rPr lang="en-CA" dirty="0" smtClean="0"/>
                <a:t>Filtering, Amplification, Digitization</a:t>
              </a:r>
              <a:endParaRPr lang="en-CA" dirty="0"/>
            </a:p>
          </p:txBody>
        </p:sp>
      </p:grpSp>
      <p:sp>
        <p:nvSpPr>
          <p:cNvPr id="22" name="AutoShape 11" descr="data:image/jpeg;base64,/9j/4AAQSkZJRgABAQAAAQABAAD/2wCEAAkGBxIREBQSExQWFhUXGBcXGRgWGBUaHBkaGhwXGBcYHBkZHCkgHBolGxwYITEhJSorLi4uHB8zODMtNygtLisBCgoKDg0OGxAQGi4kICQuLzcsNywsLC03KzQsLC4sKzQuLCwtLS0tLywrLDQsNSw0LC0sLDQsKywsLCw1NSwsLf/AABEIALMBGgMBIgACEQEDEQH/xAAcAAEAAgMBAQEAAAAAAAAAAAAABQYBAwQHAgj/xABKEAACAQMCAgYEBwwJBAMAAAABAgMABBESIQUxBhMiQVFxMmGBkRQzQlJTYqEHFSNDVHKCkpSisbIWJGNzk6PBwtE0tMPSRHSz/8QAGwEBAAIDAQEAAAAAAAAAAAAAAAQFAQIGAwf/xAAzEQACAQMBBgIIBgMAAAAAAAAAAQIDBBEhBRIxQVFxocEGFCJhkbHh8BMWQoHR8SMyM//aAAwDAQACEQMRAD8A9xpSlAKUpQClKUApSlAKUpQClKUApSlAKUpQClKUApSlAKUpQClKUApSlAKUpQClKUApSlAKUpQClKUBilKVgClarq5SJdbsFXxJxueQ9ZPhXGL6V/ioGx86U9WD+jgv71FASNKjz8L/ALAer8Ift2/hQ3FyvpQq4/spN/1XCj96gJClctnxCOQlQSHG5RwVYDx0nfHrGx8a6qAUpSgFfIkBOARkd2Rmqxe8XgmkZZrhIoVYqE6wI8zKcMxwdXVBgVAGNWDnIwDy319wZFAUWxc7IsXVpKT4q+VKet9QA7zWN5ZxkYLnSqtwm7vS3VF4Nk6yNm1Sl0yQQXQqC69kEgb6lO+9S9pxJusEM6CORgShU6kkxuQrEAhgNypAOMkZAJGQSVKUoBSlKAzSsCs1kClKUApSlAKUpQClKUApSlAKUpQClKUApSlAYrVd3Cxo0jeioJONzt3Ad59Vbaj+OfFrnl1sGfLrU+zOKwDTbxqrCa5ZBKRlVZhiIH5KZ7+4vzPlgCUikVhlSCPEEEe8V5r0/SzbjdgL7qeo+D3GevKhM5GndjjOarN04QcaHByTbC3hP4EsYxIW/C9URtnqtWdP+grIPao7+FnKLKhcc1DKWHsBzW5ZVJKgjI5jIyM8sivE+k8PBU4RE9gYhd4hNuYSPhBl1LsQO2TzyD3+vFS/DRxA8bv/AIMbYSdRZ9b14kIzo+T1frzz9VAek8QihlU6mAKHZwwDRt4hu4+o7HkQRWeGXLMGSTHWRkBiOTA7q4HcGHd3EMO6vGb61lk4dx9J2iWU3cOtlOmPUGiOxkOw8zXr9qALnC7gW6ZI/ObR/voCUqr8e4m8rvbwsUVNpJFOGLEZ6pD3bEFmG4yAN8lZnjt/8Ht5JQMsBhAflOxCxr7XKiqvZ2/VoEzkjmx5sxOXc+tmJPtqi25tCVrSUab9qXgiTbUlOWXwRo4LZiGCNAgRgi6sYyWwNRJHpEnO/fX1bwkyyyONyQiZ3/BgA7eblifHA8BXXSuHdaTcm+L/AJyWW6tDjHDIg/WIvVSb9uL8G2/POnZhsNmBGwrZxDisqxqs2HxLC0c6jSUYSJ8aBsFwSC67YJBAHPor5dQQQcEHYg8iDsQfOp9ltW4tpLDzHo/LoeVShGa95c6VV+D8aWC20SlnaOUwIFGp3wNaDc8xERlicdkkmpnhXFo7gNp1KyY1I4wy59E45EHBwwJBwd9jXf069Ooluvispc8P3FW4tHfSlK9TUCs1gVmtgKUpQClKUApSlAKUpQClKUApSlAKUpQClKUBitdzAsiMjDKsCpHqOxrZStQQRhhZlivI43cdmOSREIkHqJHZk8V78EjblMWtrHEumNFRfBVCj3CvqeFXUq6hlPMMAQfMGuIcNZPipnQfNbEi/v8AaA9QYVkGbfgdrHJ1qW8KyfPWNA36wGa60tkDs4RQ7YDMAAWxyyeZxUe93LAQZyjRHYyIpXqz3FwWPYPe3ye/bJGJi73BjMrIhQOgQKCwzh+0QTsdPLHpCsgzxL4OgZDEjvKc9UEQtKR3kHbA27TbDxro4ZaFAzPgyOdTY5DbCov1VG3r3PfWyzsY4s6FwTzYklm/OY7n2mtfFutMRWH4xiFDbdgMQGk35lVywHeQBWAQXSO9SaWGJGDBHkkk0kHDRgKEPrDSBseKVz1TZLQyTXEKakhac26r2g7rH2pmJ56NOTn5bMudvStlxcqhRcElzhVUZO3M+pVHMn1DmQDwu3m6l1o840x0xx8c/As7XSBupXJcJMCWjZSPo3GAfJ13U+shq+7O7WQHAKspwyNsyN4EfaCNiNwSKpHTe7vLXy+/gSc64N7MACScADJPgBzNQUjiSQSzw/gGVFj16W0FicvJGRhdWUAO+nkdOTU6yggg7gjB8jsaj7CMSWvVPuAHhY95CFoifMgZr1oSUIuXZdk+hrJZeDmitfg9zGo+JfrdOSSUlYRYTJ+SUjbT4YI7wKnOGNpvoSPlxzIfWB1br7iG/WPjWp4gQARnBBGd91IIPmCM1u4Mmq+TwjhkY+ou0ar9iyVabLrzrX1Jt6pNfsk/I8K0VGlIt1KUruysArNYFZrYClKUApSlAKhukfSKKzVdQMksmRFCmC8jeodyjbLnZRzrm6TdJxbsLeBOuu3GVjBwqLy6yVvkR59rcgDvihwcetYJ5HmkkuLgnRPcLExjTBH4MN6KRIT6K5xuWJOaYGTosZ+JzXtw7XhidFhxEiq8Clw7GMo27gDRl8qSSeQwKsNt0yng2vrYhR+PttUsfm0eOsT3MPXUZ0dXMt7J8+5Kjyjjij/mVqkuJ3HVQSyfMjdv1VJoC28Pv4riNZYXWSNtwyEEH2iumvL+jvBXt7aB7aQwT9THr21RysEGetj21HPyhhtufdVr4R0sVnWC6T4PO2y5OYpT/ZS4AJ+o2G9RG9AWWlKUApSlAKUpQGKUpWoFKUoARUTJwJdSGOR4wjBgq6SoxzVQwOlSMggYGDy76lqVkCo3jfFfg6rpXXI7aUTOkE4JJZsHSoAJJwe4AEkCpKq100BQQTKNTq/ViPYFxJjUFJOAyhQ+TthGG2ciPdTnCjOUOKTxk2gk5JMrfCr1mYlgr6pZgZI9WUcsWaN1YalAwAG5HC5xkZ7brhySOJCXDKpUFHZcAkE+id9wOeRsKcOhCqSIjGSeRKliMkgkqSM7nvNdYFfObiu5VnOPF+OePDTyLeEcRwyOaeSD40mSL6QDtJ65FXYr9dRt3jGWrbdWxYrLEwEgGAeaunPQ2Oa94YbqdxkEg9uKhL3VASLYOWILdSIy0ZPqYlVjJPg2Pqk0pPflppLwffp8u3EPRe4za8VkZy0kTqg1IBGply6sVckoNS4xsMAEHOe4dPAmzDnBBLylgeasZHJBx371wcH4noBjdWZ8s7GMEnLMWOYWxKoycDCsMAb1sTiUS3ShS2J8hgUkXDoAFc6lGNQwhz3iPxqRVoN70Iwxz092fLU1jJaNsm60rdG2lFyM6cBJh4x5JDj1xklvWpfmcVupUW0uZ21WNWHFeJvOCnHdZcFORkbis1XuiVzpD2p/FYMfribOkfokMnkF8asNfS6NaNanGpDg0U8ouLwwKzWBWa9jUUpSgFYJxvWaj+kN0IbS4lPyIpG/VUmgPHkvHcCNH0G4Q3U8i56x+tkcRprPoqEGPHAAGMV83dqNEVsgCrJJHFpGwCE5kxj6gevnhsWmWVfoktoB5RwIx/ekavu/mCTW7k40NNJnw0W85z7yKnwio0HLmyDOTlWUeSLT0MX+pq/0kk8vskldl/dIrPTM/wBQnX6RREPOVljH81dPRq26qyto/mwxD3KK5elQDC1i+kuof8vVN/sqATibVcAAcht7q1XdqkqGORFdG5qwBB9hrdSgOK0urqy+L1XMA/FOw61BjlFIx7Y+o5z4N3VauDcagu0LQvnScMpBV0b5ro2GU+oioKuG84aruJVZoplGFmjOHA8D3Ov1WBFAXulU+y6WvAQl+oVeQukB6k+HWAnMLes5T63dVuRgQCCCDyI76A+qUpQGKUpWoFKUoBWCcV8POgOCyg+BIzUVxL+sy/BR8UoDXB8QfQh/S5t9Xb5eayDRbccluJHW3RNKqrK0rMvXK2oB00qcR5UgMeeM4xgmIe+a6l61l0LHqjRchu3nTLICNiMjSp8A3LVirB0h4S00eYW6uZVZUYHGVbGqMkDIVsDcDKkBhywa3azIEK6TH1Q0tGcAx6RyIG2MDYjYjcGqD0hr1IW6hBaS4vy/clWsYuWXyNXEeIaCI0AeVhnBOFReWtyOQzsAN2PLYEiPe017yu0h8CSqeQjU4x55PrrHDwSvWN6cv4RvVkdlfJVwvsPjXVUC1s4UI8Pa5v8Agm5zxOReHRrugMZ8Y2ZT9hwfIg10xX8se0gMqfPQDWPzo+Teab/Vr6pXrWt6dZYms/fULTgYueI2cw0s6s3yUGrrQfqJjrA/hgZqasujMj2rG4fVcPCFXYARMMOMbnL9YqFm5EqMAAVEWjEXVq3eJgPY0cqke4/ZXotTtlbOo0ouer6Z5dcdyHczlnBSLO46yNJMY1KGx4ZG49h2rdXLw70GHcJZwPISyAV1Vw9xTVOrKC5Nr4MsIPMUzWs3VXEE3cH6p/zJsL9knVH2GrrVC4wCbeXHMIzDzUal+0Cr1BJqVWHeAfeM12Po3Wc7eUH+l/P65K+8jieep9is1gVmujIgpSlAKrf3RHH3tnU/jAkP+K6x4/eqyVVun5BjtYj+Mu4P8stP/wCOgPPbdg0lyw5G4mx+ger/ANlRvHhqbq/nQzjPgZDFAvtzJXZwXeEN89pH9ru7n+Nalj6y70nkZbKIb94eW5f92NasKvs0EuxAp612+56Qq4AA7tvdUJxQ6r+yj+aLib9VFiH/AOpqcqEjbVxR+WIrVB7ZZXJ+yIVXk8m6UpQClKUBjAOx5HY58K2/c0h08OTAAVpJ3VRyVGmkKKByChcYArh4pc9VBLKfkRu+/wBVSf8ASp/ofZdRw+0h70giU+YQZ+3NATFKUoDFKV8yOFBYkAAEknYADmSa1Bpvr1IYzJI2FGPEkk7BQBuzE4AA3JOBUcttNc9qYtDEeUKNhyP7WRTkH6iHbvZuQcNiNw63UgIX8QjDGlTt1rA/jHHjuqnGxLZmayCPj4HaqNIt4sHnlFOfMkZPtrhFstlKhjGmCZwjp3JIwxG6+AYgIV5ZKYxvmeqH6XQh7ORTkbx7g4IIkQgg9zAgEHuNATFRPH+ARXaEMWjfSyCWPAYBgQRuCGXf0WBHfz3rNlxBkcW9wQJOSPyWYDvHcJMc08yMjk4vcuzLbQnTI4yzjfqo+Rfw1n0VB78nBCkViUVJYayhnBSJdUMpgkKsVwokj1FCQM6Gz8XLpBOgk7bg1tqb6WWKJBbW8X4MGYYIwSNKSyFjqzqJI3J3Oo75Oar/AMEuTJHCOpzKxQSDrMrhWZnMWCNgOWvGSPGqO6/DhcKjF6vkWFKo3DelyC3CFzGGUuAGK5GQDyJHga21iDo+v3wMLToWZMNJHFpkbRg9S8mooj6SGGBkjUQF0g1Oy9DdJxBOUTuR06zSPBWLBsfnFq9/UamDHrMSH4Y0fwyEyOqLEsk5LMACQBEo37vwpPsFWK66ThtrZDKfntlIh69RGX/QB8xzrmueh0YgYp27lSJElkC51qCFTYYWMgspAHJiee9cltOJEVxnDAHB5jPcfWOVRNo3tbZ9KMYRWudej7ffY1hCNebbPmzg0IFJ1EZJOMZYksxx3ZJJxW6lK4mUnKTk+LJ6WFg5+InEMp8I3/lNXDhgxBEPqJ/KKpvEIzIqwD0pmEX6J3kb2Rhz54HfV6AxXY+jNNqlOb4Nrw/sr7x+0kZFZrArNdOQxSlKAVSPuhXAE9mCcdWLu4PqEcPV598oq715b91WYGd17xaCLH/27hIv4RmgIHgkZW2hU7ERpnz0jP219dHo9V5Hnmbm6mGPCGCK3Gfa599dQHdWnoH27knOerS5P+NdMB9kNT7vSCRBtdZtl9qE4Idd3fv4SRQg/wB3EjH7ZDU2Kg+iJ1Qyy/SXNw/sEjRr+6i1AJxOUpSgFKUoCG6YDNlLH9Loh9szpEP5q9ERcAAchtVA4uA81jERnrLuM/4SvN/sFeg0ApSlAYqB6Wz9iGHQ7iaUIyppyyqrysnaIUBtGk5I2LVPVCdMWHwR1wCzlUj8VkYgI4I3BT08jfsmtJSUU5PgjKWdDji6Vu2SLWQgMy5EkG5U6WI7WCMgjn3V1RdKoPxqyQeuVeyPORCyD2kVEQQqiqi7KoCjyGwrE7MFJQBm7gW0g+ZwcD2GuOXpJX/E/wBU4505adyw9TjjjqXNXBAIIIO4I5Y8c1WOknG4pE6mHMz9ZCWEWCoVJEdwZCQgOFIxnPqqGtuGEIUkcshYt1K5WFc8wEzlh34YkZJOBmpBVAAAAAHIDYDyFSrn0lilijHL6vh9fA84Wb/UzHELu4uVKSCGOM80C9a3qOuQBQf0D51xWvCljBxLcEscljPNkkDAyQw2A5DkK76VQ1tr3lV5dRrtp8iVGhTjyOK4spCVZZpMpnSJSZU7Qwc6u1y2yGGK4oOJSde/YaJo40SSQAMII5GJlmUnZwdCAHG2HZh2Cpkr22LgaXKOpyrDcA+DLyZTyI9xBwRs6MO81yH6sr1ccsU+QdGolNKAkAPyLA9ynfBbFWOxqs611Gc/aazrzjo/ivl8/G4iowaWhLw2iLcwQxDCQI0x3JOuTMaEk7sWBmJJOSd++p6oLotaCE3EWSSkuAT9HoQwqPqqhC+wnvqdrtiuFUlI9E1xGOSTMR5SBZf4u1XaqZOc3d0f7RF90UWf41RekKTs8vk0SbR/5D6r4mlVFLMQFAySeQFa5bpQ2hQXkPKOManPmOSj6zED11L8K4CxYS3OCynKRLukZ7mY/Lk9fJe4Z7R5jZ+ya13JPGI83/HUm1a8YL3mejfDW1G5lUq7LpjQjeOMkE58HcgEjuAUdxzYKUrv6NGFGmqcFhIq5ScnlgVmsCs17GopSlAK8h6euHvZ9/x9jAB/dJLdH+cV69XjvGbKSZ5rqFTIUv52KAjUyrGLU6dWBqUqTjO4zW0MbyyazzuvBisfczGoTy4xkQr7w9xj/OFRnEuJhYpBomWTSwVHhlBLYOAOzg5PgasvQG3VLZ8DnNIP8ILD/wCOpV3NSxhka1g45yiwzyhEZjyVS3uBNRfQ+MrYW2r0jEjHzca2+0mnS+UpYXJX0uqdV82GkfaalLeLQioPkqF9wAqGSzZSlKAUqLu+P28b9Xr6yX6KFWlk/UjBI8zgVshh4jcfF26WyH5d02p/MQxE+5nFAcl/xBYeI2burmONLiR2RS3V5EcQkYDfQNbAkZxnPLJHosUgZQykFSAQQcgg7ggjmKguAdGjBK08s7zysnV5KoiKpIYqiKNgSBzLHatHDI/gN58FH/TThngHdFKvalhH1GB1qvdiQcgAALPSlKAxVZ6Uyari3j7lWWU+Y0xr9jv7qs1VbpGuLyI9zQyAeavGSPcfsqt2tJqyqNdP78D1of8ARHPSlK+blwKUrTCslw5ig7jh5cZWPxA7nl8F5Dm3cDItrapcVFTprL+Xc0nNQWWb8VyuEuISA2UcY1If4HzHL2Gp2DojaKACjOO8SSSuGJ3JKs2kknflWbzozGzF4neAn0hGI9LdwOh1IDY7wB3Zziuh/LVWMd6NRby4EX1yLeGtCvcH4fclG6rq3VXeMq7MmCvykYK/ZORlMdkhsHGFFt4Hw428Wlm1OzM7sBgFm54HcoGFHqArfw6ySCNYoxhVzzOSSSSzEnmxJJJ8TXTXSW1lSovfSW+0svr105ZZDnUctORXJTOl/M0IVx1UDNEx0lu1MupH5BgFHZbY7brzrvTpBBnEjGFvmzjqznwBPZbzUkVquJhDe9ZJ2UljjiV/k9YryEKx+STrGM7E7c8AzDqCMEAjwNTDzOK74xBGmsyKfmhSGZz3KijdmPgKibHoyrqZJzJ1kjNI6CV1UMxzp7BGdIwvrxU5DYxIdSRop8VVQfeBXRWk4RmsSWe5lNrgc9jYxQLpijVF54UAZPiccz6zXRSlbGBSlKyAKzXDxPjFvbLqnmjiH12Vc+QJyT5VG8L6X21zcCCMS5ZXZXeJ0R9GnUFLgEkageWMZrILBSlYIzQGap/FOjssDvNZ9tWZnktmOAzMdTvC59BySSVPZJ+bkmvPujdnEj9VdKXWSaeOCYyS51RySKYXOv0sKSrd4yOY3tv9GrX6M/4k3/vQHH0Y4jdSTXbTlBErjq4xkSQ4zlZFIBBIAbfO5OCRiujoYP6hA3e6mU+crNIftavmbonanLIHikI09bG768YIwdRIYb8mBFfFp0bdEWP4bdaVUKoXqEACjAHZizy9dAbOlyloY4xzkuLdfMCRXb91TW+96R2sT9WZA8n0cQMj/qICR5nAqudKeEW8TWbzyzNH8IxIZp5CgXqpiMjIUdoLv68d9b7PiHD0vo+pltkjW1kA0PEq5aWPbY88KaAlLC/vLyaSCCBYDGqOz3RyQshkCFYoic7o2zOtTkHQdX3vLia479APUxeXVx4LD1OzVWrK/mfiNxJZXEOBBahgyiVH7d12SyMCpHiCefI7VY7fpm8e15avH4ywZni8zpAkX2pgeNAWXhvDILZOrgiSJR8lFCj7K664uF8WguV1wSpKvijA49RxyPqNdtAKrvTjswQzD0obm2ceTSLE/vR3HtqxVW+nZ1W8UI9Ka5tkUeUqSOR5Ijn2UBZKUpQGKjeO8L+ERgK2mRG1xsRkBsEEMO9WUlSPA5G4FSVCa0lFTi4yWUzKeHlFFluHjdY5YZVkbJARTKG041FWjB7IyN2Cncbb1uRZ3OEtpT630xqPPWdXuU1O8BHW6rs85vi/qwjPV4/O3kP5wHcKl6pPy7Z72fa7Z+mfEket1MFZtujkkm9xIAv0UJYA+ppThmH5oT15qxW8CRoERQqqMBVAAA8ABWylW1C2pUI7tKKSPCU5SeWxSlK9jUUpSgNdxAsiMjqGVgQykZBB5giozhcjQyG1kJbC64XY5LxggFWPe6EgE94Knc5qXqJ6SrphE6+lbsJh+auRKvtiLjzwe6sglqVhTkZHKs0BmoXpPx/4IqKidbPKSsUQIXUQMszMfRjUblvIbkipqqHdyibilzIT2beOO3X1M34abf8ANMI9lZBDXnTm/tpyjm3n7Kh1SOVFikfBjRSpd5WKByV0jYAkrVW4x90C9mGOuO6yN1cREOdGARoi6ycE741PH6LcsVF3N4rwTXUjMyPdoyKUDKzFJpGJVnUfEtGvP5IFRKcVSNcCIlU60oJZGRQWCyMBHEIxhgeWpvDHKgOprgmTGdLNmMuT1R7UYkikyDJctsd8kqSVGRvVk6NPcQwG6eNlEEkN2CySoBkGK8iUSMWYdVl88ixJqIsrviB7NrD1SBlGYIFjDIQCTrKncE/S93Kpjoa1xHdaby6jYTK0bRSXAd2J3TEalgrdxwwGCdu+gPc5rpFjMpYaApct3aQMk+WKrtt0ouJEWVeHXJjcBlIe21aTurFGlBGRg4571AdEuCSXduba6upHitpDbtbqEQOiYMQlcDW6tGYyRkA5IOa9FCADAG2MY9XhQHg1pI8pUOuuG4llUoH72nkfB7WIrqInWCD2lDDmoq02nHhasba+kCuvxczbC4j7m9Ug5Mvjg8jXzJaW/CriRZNMYCM0EhOBLEWGInx6ckUjBQSC2l1xzNVyz4rLdQ9VI6yTCM3EEgADRzxgyFNtmjYZ0uuzJqB3BoC4/wBK7H8pi95/4p/Sux/KYvef+KkbG4EsUcgGzorj9IA/61vxQEMelVgf/kxe8/8AFaj0g4b9Lb+4f+tT2KYoCEj6S8PX0Z4Vz4bfwFff9K7H8pi95/4qYxTFAVW9vuEyv1hmjWX6WJ2jk/xI8Nj1E4r7h6aPb/F39vdJ8y57D+yaNcH9JD51Z8UxQHFwr7qthLlZS8DjuYF1Y/UkjyrZ7hsT4VJ8It5by5W+nRoo41ZbaF9nGvZ55F+S7L2VXmqk53YgQHSwf1Yf39r/ANxDXo9AKUpQGKiukrEwdSpIadlhGOYD/GEHuIjDkeVS1c1xZq8kbknMZYqNsZZSuTtzAJ95rGAb0QAAAYAGAB3AchWazSmAYpWaUwDFKzSmAYpWaUwDFa54wyMp5EEH2jFbawwyKYBG9G5C1nbk8zDHnz0ipKtHD7NYYo4lJKxqqAnGSFGATgYzXRQHzLIFUsTgAEknuA3JryOW4c8PZl2mv5n0dxAuGOk/oW4z+jXonTO1klsZ44lLsyjsK2kuupTIgPcWTUvtrze+u783Ylj4ZcMkaaIdY0qhb42QquSTgKoA7tW++2QVzj8i2dnbW0kCMzvJcESlh1epxEmQjqD2HwQTjbfxEPDxC5A1RRrAhViXiiiiXUDpX8IykkY3+M9eeQN8lsLqdw9zHdZGwFvaImB4dbIzvz8Ctdtlw6CIhvvddsw/GSxNK4/Sdmb3UB5evCb68BH4aYkL2ss6A45hpOxzz6LjyNTnC/uX3RdXeWO3CsrhYwXYFcEEbgKf0jyr0v75t+TXn7PJT75n8mvP2eSgMdAbZ4uI3yNM8pMNo5Zwg7RNwpwEUADCgVfqpfQ2ORr+7mMMsaNDbIplRkLMhnLAA+GpffV0oCC6YcB+GW+lCEnjYSwSEA6JV9HOfkndSPA+VeM8PtJpCqy28cXWT4DLgtEy65buJcbrGTH6J5GRgCQc1+g6896f8Gmidru1gMzSKysiDJSYo0aXIAOSNB0PjJICEcjQHz0Rctw+0J5mCL+UVL1D8PuephjiFteYjREH9Xk+SAufsro++Z/Jrz9nkoCQpUf98z+TXn7PJT75n8mvP2eSgJClR/3zP5Nefs8lPvmfya8/Z5KAkKVH/fM/k15+zyU++Z/Jrz9nkoDm6Wf9MP7+0/7iGvRq8z43LJPEsaW11qM1u3agdQAk0bsSTyAUE16ZQClKUApSlAKUpQClKUApSlAKUpQClKUApSlAKUpQClKUApSlAKUpQClKUApSlAKUpQClKUApSlAKUpQClKUB/9k="/>
          <p:cNvSpPr>
            <a:spLocks noChangeAspect="1" noChangeArrowheads="1"/>
          </p:cNvSpPr>
          <p:nvPr/>
        </p:nvSpPr>
        <p:spPr bwMode="auto">
          <a:xfrm>
            <a:off x="155575" y="-1736725"/>
            <a:ext cx="5715000" cy="3629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24" name="AutoShape 13" descr="data:image/jpeg;base64,/9j/4AAQSkZJRgABAQAAAQABAAD/2wCEAAkGBxIREBQSExQWFhUXGBcXGRgWGBUaHBkaGhwXGBcYHBkZHCkgHBolGxwYITEhJSorLi4uHB8zODMtNygtLisBCgoKDg0OGxAQGi4kICQuLzcsNywsLC03KzQsLC4sKzQuLCwtLS0tLywrLDQsNSw0LC0sLDQsKywsLCw1NSwsLf/AABEIALMBGgMBIgACEQEDEQH/xAAcAAEAAgMBAQEAAAAAAAAAAAAABQYBAwQHAgj/xABKEAACAQMCAgYEBwwJBAMAAAABAgMABBESIQUxBhMiQVFxMmGBkRQzQlJTYqEHFSNDVHKCkpSisbIWJGNzk6PBwtE0tMPSRHSz/8QAGwEBAAIDAQEAAAAAAAAAAAAAAAQFAQIGAwf/xAAzEQACAQMBBgIIBgMAAAAAAAAAAQIDBBEhBRIxQVFxocEGFCJhkbHh8BMWQoHR8SMyM//aAAwDAQACEQMRAD8A9xpSlAKUpQClKUApSlAKUpQClKUApSlAKUpQClKUApSlAKUpQClKUApSlAKUpQClKUApSlAKUpQClKUBilKVgClarq5SJdbsFXxJxueQ9ZPhXGL6V/ioGx86U9WD+jgv71FASNKjz8L/ALAer8Ift2/hQ3FyvpQq4/spN/1XCj96gJClctnxCOQlQSHG5RwVYDx0nfHrGx8a6qAUpSgFfIkBOARkd2Rmqxe8XgmkZZrhIoVYqE6wI8zKcMxwdXVBgVAGNWDnIwDy319wZFAUWxc7IsXVpKT4q+VKet9QA7zWN5ZxkYLnSqtwm7vS3VF4Nk6yNm1Sl0yQQXQqC69kEgb6lO+9S9pxJusEM6CORgShU6kkxuQrEAhgNypAOMkZAJGQSVKUoBSlKAzSsCs1kClKUApSlAKUpQClKUApSlAKUpQClKUApSlAYrVd3Cxo0jeioJONzt3Ad59Vbaj+OfFrnl1sGfLrU+zOKwDTbxqrCa5ZBKRlVZhiIH5KZ7+4vzPlgCUikVhlSCPEEEe8V5r0/SzbjdgL7qeo+D3GevKhM5GndjjOarN04QcaHByTbC3hP4EsYxIW/C9URtnqtWdP+grIPao7+FnKLKhcc1DKWHsBzW5ZVJKgjI5jIyM8sivE+k8PBU4RE9gYhd4hNuYSPhBl1LsQO2TzyD3+vFS/DRxA8bv/AIMbYSdRZ9b14kIzo+T1frzz9VAek8QihlU6mAKHZwwDRt4hu4+o7HkQRWeGXLMGSTHWRkBiOTA7q4HcGHd3EMO6vGb61lk4dx9J2iWU3cOtlOmPUGiOxkOw8zXr9qALnC7gW6ZI/ObR/voCUqr8e4m8rvbwsUVNpJFOGLEZ6pD3bEFmG4yAN8lZnjt/8Ht5JQMsBhAflOxCxr7XKiqvZ2/VoEzkjmx5sxOXc+tmJPtqi25tCVrSUab9qXgiTbUlOWXwRo4LZiGCNAgRgi6sYyWwNRJHpEnO/fX1bwkyyyONyQiZ3/BgA7eblifHA8BXXSuHdaTcm+L/AJyWW6tDjHDIg/WIvVSb9uL8G2/POnZhsNmBGwrZxDisqxqs2HxLC0c6jSUYSJ8aBsFwSC67YJBAHPor5dQQQcEHYg8iDsQfOp9ltW4tpLDzHo/LoeVShGa95c6VV+D8aWC20SlnaOUwIFGp3wNaDc8xERlicdkkmpnhXFo7gNp1KyY1I4wy59E45EHBwwJBwd9jXf069Ooluvispc8P3FW4tHfSlK9TUCs1gVmtgKUpQClKUApSlAKUpQClKUApSlAKUpQClKUBitdzAsiMjDKsCpHqOxrZStQQRhhZlivI43cdmOSREIkHqJHZk8V78EjblMWtrHEumNFRfBVCj3CvqeFXUq6hlPMMAQfMGuIcNZPipnQfNbEi/v8AaA9QYVkGbfgdrHJ1qW8KyfPWNA36wGa60tkDs4RQ7YDMAAWxyyeZxUe93LAQZyjRHYyIpXqz3FwWPYPe3ye/bJGJi73BjMrIhQOgQKCwzh+0QTsdPLHpCsgzxL4OgZDEjvKc9UEQtKR3kHbA27TbDxro4ZaFAzPgyOdTY5DbCov1VG3r3PfWyzsY4s6FwTzYklm/OY7n2mtfFutMRWH4xiFDbdgMQGk35lVywHeQBWAQXSO9SaWGJGDBHkkk0kHDRgKEPrDSBseKVz1TZLQyTXEKakhac26r2g7rH2pmJ56NOTn5bMudvStlxcqhRcElzhVUZO3M+pVHMn1DmQDwu3m6l1o840x0xx8c/As7XSBupXJcJMCWjZSPo3GAfJ13U+shq+7O7WQHAKspwyNsyN4EfaCNiNwSKpHTe7vLXy+/gSc64N7MACScADJPgBzNQUjiSQSzw/gGVFj16W0FicvJGRhdWUAO+nkdOTU6yggg7gjB8jsaj7CMSWvVPuAHhY95CFoifMgZr1oSUIuXZdk+hrJZeDmitfg9zGo+JfrdOSSUlYRYTJ+SUjbT4YI7wKnOGNpvoSPlxzIfWB1br7iG/WPjWp4gQARnBBGd91IIPmCM1u4Mmq+TwjhkY+ou0ar9iyVabLrzrX1Jt6pNfsk/I8K0VGlIt1KUruysArNYFZrYClKUApSlAKhukfSKKzVdQMksmRFCmC8jeodyjbLnZRzrm6TdJxbsLeBOuu3GVjBwqLy6yVvkR59rcgDvihwcetYJ5HmkkuLgnRPcLExjTBH4MN6KRIT6K5xuWJOaYGTosZ+JzXtw7XhidFhxEiq8Clw7GMo27gDRl8qSSeQwKsNt0yng2vrYhR+PttUsfm0eOsT3MPXUZ0dXMt7J8+5Kjyjjij/mVqkuJ3HVQSyfMjdv1VJoC28Pv4riNZYXWSNtwyEEH2iumvL+jvBXt7aB7aQwT9THr21RysEGetj21HPyhhtufdVr4R0sVnWC6T4PO2y5OYpT/ZS4AJ+o2G9RG9AWWlKUApSlAKUpQGKUpWoFKUoARUTJwJdSGOR4wjBgq6SoxzVQwOlSMggYGDy76lqVkCo3jfFfg6rpXXI7aUTOkE4JJZsHSoAJJwe4AEkCpKq100BQQTKNTq/ViPYFxJjUFJOAyhQ+TthGG2ciPdTnCjOUOKTxk2gk5JMrfCr1mYlgr6pZgZI9WUcsWaN1YalAwAG5HC5xkZ7brhySOJCXDKpUFHZcAkE+id9wOeRsKcOhCqSIjGSeRKliMkgkqSM7nvNdYFfObiu5VnOPF+OePDTyLeEcRwyOaeSD40mSL6QDtJ65FXYr9dRt3jGWrbdWxYrLEwEgGAeaunPQ2Oa94YbqdxkEg9uKhL3VASLYOWILdSIy0ZPqYlVjJPg2Pqk0pPflppLwffp8u3EPRe4za8VkZy0kTqg1IBGply6sVckoNS4xsMAEHOe4dPAmzDnBBLylgeasZHJBx371wcH4noBjdWZ8s7GMEnLMWOYWxKoycDCsMAb1sTiUS3ShS2J8hgUkXDoAFc6lGNQwhz3iPxqRVoN70Iwxz092fLU1jJaNsm60rdG2lFyM6cBJh4x5JDj1xklvWpfmcVupUW0uZ21WNWHFeJvOCnHdZcFORkbis1XuiVzpD2p/FYMfribOkfokMnkF8asNfS6NaNanGpDg0U8ouLwwKzWBWa9jUUpSgFYJxvWaj+kN0IbS4lPyIpG/VUmgPHkvHcCNH0G4Q3U8i56x+tkcRprPoqEGPHAAGMV83dqNEVsgCrJJHFpGwCE5kxj6gevnhsWmWVfoktoB5RwIx/ekavu/mCTW7k40NNJnw0W85z7yKnwio0HLmyDOTlWUeSLT0MX+pq/0kk8vskldl/dIrPTM/wBQnX6RREPOVljH81dPRq26qyto/mwxD3KK5elQDC1i+kuof8vVN/sqATibVcAAcht7q1XdqkqGORFdG5qwBB9hrdSgOK0urqy+L1XMA/FOw61BjlFIx7Y+o5z4N3VauDcagu0LQvnScMpBV0b5ro2GU+oioKuG84aruJVZoplGFmjOHA8D3Ov1WBFAXulU+y6WvAQl+oVeQukB6k+HWAnMLes5T63dVuRgQCCCDyI76A+qUpQGKUpWoFKUoBWCcV8POgOCyg+BIzUVxL+sy/BR8UoDXB8QfQh/S5t9Xb5eayDRbccluJHW3RNKqrK0rMvXK2oB00qcR5UgMeeM4xgmIe+a6l61l0LHqjRchu3nTLICNiMjSp8A3LVirB0h4S00eYW6uZVZUYHGVbGqMkDIVsDcDKkBhywa3azIEK6TH1Q0tGcAx6RyIG2MDYjYjcGqD0hr1IW6hBaS4vy/clWsYuWXyNXEeIaCI0AeVhnBOFReWtyOQzsAN2PLYEiPe017yu0h8CSqeQjU4x55PrrHDwSvWN6cv4RvVkdlfJVwvsPjXVUC1s4UI8Pa5v8Agm5zxOReHRrugMZ8Y2ZT9hwfIg10xX8se0gMqfPQDWPzo+Teab/Vr6pXrWt6dZYms/fULTgYueI2cw0s6s3yUGrrQfqJjrA/hgZqasujMj2rG4fVcPCFXYARMMOMbnL9YqFm5EqMAAVEWjEXVq3eJgPY0cqke4/ZXotTtlbOo0ouer6Z5dcdyHczlnBSLO46yNJMY1KGx4ZG49h2rdXLw70GHcJZwPISyAV1Vw9xTVOrKC5Nr4MsIPMUzWs3VXEE3cH6p/zJsL9knVH2GrrVC4wCbeXHMIzDzUal+0Cr1BJqVWHeAfeM12Po3Wc7eUH+l/P65K+8jieep9is1gVmujIgpSlAKrf3RHH3tnU/jAkP+K6x4/eqyVVun5BjtYj+Mu4P8stP/wCOgPPbdg0lyw5G4mx+ger/ANlRvHhqbq/nQzjPgZDFAvtzJXZwXeEN89pH9ru7n+Nalj6y70nkZbKIb94eW5f92NasKvs0EuxAp612+56Qq4AA7tvdUJxQ6r+yj+aLib9VFiH/AOpqcqEjbVxR+WIrVB7ZZXJ+yIVXk8m6UpQClKUBjAOx5HY58K2/c0h08OTAAVpJ3VRyVGmkKKByChcYArh4pc9VBLKfkRu+/wBVSf8ASp/ofZdRw+0h70giU+YQZ+3NATFKUoDFKV8yOFBYkAAEknYADmSa1Bpvr1IYzJI2FGPEkk7BQBuzE4AA3JOBUcttNc9qYtDEeUKNhyP7WRTkH6iHbvZuQcNiNw63UgIX8QjDGlTt1rA/jHHjuqnGxLZmayCPj4HaqNIt4sHnlFOfMkZPtrhFstlKhjGmCZwjp3JIwxG6+AYgIV5ZKYxvmeqH6XQh7ORTkbx7g4IIkQgg9zAgEHuNATFRPH+ARXaEMWjfSyCWPAYBgQRuCGXf0WBHfz3rNlxBkcW9wQJOSPyWYDvHcJMc08yMjk4vcuzLbQnTI4yzjfqo+Rfw1n0VB78nBCkViUVJYayhnBSJdUMpgkKsVwokj1FCQM6Gz8XLpBOgk7bg1tqb6WWKJBbW8X4MGYYIwSNKSyFjqzqJI3J3Oo75Oar/AMEuTJHCOpzKxQSDrMrhWZnMWCNgOWvGSPGqO6/DhcKjF6vkWFKo3DelyC3CFzGGUuAGK5GQDyJHga21iDo+v3wMLToWZMNJHFpkbRg9S8mooj6SGGBkjUQF0g1Oy9DdJxBOUTuR06zSPBWLBsfnFq9/UamDHrMSH4Y0fwyEyOqLEsk5LMACQBEo37vwpPsFWK66ThtrZDKfntlIh69RGX/QB8xzrmueh0YgYp27lSJElkC51qCFTYYWMgspAHJiee9cltOJEVxnDAHB5jPcfWOVRNo3tbZ9KMYRWudej7ffY1hCNebbPmzg0IFJ1EZJOMZYksxx3ZJJxW6lK4mUnKTk+LJ6WFg5+InEMp8I3/lNXDhgxBEPqJ/KKpvEIzIqwD0pmEX6J3kb2Rhz54HfV6AxXY+jNNqlOb4Nrw/sr7x+0kZFZrArNdOQxSlKAVSPuhXAE9mCcdWLu4PqEcPV598oq715b91WYGd17xaCLH/27hIv4RmgIHgkZW2hU7ERpnz0jP219dHo9V5Hnmbm6mGPCGCK3Gfa599dQHdWnoH27knOerS5P+NdMB9kNT7vSCRBtdZtl9qE4Idd3fv4SRQg/wB3EjH7ZDU2Kg+iJ1Qyy/SXNw/sEjRr+6i1AJxOUpSgFKUoCG6YDNlLH9Loh9szpEP5q9ERcAAchtVA4uA81jERnrLuM/4SvN/sFeg0ApSlAYqB6Wz9iGHQ7iaUIyppyyqrysnaIUBtGk5I2LVPVCdMWHwR1wCzlUj8VkYgI4I3BT08jfsmtJSUU5PgjKWdDji6Vu2SLWQgMy5EkG5U6WI7WCMgjn3V1RdKoPxqyQeuVeyPORCyD2kVEQQqiqi7KoCjyGwrE7MFJQBm7gW0g+ZwcD2GuOXpJX/E/wBU4505adyw9TjjjqXNXBAIIIO4I5Y8c1WOknG4pE6mHMz9ZCWEWCoVJEdwZCQgOFIxnPqqGtuGEIUkcshYt1K5WFc8wEzlh34YkZJOBmpBVAAAAAHIDYDyFSrn0lilijHL6vh9fA84Wb/UzHELu4uVKSCGOM80C9a3qOuQBQf0D51xWvCljBxLcEscljPNkkDAyQw2A5DkK76VQ1tr3lV5dRrtp8iVGhTjyOK4spCVZZpMpnSJSZU7Qwc6u1y2yGGK4oOJSde/YaJo40SSQAMII5GJlmUnZwdCAHG2HZh2Cpkr22LgaXKOpyrDcA+DLyZTyI9xBwRs6MO81yH6sr1ccsU+QdGolNKAkAPyLA9ynfBbFWOxqs611Gc/aazrzjo/ivl8/G4iowaWhLw2iLcwQxDCQI0x3JOuTMaEk7sWBmJJOSd++p6oLotaCE3EWSSkuAT9HoQwqPqqhC+wnvqdrtiuFUlI9E1xGOSTMR5SBZf4u1XaqZOc3d0f7RF90UWf41RekKTs8vk0SbR/5D6r4mlVFLMQFAySeQFa5bpQ2hQXkPKOManPmOSj6zED11L8K4CxYS3OCynKRLukZ7mY/Lk9fJe4Z7R5jZ+ya13JPGI83/HUm1a8YL3mejfDW1G5lUq7LpjQjeOMkE58HcgEjuAUdxzYKUrv6NGFGmqcFhIq5ScnlgVmsCs17GopSlAK8h6euHvZ9/x9jAB/dJLdH+cV69XjvGbKSZ5rqFTIUv52KAjUyrGLU6dWBqUqTjO4zW0MbyyazzuvBisfczGoTy4xkQr7w9xj/OFRnEuJhYpBomWTSwVHhlBLYOAOzg5PgasvQG3VLZ8DnNIP8ILD/wCOpV3NSxhka1g45yiwzyhEZjyVS3uBNRfQ+MrYW2r0jEjHzca2+0mnS+UpYXJX0uqdV82GkfaalLeLQioPkqF9wAqGSzZSlKAUqLu+P28b9Xr6yX6KFWlk/UjBI8zgVshh4jcfF26WyH5d02p/MQxE+5nFAcl/xBYeI2burmONLiR2RS3V5EcQkYDfQNbAkZxnPLJHosUgZQykFSAQQcgg7ggjmKguAdGjBK08s7zysnV5KoiKpIYqiKNgSBzLHatHDI/gN58FH/TThngHdFKvalhH1GB1qvdiQcgAALPSlKAxVZ6Uyari3j7lWWU+Y0xr9jv7qs1VbpGuLyI9zQyAeavGSPcfsqt2tJqyqNdP78D1of8ARHPSlK+blwKUrTCslw5ig7jh5cZWPxA7nl8F5Dm3cDItrapcVFTprL+Xc0nNQWWb8VyuEuISA2UcY1If4HzHL2Gp2DojaKACjOO8SSSuGJ3JKs2kknflWbzozGzF4neAn0hGI9LdwOh1IDY7wB3Zziuh/LVWMd6NRby4EX1yLeGtCvcH4fclG6rq3VXeMq7MmCvykYK/ZORlMdkhsHGFFt4Hw428Wlm1OzM7sBgFm54HcoGFHqArfw6ySCNYoxhVzzOSSSSzEnmxJJJ8TXTXSW1lSovfSW+0svr105ZZDnUctORXJTOl/M0IVx1UDNEx0lu1MupH5BgFHZbY7brzrvTpBBnEjGFvmzjqznwBPZbzUkVquJhDe9ZJ2UljjiV/k9YryEKx+STrGM7E7c8AzDqCMEAjwNTDzOK74xBGmsyKfmhSGZz3KijdmPgKibHoyrqZJzJ1kjNI6CV1UMxzp7BGdIwvrxU5DYxIdSRop8VVQfeBXRWk4RmsSWe5lNrgc9jYxQLpijVF54UAZPiccz6zXRSlbGBSlKyAKzXDxPjFvbLqnmjiH12Vc+QJyT5VG8L6X21zcCCMS5ZXZXeJ0R9GnUFLgEkageWMZrILBSlYIzQGap/FOjssDvNZ9tWZnktmOAzMdTvC59BySSVPZJ+bkmvPujdnEj9VdKXWSaeOCYyS51RySKYXOv0sKSrd4yOY3tv9GrX6M/4k3/vQHH0Y4jdSTXbTlBErjq4xkSQ4zlZFIBBIAbfO5OCRiujoYP6hA3e6mU+crNIftavmbonanLIHikI09bG768YIwdRIYb8mBFfFp0bdEWP4bdaVUKoXqEACjAHZizy9dAbOlyloY4xzkuLdfMCRXb91TW+96R2sT9WZA8n0cQMj/qICR5nAqudKeEW8TWbzyzNH8IxIZp5CgXqpiMjIUdoLv68d9b7PiHD0vo+pltkjW1kA0PEq5aWPbY88KaAlLC/vLyaSCCBYDGqOz3RyQshkCFYoic7o2zOtTkHQdX3vLia479APUxeXVx4LD1OzVWrK/mfiNxJZXEOBBahgyiVH7d12SyMCpHiCefI7VY7fpm8e15avH4ywZni8zpAkX2pgeNAWXhvDILZOrgiSJR8lFCj7K664uF8WguV1wSpKvijA49RxyPqNdtAKrvTjswQzD0obm2ceTSLE/vR3HtqxVW+nZ1W8UI9Ka5tkUeUqSOR5Ijn2UBZKUpQGKjeO8L+ERgK2mRG1xsRkBsEEMO9WUlSPA5G4FSVCa0lFTi4yWUzKeHlFFluHjdY5YZVkbJARTKG041FWjB7IyN2Cncbb1uRZ3OEtpT630xqPPWdXuU1O8BHW6rs85vi/qwjPV4/O3kP5wHcKl6pPy7Z72fa7Z+mfEket1MFZtujkkm9xIAv0UJYA+ppThmH5oT15qxW8CRoERQqqMBVAAA8ABWylW1C2pUI7tKKSPCU5SeWxSlK9jUUpSgNdxAsiMjqGVgQykZBB5giozhcjQyG1kJbC64XY5LxggFWPe6EgE94Knc5qXqJ6SrphE6+lbsJh+auRKvtiLjzwe6sglqVhTkZHKs0BmoXpPx/4IqKidbPKSsUQIXUQMszMfRjUblvIbkipqqHdyibilzIT2beOO3X1M34abf8ANMI9lZBDXnTm/tpyjm3n7Kh1SOVFikfBjRSpd5WKByV0jYAkrVW4x90C9mGOuO6yN1cREOdGARoi6ycE741PH6LcsVF3N4rwTXUjMyPdoyKUDKzFJpGJVnUfEtGvP5IFRKcVSNcCIlU60oJZGRQWCyMBHEIxhgeWpvDHKgOprgmTGdLNmMuT1R7UYkikyDJctsd8kqSVGRvVk6NPcQwG6eNlEEkN2CySoBkGK8iUSMWYdVl88ixJqIsrviB7NrD1SBlGYIFjDIQCTrKncE/S93Kpjoa1xHdaby6jYTK0bRSXAd2J3TEalgrdxwwGCdu+gPc5rpFjMpYaApct3aQMk+WKrtt0ouJEWVeHXJjcBlIe21aTurFGlBGRg4571AdEuCSXduba6upHitpDbtbqEQOiYMQlcDW6tGYyRkA5IOa9FCADAG2MY9XhQHg1pI8pUOuuG4llUoH72nkfB7WIrqInWCD2lDDmoq02nHhasba+kCuvxczbC4j7m9Ug5Mvjg8jXzJaW/CriRZNMYCM0EhOBLEWGInx6ckUjBQSC2l1xzNVyz4rLdQ9VI6yTCM3EEgADRzxgyFNtmjYZ0uuzJqB3BoC4/wBK7H8pi95/4p/Sux/KYvef+KkbG4EsUcgGzorj9IA/61vxQEMelVgf/kxe8/8AFaj0g4b9Lb+4f+tT2KYoCEj6S8PX0Z4Vz4bfwFff9K7H8pi95/4qYxTFAVW9vuEyv1hmjWX6WJ2jk/xI8Nj1E4r7h6aPb/F39vdJ8y57D+yaNcH9JD51Z8UxQHFwr7qthLlZS8DjuYF1Y/UkjyrZ7hsT4VJ8It5by5W+nRoo41ZbaF9nGvZ55F+S7L2VXmqk53YgQHSwf1Yf39r/ANxDXo9AKUpQGKiukrEwdSpIadlhGOYD/GEHuIjDkeVS1c1xZq8kbknMZYqNsZZSuTtzAJ95rGAb0QAAAYAGAB3AchWazSmAYpWaUwDFKzSmAYpWaUwDFa54wyMp5EEH2jFbawwyKYBG9G5C1nbk8zDHnz0ipKtHD7NYYo4lJKxqqAnGSFGATgYzXRQHzLIFUsTgAEknuA3JryOW4c8PZl2mv5n0dxAuGOk/oW4z+jXonTO1klsZ44lLsyjsK2kuupTIgPcWTUvtrze+u783Ylj4ZcMkaaIdY0qhb42QquSTgKoA7tW++2QVzj8i2dnbW0kCMzvJcESlh1epxEmQjqD2HwQTjbfxEPDxC5A1RRrAhViXiiiiXUDpX8IykkY3+M9eeQN8lsLqdw9zHdZGwFvaImB4dbIzvz8Ctdtlw6CIhvvddsw/GSxNK4/Sdmb3UB5evCb68BH4aYkL2ss6A45hpOxzz6LjyNTnC/uX3RdXeWO3CsrhYwXYFcEEbgKf0jyr0v75t+TXn7PJT75n8mvP2eSgMdAbZ4uI3yNM8pMNo5Zwg7RNwpwEUADCgVfqpfQ2ORr+7mMMsaNDbIplRkLMhnLAA+GpffV0oCC6YcB+GW+lCEnjYSwSEA6JV9HOfkndSPA+VeM8PtJpCqy28cXWT4DLgtEy65buJcbrGTH6J5GRgCQc1+g6896f8Gmidru1gMzSKysiDJSYo0aXIAOSNB0PjJICEcjQHz0Rctw+0J5mCL+UVL1D8PuephjiFteYjREH9Xk+SAufsro++Z/Jrz9nkoCQpUf98z+TXn7PJT75n8mvP2eSgJClR/3zP5Nefs8lPvmfya8/Z5KAkKVH/fM/k15+zyU++Z/Jrz9nkoDm6Wf9MP7+0/7iGvRq8z43LJPEsaW11qM1u3agdQAk0bsSTyAUE16ZQClKUApSlAKUpQClKUApSlAKUpQClKUApSlAKUpQClKUApSlAKUpQClKUApSlAKUpQClKUApSlAKUpQClKUB/9k="/>
          <p:cNvSpPr>
            <a:spLocks noChangeAspect="1" noChangeArrowheads="1"/>
          </p:cNvSpPr>
          <p:nvPr/>
        </p:nvSpPr>
        <p:spPr bwMode="auto">
          <a:xfrm>
            <a:off x="307975" y="-1584325"/>
            <a:ext cx="5715000" cy="3629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grpSp>
        <p:nvGrpSpPr>
          <p:cNvPr id="1043" name="Group 1042"/>
          <p:cNvGrpSpPr/>
          <p:nvPr/>
        </p:nvGrpSpPr>
        <p:grpSpPr>
          <a:xfrm>
            <a:off x="7524328" y="2036222"/>
            <a:ext cx="1625034" cy="646331"/>
            <a:chOff x="7524328" y="2036222"/>
            <a:chExt cx="1625034" cy="646331"/>
          </a:xfrm>
        </p:grpSpPr>
        <p:cxnSp>
          <p:nvCxnSpPr>
            <p:cNvPr id="29" name="Straight Arrow Connector 28"/>
            <p:cNvCxnSpPr>
              <a:stCxn id="27" idx="3"/>
              <a:endCxn id="43" idx="1"/>
            </p:cNvCxnSpPr>
            <p:nvPr/>
          </p:nvCxnSpPr>
          <p:spPr bwMode="auto">
            <a:xfrm flipV="1">
              <a:off x="7524328" y="2359388"/>
              <a:ext cx="288032" cy="383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43" name="TextBox 42"/>
            <p:cNvSpPr txBox="1"/>
            <p:nvPr/>
          </p:nvSpPr>
          <p:spPr>
            <a:xfrm>
              <a:off x="7812360" y="2036222"/>
              <a:ext cx="1337002" cy="646331"/>
            </a:xfrm>
            <a:prstGeom prst="rect">
              <a:avLst/>
            </a:prstGeom>
            <a:solidFill>
              <a:schemeClr val="accent6">
                <a:lumMod val="20000"/>
                <a:lumOff val="80000"/>
              </a:schemeClr>
            </a:solidFill>
          </p:spPr>
          <p:txBody>
            <a:bodyPr wrap="square" rtlCol="0">
              <a:spAutoFit/>
            </a:bodyPr>
            <a:lstStyle/>
            <a:p>
              <a:pPr algn="ctr"/>
              <a:r>
                <a:rPr lang="en-CA" dirty="0" smtClean="0"/>
                <a:t>Computer</a:t>
              </a:r>
            </a:p>
            <a:p>
              <a:pPr algn="ctr"/>
              <a:r>
                <a:rPr lang="en-CA" dirty="0" smtClean="0"/>
                <a:t>Storage</a:t>
              </a:r>
              <a:endParaRPr lang="en-CA" dirty="0"/>
            </a:p>
          </p:txBody>
        </p:sp>
      </p:grpSp>
      <p:sp>
        <p:nvSpPr>
          <p:cNvPr id="3" name="Rectangle 2"/>
          <p:cNvSpPr/>
          <p:nvPr/>
        </p:nvSpPr>
        <p:spPr bwMode="auto">
          <a:xfrm>
            <a:off x="3275857" y="1675814"/>
            <a:ext cx="5873505" cy="3034090"/>
          </a:xfrm>
          <a:prstGeom prst="rect">
            <a:avLst/>
          </a:prstGeom>
          <a:solidFill>
            <a:srgbClr val="FF0000">
              <a:alpha val="23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CA" sz="2600" b="0" i="0" u="none" strike="noStrike" cap="none" normalizeH="0" baseline="0" smtClean="0">
              <a:ln>
                <a:noFill/>
              </a:ln>
              <a:solidFill>
                <a:schemeClr val="tx1"/>
              </a:solidFill>
              <a:effectLst/>
              <a:latin typeface="Times" pitchFamily="18" charset="0"/>
            </a:endParaRPr>
          </a:p>
        </p:txBody>
      </p:sp>
      <p:sp>
        <p:nvSpPr>
          <p:cNvPr id="4" name="TextBox 3"/>
          <p:cNvSpPr txBox="1"/>
          <p:nvPr/>
        </p:nvSpPr>
        <p:spPr>
          <a:xfrm>
            <a:off x="3707904" y="4869160"/>
            <a:ext cx="4824536" cy="1200329"/>
          </a:xfrm>
          <a:prstGeom prst="rect">
            <a:avLst/>
          </a:prstGeom>
          <a:noFill/>
        </p:spPr>
        <p:txBody>
          <a:bodyPr wrap="square" rtlCol="0">
            <a:spAutoFit/>
          </a:bodyPr>
          <a:lstStyle/>
          <a:p>
            <a:pPr algn="ctr"/>
            <a:r>
              <a:rPr lang="en-CA" dirty="0" smtClean="0"/>
              <a:t>We will focus on how to do this part</a:t>
            </a:r>
          </a:p>
          <a:p>
            <a:pPr algn="ctr"/>
            <a:r>
              <a:rPr lang="en-CA" dirty="0" smtClean="0"/>
              <a:t>Will keep track of how the recorded signal relates to that provided by the sensor,</a:t>
            </a:r>
          </a:p>
          <a:p>
            <a:pPr algn="ctr"/>
            <a:r>
              <a:rPr lang="en-CA" dirty="0"/>
              <a:t>w</a:t>
            </a:r>
            <a:r>
              <a:rPr lang="en-CA" dirty="0" smtClean="0"/>
              <a:t>hile minimizing the noise contribution</a:t>
            </a:r>
            <a:endParaRPr lang="en-CA" dirty="0"/>
          </a:p>
        </p:txBody>
      </p:sp>
    </p:spTree>
    <p:extLst>
      <p:ext uri="{BB962C8B-B14F-4D97-AF65-F5344CB8AC3E}">
        <p14:creationId xmlns:p14="http://schemas.microsoft.com/office/powerpoint/2010/main" val="19087185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Learning Outcomes</a:t>
            </a:r>
            <a:endParaRPr lang="en-CA" dirty="0"/>
          </a:p>
        </p:txBody>
      </p:sp>
      <p:sp>
        <p:nvSpPr>
          <p:cNvPr id="3" name="Content Placeholder 2"/>
          <p:cNvSpPr>
            <a:spLocks noGrp="1"/>
          </p:cNvSpPr>
          <p:nvPr>
            <p:ph idx="1"/>
          </p:nvPr>
        </p:nvSpPr>
        <p:spPr/>
        <p:txBody>
          <a:bodyPr/>
          <a:lstStyle/>
          <a:p>
            <a:r>
              <a:rPr lang="en-US" b="1" dirty="0" smtClean="0"/>
              <a:t>Learning outcome</a:t>
            </a:r>
          </a:p>
          <a:p>
            <a:pPr marL="800100" lvl="2" indent="0">
              <a:spcAft>
                <a:spcPts val="600"/>
              </a:spcAft>
              <a:buNone/>
            </a:pPr>
            <a:r>
              <a:rPr lang="en-US" dirty="0" smtClean="0"/>
              <a:t>The course will prepare students to use and design electronic circuits, primarily oriented towards measurements and solving measurement problems. </a:t>
            </a:r>
            <a:br>
              <a:rPr lang="en-US" dirty="0" smtClean="0"/>
            </a:br>
            <a:r>
              <a:rPr lang="en-US" dirty="0" smtClean="0"/>
              <a:t>The students will learn to build and analyze passive circuits with regard to time and frequency response by using complex calculus. </a:t>
            </a:r>
            <a:br>
              <a:rPr lang="en-US" dirty="0" smtClean="0"/>
            </a:br>
            <a:r>
              <a:rPr lang="en-US" dirty="0" smtClean="0"/>
              <a:t>The students will learn to build and analyze active electronic circuits that consist of operational amplifiers and transistors, as well as analyzing these by means of numerical tools. The students will learn how to build electronic circuits for practical purposes in the laboratory, and will acquire knowledge of analogue and digital/logical circuits, as well as the structure of microcontrollers. </a:t>
            </a:r>
          </a:p>
        </p:txBody>
      </p:sp>
    </p:spTree>
    <p:extLst>
      <p:ext uri="{BB962C8B-B14F-4D97-AF65-F5344CB8AC3E}">
        <p14:creationId xmlns:p14="http://schemas.microsoft.com/office/powerpoint/2010/main" val="35343183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6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6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511</Words>
  <Application>Microsoft Office PowerPoint</Application>
  <PresentationFormat>On-screen Show (4:3)</PresentationFormat>
  <Paragraphs>123</Paragraphs>
  <Slides>13</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Calibri</vt:lpstr>
      <vt:lpstr>Times</vt:lpstr>
      <vt:lpstr>Wingdings</vt:lpstr>
      <vt:lpstr>Office Theme</vt:lpstr>
      <vt:lpstr>Blank</vt:lpstr>
      <vt:lpstr>TFY 4185</vt:lpstr>
      <vt:lpstr>Course responsible</vt:lpstr>
      <vt:lpstr>TFY4185 Måleteknikk/Measurement techniques</vt:lpstr>
      <vt:lpstr>PowerPoint Presentation</vt:lpstr>
      <vt:lpstr>Laboratory schedule and format</vt:lpstr>
      <vt:lpstr>Course Content</vt:lpstr>
      <vt:lpstr>Typical “measurement”</vt:lpstr>
      <vt:lpstr>Typical “measurement”</vt:lpstr>
      <vt:lpstr>Learning Outcomes</vt:lpstr>
      <vt:lpstr>Realistic goals/outcomes</vt:lpstr>
      <vt:lpstr>PowerPoint Presentation</vt:lpstr>
      <vt:lpstr>Evaluation</vt:lpstr>
      <vt:lpstr>Exercises</vt:lpstr>
    </vt:vector>
  </TitlesOfParts>
  <Company>NTNU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TFY 4185</dc:title>
  <dc:creator>Patrick Joseph Espy</dc:creator>
  <cp:lastModifiedBy>Patrick Joseph Espy</cp:lastModifiedBy>
  <cp:revision>36</cp:revision>
  <cp:lastPrinted>2020-08-18T10:41:34Z</cp:lastPrinted>
  <dcterms:created xsi:type="dcterms:W3CDTF">2014-08-18T11:22:49Z</dcterms:created>
  <dcterms:modified xsi:type="dcterms:W3CDTF">2021-08-23T10:21:47Z</dcterms:modified>
</cp:coreProperties>
</file>