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96" r:id="rId4"/>
    <p:sldMasterId id="2147483798" r:id="rId5"/>
    <p:sldMasterId id="2147483854" r:id="rId6"/>
    <p:sldMasterId id="2147483866" r:id="rId7"/>
  </p:sldMasterIdLst>
  <p:notesMasterIdLst>
    <p:notesMasterId r:id="rId64"/>
  </p:notesMasterIdLst>
  <p:handoutMasterIdLst>
    <p:handoutMasterId r:id="rId65"/>
  </p:handoutMasterIdLst>
  <p:sldIdLst>
    <p:sldId id="496" r:id="rId8"/>
    <p:sldId id="523" r:id="rId9"/>
    <p:sldId id="527" r:id="rId10"/>
    <p:sldId id="473" r:id="rId11"/>
    <p:sldId id="474" r:id="rId12"/>
    <p:sldId id="464" r:id="rId13"/>
    <p:sldId id="351" r:id="rId14"/>
    <p:sldId id="533" r:id="rId15"/>
    <p:sldId id="477" r:id="rId16"/>
    <p:sldId id="476" r:id="rId17"/>
    <p:sldId id="532" r:id="rId18"/>
    <p:sldId id="361" r:id="rId19"/>
    <p:sldId id="536" r:id="rId20"/>
    <p:sldId id="534" r:id="rId21"/>
    <p:sldId id="535" r:id="rId22"/>
    <p:sldId id="366" r:id="rId23"/>
    <p:sldId id="479" r:id="rId24"/>
    <p:sldId id="480" r:id="rId25"/>
    <p:sldId id="481" r:id="rId26"/>
    <p:sldId id="381" r:id="rId27"/>
    <p:sldId id="482" r:id="rId28"/>
    <p:sldId id="483" r:id="rId29"/>
    <p:sldId id="484" r:id="rId30"/>
    <p:sldId id="389" r:id="rId31"/>
    <p:sldId id="393" r:id="rId32"/>
    <p:sldId id="400" r:id="rId33"/>
    <p:sldId id="486" r:id="rId34"/>
    <p:sldId id="408" r:id="rId35"/>
    <p:sldId id="410" r:id="rId36"/>
    <p:sldId id="471" r:id="rId37"/>
    <p:sldId id="413" r:id="rId38"/>
    <p:sldId id="414" r:id="rId39"/>
    <p:sldId id="415" r:id="rId40"/>
    <p:sldId id="487" r:id="rId41"/>
    <p:sldId id="472" r:id="rId42"/>
    <p:sldId id="420" r:id="rId43"/>
    <p:sldId id="466" r:id="rId44"/>
    <p:sldId id="488" r:id="rId45"/>
    <p:sldId id="429" r:id="rId46"/>
    <p:sldId id="489" r:id="rId47"/>
    <p:sldId id="435" r:id="rId48"/>
    <p:sldId id="436" r:id="rId49"/>
    <p:sldId id="437" r:id="rId50"/>
    <p:sldId id="490" r:id="rId51"/>
    <p:sldId id="439" r:id="rId52"/>
    <p:sldId id="444" r:id="rId53"/>
    <p:sldId id="491" r:id="rId54"/>
    <p:sldId id="448" r:id="rId55"/>
    <p:sldId id="492" r:id="rId56"/>
    <p:sldId id="452" r:id="rId57"/>
    <p:sldId id="493" r:id="rId58"/>
    <p:sldId id="456" r:id="rId59"/>
    <p:sldId id="461" r:id="rId60"/>
    <p:sldId id="462" r:id="rId61"/>
    <p:sldId id="494" r:id="rId62"/>
    <p:sldId id="537" r:id="rId63"/>
  </p:sldIdLst>
  <p:sldSz cx="12192000" cy="6858000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80" userDrawn="1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pos="320" userDrawn="1">
          <p15:clr>
            <a:srgbClr val="A4A3A4"/>
          </p15:clr>
        </p15:guide>
        <p15:guide id="5" pos="7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EB6B"/>
    <a:srgbClr val="FF6666"/>
    <a:srgbClr val="667AFF"/>
    <a:srgbClr val="E37900"/>
    <a:srgbClr val="E30000"/>
    <a:srgbClr val="DEF0B5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>
      <p:cViewPr varScale="1">
        <p:scale>
          <a:sx n="81" d="100"/>
          <a:sy n="81" d="100"/>
        </p:scale>
        <p:origin x="725" y="67"/>
      </p:cViewPr>
      <p:guideLst>
        <p:guide orient="horz" pos="240"/>
        <p:guide orient="horz" pos="4080"/>
        <p:guide orient="horz" pos="3744"/>
        <p:guide pos="320"/>
        <p:guide pos="7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1498" y="-86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750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ctr" defTabSz="954413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3225" y="0"/>
            <a:ext cx="2211388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3.</a:t>
            </a:r>
            <a:fld id="{342252DE-2732-4B82-A5BE-9116EB4B7D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76500" y="0"/>
            <a:ext cx="5245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70" tIns="45135" rIns="90270" bIns="4513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158821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138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algn="r"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52725" y="533400"/>
            <a:ext cx="47307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663" y="3371850"/>
            <a:ext cx="75072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13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/>
            </a:lvl1pPr>
          </a:lstStyle>
          <a:p>
            <a:pPr>
              <a:defRPr/>
            </a:pPr>
            <a:fld id="{4E0E85F3-FD37-45D4-8C71-01DB907810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52379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459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1FB514C-6E98-4232-BB69-7D1B07EFB548}" type="slidenum">
              <a:rPr lang="en-GB" altLang="en-US" sz="1300" smtClean="0">
                <a:solidFill>
                  <a:srgbClr val="000000"/>
                </a:solidFill>
              </a:rPr>
              <a:pPr/>
              <a:t>18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06856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7FBC97A-E436-4D7E-8860-3E4C3E478944}" type="slidenum">
              <a:rPr lang="en-GB" altLang="en-US" sz="1300" smtClean="0">
                <a:solidFill>
                  <a:srgbClr val="000000"/>
                </a:solidFill>
              </a:rPr>
              <a:pPr/>
              <a:t>19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70853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7124499-7D6E-4CDE-9BA5-C8C9786F82AF}" type="slidenum">
              <a:rPr lang="en-GB" altLang="en-US" sz="1300" smtClean="0"/>
              <a:pPr/>
              <a:t>20</a:t>
            </a:fld>
            <a:endParaRPr lang="en-GB" altLang="en-US" sz="130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00613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FD9711D-C8CB-4D6A-8A96-1C981D6B7DC3}" type="slidenum">
              <a:rPr lang="en-GB" altLang="en-US" sz="1300" smtClean="0">
                <a:solidFill>
                  <a:srgbClr val="000000"/>
                </a:solidFill>
              </a:rPr>
              <a:pPr/>
              <a:t>21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5529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78698C0-5C98-4833-9067-6EEA89C324F0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2490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B550CE3-3FA7-49CA-A144-2148C506E1F5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4684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4D135A2-E20E-49CB-9B86-54F200158AC2}" type="slidenum">
              <a:rPr lang="en-GB" altLang="en-US" sz="1300" smtClean="0">
                <a:latin typeface="Arial" panose="020B0604020202020204" pitchFamily="34" charset="0"/>
              </a:rPr>
              <a:pPr/>
              <a:t>24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45049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C714B2A-4B9B-44C4-AEBE-F8D17EF3B619}" type="slidenum">
              <a:rPr lang="en-GB" altLang="en-US" sz="1300" smtClean="0">
                <a:latin typeface="Arial" panose="020B0604020202020204" pitchFamily="34" charset="0"/>
              </a:rPr>
              <a:pPr/>
              <a:t>25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87767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79F383A-24AD-478E-B83B-56AC0833FA32}" type="slidenum">
              <a:rPr lang="en-GB" altLang="en-US" sz="1300" smtClean="0">
                <a:latin typeface="Arial" panose="020B0604020202020204" pitchFamily="34" charset="0"/>
              </a:rPr>
              <a:pPr/>
              <a:t>26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65088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D41BBC6-883E-4568-B769-77A4A5045CB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1798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96FDF5-45B0-45B6-AB62-D8ED39A0C645}" type="slidenum">
              <a:rPr lang="en-GB" altLang="en-US" sz="1300" smtClean="0"/>
              <a:pPr/>
              <a:t>5</a:t>
            </a:fld>
            <a:endParaRPr lang="en-GB" altLang="en-US" sz="13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4766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0BE5EB7-08BC-4896-A3A8-C1856C55D0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2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3431A71-DB01-4DF7-BE48-BAAFDFB37E81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29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35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67DBB01-7A4F-4405-B232-328BDE296A93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31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119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7840840-0E39-43BA-A9A4-5123FB611336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32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5444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F8D54C8-598E-4027-9988-8CA4F0340D6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33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993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F6C08A-DE0F-4771-B430-FDCA75A94D70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34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887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02BD6AE-963A-4B78-B4BA-CFCD8B6FFE2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36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270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5ABE7C-DEFB-49B6-B6AB-B5FAD764B2A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38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274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C0F8E03-85EA-4EC2-9653-C6D7A8BBB22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39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628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78A5ADD-2F19-4F05-827D-B2899C4A8F11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40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4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30AC90-9572-4CF1-A097-53FCD1891950}" type="slidenum">
              <a:rPr lang="en-GB" altLang="en-US" sz="1300" smtClean="0"/>
              <a:pPr/>
              <a:t>7</a:t>
            </a:fld>
            <a:endParaRPr lang="en-GB" altLang="en-US" sz="130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543776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1363" indent="-284163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14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986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58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30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02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74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46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9DEB10-AC42-4E28-AF44-7BAFF0F79F9D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42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83952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31DAEAC-9BA9-4B73-A7D7-E2507014D38E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45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558830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81C3133-89DE-4531-989E-252F319B16AB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46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923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99A4934-B28E-4045-A9E3-3290C348A034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47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4298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9FB8BE6-3002-44AB-AAA6-12D5F6BFE127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48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265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8381763-0AEE-48A8-9C67-CF6C08E8DC0D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49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140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EFB8FA1-1F32-4FB2-AA70-B02CED2D6B5C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50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6127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C405CE2-8239-4DA4-8801-1278F3B79F32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51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46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EB8D6A2-2892-4348-A641-019BD139D4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52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898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26D5FF7-9BBB-4364-991B-3BC7B91AC28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53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198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DCC4F08-7102-4D0A-A3B5-D0C7DD3FCED0}" type="slidenum">
              <a:rPr lang="en-GB" altLang="en-US" sz="1300" smtClean="0">
                <a:solidFill>
                  <a:srgbClr val="000000"/>
                </a:solidFill>
              </a:rPr>
              <a:pPr/>
              <a:t>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63784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0323836-CDAC-4C55-B910-32A11F22C243}" type="slidenum">
              <a:rPr lang="en-GB" altLang="en-US" sz="1300" smtClean="0">
                <a:solidFill>
                  <a:srgbClr val="000000"/>
                </a:solidFill>
              </a:rPr>
              <a:pPr/>
              <a:t>10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1583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B218AA4-4A34-40CB-94C6-AA9EAF255A78}" type="slidenum">
              <a:rPr lang="en-GB" altLang="en-US" sz="1300"/>
              <a:pPr/>
              <a:t>11</a:t>
            </a:fld>
            <a:endParaRPr lang="en-GB" altLang="en-US" sz="13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038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54DCD71-B82E-4395-B039-815C30ACAA71}" type="slidenum">
              <a:rPr lang="en-GB" altLang="en-US" sz="1300" smtClean="0"/>
              <a:pPr/>
              <a:t>12</a:t>
            </a:fld>
            <a:endParaRPr lang="en-GB" altLang="en-US" sz="130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7851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06CF022-7154-4893-8028-564048C32AD5}" type="slidenum">
              <a:rPr lang="en-GB" altLang="en-US" sz="1300" smtClean="0">
                <a:solidFill>
                  <a:srgbClr val="000000"/>
                </a:solidFill>
              </a:rPr>
              <a:pPr/>
              <a:t>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21138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BD860E0-01E9-4E6D-BF9A-8CC9AC0F43EB}" type="slidenum">
              <a:rPr lang="en-GB" altLang="en-US" sz="1300" smtClean="0"/>
              <a:pPr/>
              <a:t>16</a:t>
            </a:fld>
            <a:endParaRPr lang="en-GB" altLang="en-US" sz="130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90073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163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38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579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625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465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3138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101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9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863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675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403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10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84899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739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104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669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99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602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8340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28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025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04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869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8290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874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313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4356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314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5770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0716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97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376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68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52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67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371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995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2169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8684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82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16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79603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469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48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0653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353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98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84117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93090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909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3943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9577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530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17804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21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754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4891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3822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9136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450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61528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0657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2222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1372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3028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7705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3686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5259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4369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0579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3845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8330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869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4770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220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233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120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latin typeface="Arial" charset="0"/>
              </a:rPr>
              <a:t>  Neil Storey, </a:t>
            </a:r>
            <a:r>
              <a:rPr lang="en-GB" sz="1200" i="1" smtClean="0">
                <a:latin typeface="Arial" charset="0"/>
              </a:rPr>
              <a:t>Electronics</a:t>
            </a:r>
            <a:r>
              <a:rPr lang="en-GB" sz="1200" smtClean="0">
                <a:latin typeface="Arial" charset="0"/>
              </a:rPr>
              <a:t>:</a:t>
            </a:r>
            <a:r>
              <a:rPr lang="en-GB" sz="1200" i="1" smtClean="0">
                <a:latin typeface="Arial" charset="0"/>
              </a:rPr>
              <a:t> A Systems Approach,</a:t>
            </a:r>
            <a:r>
              <a:rPr lang="en-GB" sz="1200" smtClean="0">
                <a:latin typeface="Arial" charset="0"/>
              </a:rPr>
              <a:t> 5</a:t>
            </a:r>
            <a:r>
              <a:rPr lang="en-GB" sz="1200" baseline="30000" smtClean="0">
                <a:latin typeface="Arial" charset="0"/>
              </a:rPr>
              <a:t>th</a:t>
            </a:r>
            <a:r>
              <a:rPr lang="en-GB" sz="1200" smtClean="0">
                <a:latin typeface="Arial" charset="0"/>
              </a:rPr>
              <a:t> Edition © Pearson Education Limited 2013</a:t>
            </a:r>
            <a:endParaRPr lang="en-GB" sz="2400" smtClean="0">
              <a:latin typeface="Arial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3.</a:t>
            </a:r>
            <a:fld id="{472484A6-7E18-4AA7-B5DE-AA61375A108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16.</a:t>
            </a:r>
            <a:fld id="{EC1B4C91-26FD-4157-B011-6F122FAD620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0FB6A983-9B2D-43EA-9574-377D79A6BB5C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8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9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CE3D2613-7777-459E-8237-8BE196B39A87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1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2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3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AD0A636C-368D-43B9-A3A1-68499C961469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5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6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7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8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 smtClean="0">
              <a:solidFill>
                <a:srgbClr val="000000"/>
              </a:solidFill>
            </a:endParaRPr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 smtClean="0">
              <a:solidFill>
                <a:srgbClr val="000000"/>
              </a:solidFill>
            </a:endParaRPr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 smtClean="0">
              <a:solidFill>
                <a:srgbClr val="000000"/>
              </a:solidFill>
            </a:endParaRPr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 Neil Storey, 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Electronics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200" i="1" smtClean="0">
                <a:solidFill>
                  <a:srgbClr val="000000"/>
                </a:solidFill>
                <a:latin typeface="arial" panose="020B0604020202020204" pitchFamily="34" charset="0"/>
              </a:rPr>
              <a:t> A Systems Approach,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5</a:t>
            </a:r>
            <a:r>
              <a:rPr lang="en-GB" altLang="en-US" sz="1200" baseline="30000" smtClean="0">
                <a:solidFill>
                  <a:srgbClr val="000000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t> Edition © Pearson Education Limited 2013</a:t>
            </a:r>
            <a:endParaRPr lang="en-GB" alt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7.</a:t>
            </a:r>
            <a:fld id="{B50A65C7-D473-41BA-9FC5-C02C0F3320EB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38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jpeg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2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22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4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8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0.png"/><Relationship Id="rId10" Type="http://schemas.openxmlformats.org/officeDocument/2006/relationships/image" Target="../media/image38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19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2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48.wmf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5.wmf"/><Relationship Id="rId11" Type="http://schemas.openxmlformats.org/officeDocument/2006/relationships/image" Target="../media/image50.png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47.wmf"/><Relationship Id="rId4" Type="http://schemas.openxmlformats.org/officeDocument/2006/relationships/image" Target="../media/image49.png"/><Relationship Id="rId9" Type="http://schemas.openxmlformats.org/officeDocument/2006/relationships/oleObject" Target="../embeddings/oleObject23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innsida.ntnu.no/wiki/-/wiki/English/Digital+exam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5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6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Last Time: A/D converter design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382000" cy="4319587"/>
          </a:xfrm>
        </p:spPr>
        <p:txBody>
          <a:bodyPr/>
          <a:lstStyle/>
          <a:p>
            <a:r>
              <a:rPr lang="en-CA" dirty="0" smtClean="0"/>
              <a:t>Design considerations:</a:t>
            </a:r>
          </a:p>
          <a:p>
            <a:pPr lvl="2"/>
            <a:endParaRPr lang="en-CA" dirty="0" smtClean="0"/>
          </a:p>
          <a:p>
            <a:pPr lvl="2"/>
            <a:r>
              <a:rPr lang="en-CA" dirty="0" smtClean="0"/>
              <a:t>When a voltage goes above certain levels, change a “bit”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Have the bits change in a binary fashion </a:t>
            </a:r>
          </a:p>
          <a:p>
            <a:pPr lvl="3"/>
            <a:r>
              <a:rPr lang="en-CA" dirty="0" smtClean="0"/>
              <a:t>Possibly some logic circuitry 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Precision voltage reference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Sample (and therefore filter) and readout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511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Complex Notation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620688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dirty="0" smtClean="0"/>
          </a:p>
          <a:p>
            <a:pPr eaLnBrk="1" hangingPunct="1">
              <a:lnSpc>
                <a:spcPct val="110000"/>
              </a:lnSpc>
            </a:pPr>
            <a:endParaRPr lang="en-US" altLang="en-US" dirty="0" smtClean="0"/>
          </a:p>
          <a:p>
            <a:pPr eaLnBrk="1" hangingPunct="1">
              <a:lnSpc>
                <a:spcPct val="110000"/>
              </a:lnSpc>
            </a:pPr>
            <a:r>
              <a:rPr lang="en-US" altLang="en-US" dirty="0" smtClean="0"/>
              <a:t>We can represent impedance using complex notation where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Resistors:	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R</a:t>
            </a:r>
            <a:r>
              <a:rPr lang="en-GB" altLang="en-US" dirty="0" smtClean="0"/>
              <a:t>        = 	 </a:t>
            </a:r>
            <a:r>
              <a:rPr lang="en-GB" altLang="en-US" i="1" dirty="0" smtClean="0"/>
              <a:t>R</a:t>
            </a:r>
            <a:r>
              <a:rPr lang="en-GB" altLang="en-US" dirty="0" smtClean="0"/>
              <a:t> </a:t>
            </a:r>
            <a:endParaRPr lang="en-US" altLang="en-US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Inductors:	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L</a:t>
            </a:r>
            <a:r>
              <a:rPr lang="en-GB" altLang="en-US" dirty="0" smtClean="0"/>
              <a:t>        =	 </a:t>
            </a:r>
            <a:r>
              <a:rPr lang="en-GB" altLang="en-US" dirty="0" err="1" smtClean="0"/>
              <a:t>j</a:t>
            </a:r>
            <a:r>
              <a:rPr lang="en-GB" altLang="en-US" i="1" dirty="0" err="1" smtClean="0"/>
              <a:t>X</a:t>
            </a:r>
            <a:r>
              <a:rPr lang="en-GB" altLang="en-US" i="1" baseline="-25000" dirty="0" err="1" smtClean="0"/>
              <a:t>L</a:t>
            </a:r>
            <a:r>
              <a:rPr lang="en-GB" altLang="en-US" i="1" dirty="0" smtClean="0"/>
              <a:t>         =	   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j</a:t>
            </a:r>
            <a:r>
              <a:rPr lang="en-GB" altLang="en-US" i="1" dirty="0" err="1" smtClean="0">
                <a:sym typeface="Symbol" panose="05050102010706020507" pitchFamily="18" charset="2"/>
              </a:rPr>
              <a:t></a:t>
            </a:r>
            <a:r>
              <a:rPr lang="en-GB" altLang="en-US" i="1" dirty="0" err="1" smtClean="0"/>
              <a:t>L</a:t>
            </a:r>
            <a:r>
              <a:rPr lang="en-GB" altLang="en-US" dirty="0" smtClean="0"/>
              <a:t> </a:t>
            </a:r>
            <a:endParaRPr lang="en-US" altLang="en-US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en-US" dirty="0" smtClean="0"/>
              <a:t>Capacitors:	</a:t>
            </a:r>
            <a:r>
              <a:rPr lang="en-GB" altLang="en-US" b="1" dirty="0" smtClean="0"/>
              <a:t>Z</a:t>
            </a:r>
            <a:r>
              <a:rPr lang="en-GB" altLang="en-US" b="1" baseline="-25000" dirty="0" smtClean="0"/>
              <a:t>C</a:t>
            </a:r>
            <a:r>
              <a:rPr lang="en-GB" altLang="en-US" dirty="0" smtClean="0"/>
              <a:t>        = 	</a:t>
            </a:r>
            <a:r>
              <a:rPr lang="en-GB" altLang="en-US" i="1" dirty="0" smtClean="0"/>
              <a:t>-</a:t>
            </a:r>
            <a:r>
              <a:rPr lang="en-GB" altLang="en-US" dirty="0" err="1" smtClean="0"/>
              <a:t>j</a:t>
            </a:r>
            <a:r>
              <a:rPr lang="en-GB" altLang="en-US" i="1" dirty="0" err="1" smtClean="0"/>
              <a:t>X</a:t>
            </a:r>
            <a:r>
              <a:rPr lang="en-GB" altLang="en-US" i="1" baseline="-25000" dirty="0" err="1" smtClean="0"/>
              <a:t>C</a:t>
            </a:r>
            <a:r>
              <a:rPr lang="en-GB" altLang="en-US" dirty="0" smtClean="0"/>
              <a:t>         =	 </a:t>
            </a:r>
            <a:endParaRPr lang="en-US" altLang="en-US" dirty="0" smtClean="0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524001" y="1820679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638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455548"/>
              </p:ext>
            </p:extLst>
          </p:nvPr>
        </p:nvGraphicFramePr>
        <p:xfrm>
          <a:off x="8543925" y="3932212"/>
          <a:ext cx="17335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Equation" r:id="rId4" imgW="1727200" imgH="787400" progId="Equation.3">
                  <p:embed/>
                </p:oleObj>
              </mc:Choice>
              <mc:Fallback>
                <p:oleObj name="Equation" r:id="rId4" imgW="1727200" imgH="787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3925" y="3932212"/>
                        <a:ext cx="17335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6391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6.6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3867150" cy="4319587"/>
          </a:xfrm>
        </p:spPr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FF"/>
                </a:solidFill>
              </a:rPr>
              <a:t>Series and parallel</a:t>
            </a:r>
            <a:br>
              <a:rPr lang="en-GB" altLang="en-US" b="1" smtClean="0">
                <a:solidFill>
                  <a:srgbClr val="0000FF"/>
                </a:solidFill>
              </a:rPr>
            </a:br>
            <a:r>
              <a:rPr lang="en-GB" altLang="en-US" b="1" smtClean="0">
                <a:solidFill>
                  <a:srgbClr val="0000FF"/>
                </a:solidFill>
              </a:rPr>
              <a:t>combinations of </a:t>
            </a:r>
            <a:br>
              <a:rPr lang="en-GB" altLang="en-US" b="1" smtClean="0">
                <a:solidFill>
                  <a:srgbClr val="0000FF"/>
                </a:solidFill>
              </a:rPr>
            </a:br>
            <a:r>
              <a:rPr lang="en-GB" altLang="en-US" b="1" smtClean="0">
                <a:solidFill>
                  <a:srgbClr val="0000FF"/>
                </a:solidFill>
              </a:rPr>
              <a:t>impedances</a:t>
            </a:r>
          </a:p>
          <a:p>
            <a:pPr lvl="1" eaLnBrk="1" hangingPunct="1"/>
            <a:r>
              <a:rPr lang="en-GB" altLang="en-US" smtClean="0"/>
              <a:t>impedances combine in the same way as resistors</a:t>
            </a:r>
          </a:p>
        </p:txBody>
      </p:sp>
      <p:pic>
        <p:nvPicPr>
          <p:cNvPr id="25603" name="Picture 4" descr="C15NF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9" y="1844675"/>
            <a:ext cx="4587875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61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7- Power in AC Circuits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1951" y="1611314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In </a:t>
            </a:r>
            <a:r>
              <a:rPr lang="en-US" altLang="en-US" sz="2400">
                <a:solidFill>
                  <a:srgbClr val="FF0000"/>
                </a:solidFill>
              </a:rPr>
              <a:t>resistive circuits the average power is equal to </a:t>
            </a:r>
            <a:r>
              <a:rPr lang="en-US" altLang="en-US" sz="2400" i="1">
                <a:solidFill>
                  <a:srgbClr val="FF0000"/>
                </a:solidFill>
              </a:rPr>
              <a:t>VI</a:t>
            </a:r>
            <a:r>
              <a:rPr lang="en-US" altLang="en-US" sz="2400"/>
              <a:t>, where </a:t>
            </a:r>
            <a:r>
              <a:rPr lang="en-US" altLang="en-US" sz="2400" i="1"/>
              <a:t>V</a:t>
            </a:r>
            <a:r>
              <a:rPr lang="en-US" altLang="en-US" sz="2400"/>
              <a:t> and </a:t>
            </a:r>
            <a:r>
              <a:rPr lang="en-US" altLang="en-US" sz="2400" i="1"/>
              <a:t>I</a:t>
            </a:r>
            <a:r>
              <a:rPr lang="en-US" altLang="en-US" sz="2400"/>
              <a:t> are r.m.s. values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a </a:t>
            </a:r>
            <a:r>
              <a:rPr lang="en-US" altLang="en-US" sz="2400">
                <a:solidFill>
                  <a:srgbClr val="FF0000"/>
                </a:solidFill>
              </a:rPr>
              <a:t>capacitor the current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an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inductor </a:t>
            </a:r>
            <a:r>
              <a:rPr lang="en-US" altLang="en-US" sz="2400">
                <a:solidFill>
                  <a:srgbClr val="FF0000"/>
                </a:solidFill>
              </a:rPr>
              <a:t>the current </a:t>
            </a:r>
            <a:r>
              <a:rPr lang="en-US" altLang="en-US" sz="2400" i="1">
                <a:solidFill>
                  <a:srgbClr val="FF0000"/>
                </a:solidFill>
              </a:rPr>
              <a:t>lags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circuits with both resistive and reactive elements, 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instantaneous power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400">
                <a:sym typeface="Symbol" panose="05050102010706020507" pitchFamily="18" charset="2"/>
              </a:rPr>
              <a:t>is: </a:t>
            </a:r>
            <a:br>
              <a:rPr lang="en-US" altLang="en-US" sz="2400">
                <a:sym typeface="Symbol" panose="05050102010706020507" pitchFamily="18" charset="2"/>
              </a:rPr>
            </a:br>
            <a:r>
              <a:rPr lang="en-US" altLang="en-US" sz="2400">
                <a:sym typeface="Symbol" panose="05050102010706020507" pitchFamily="18" charset="2"/>
              </a:rPr>
              <a:t>and </a:t>
            </a:r>
            <a:r>
              <a:rPr lang="en-US" altLang="en-US" sz="2400" i="1">
                <a:sym typeface="Symbol" panose="05050102010706020507" pitchFamily="18" charset="2"/>
              </a:rPr>
              <a:t>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average power </a:t>
            </a:r>
            <a:r>
              <a:rPr lang="en-US" altLang="en-US" sz="2400" i="1">
                <a:sym typeface="Symbol" panose="05050102010706020507" pitchFamily="18" charset="2"/>
              </a:rPr>
              <a:t>or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 active power </a:t>
            </a:r>
            <a:r>
              <a:rPr lang="en-US" altLang="en-US" sz="2400">
                <a:sym typeface="Symbol" panose="05050102010706020507" pitchFamily="18" charset="2"/>
              </a:rPr>
              <a:t>is </a:t>
            </a:r>
            <a:r>
              <a:rPr lang="en-US" altLang="en-US" sz="2400" i="1">
                <a:sym typeface="Symbol" panose="05050102010706020507" pitchFamily="18" charset="2"/>
              </a:rPr>
              <a:t>VI</a:t>
            </a:r>
            <a:r>
              <a:rPr lang="en-US" altLang="en-US" sz="2400">
                <a:sym typeface="Symbol" panose="05050102010706020507" pitchFamily="18" charset="2"/>
              </a:rPr>
              <a:t> cos </a:t>
            </a:r>
            <a:r>
              <a:rPr lang="en-US" altLang="en-US" sz="2400" i="1">
                <a:sym typeface="Symbol" panose="05050102010706020507" pitchFamily="18" charset="2"/>
              </a:rPr>
              <a:t>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The term cos </a:t>
            </a:r>
            <a:r>
              <a:rPr lang="en-US" altLang="en-US" sz="2400" i="1">
                <a:sym typeface="Symbol" panose="05050102010706020507" pitchFamily="18" charset="2"/>
              </a:rPr>
              <a:t> </a:t>
            </a:r>
            <a:r>
              <a:rPr lang="en-US" altLang="en-US" sz="2400">
                <a:sym typeface="Symbol" panose="05050102010706020507" pitchFamily="18" charset="2"/>
              </a:rPr>
              <a:t>is called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power factor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Have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Active</a:t>
            </a:r>
            <a:r>
              <a:rPr lang="en-US" altLang="en-US" sz="2400">
                <a:sym typeface="Symbol" panose="05050102010706020507" pitchFamily="18" charset="2"/>
              </a:rPr>
              <a:t>,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Reactive</a:t>
            </a:r>
            <a:r>
              <a:rPr lang="en-US" altLang="en-US" sz="2400">
                <a:sym typeface="Symbol" panose="05050102010706020507" pitchFamily="18" charset="2"/>
              </a:rPr>
              <a:t> and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Apparent Power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Power factor correction is important in high-power systems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High-power systems often use three-phase arrangements</a:t>
            </a:r>
          </a:p>
        </p:txBody>
      </p:sp>
      <p:graphicFrame>
        <p:nvGraphicFramePr>
          <p:cNvPr id="18436" name="Object 11"/>
          <p:cNvGraphicFramePr>
            <a:graphicFrameLocks noChangeAspect="1"/>
          </p:cNvGraphicFramePr>
          <p:nvPr/>
        </p:nvGraphicFramePr>
        <p:xfrm>
          <a:off x="5303838" y="4149726"/>
          <a:ext cx="50847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4" imgW="2197100" imgH="203200" progId="Equation.DSMT4">
                  <p:embed/>
                </p:oleObj>
              </mc:Choice>
              <mc:Fallback>
                <p:oleObj name="Equation" r:id="rId4" imgW="2197100" imgH="203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149726"/>
                        <a:ext cx="5084762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19"/>
          <p:cNvGrpSpPr>
            <a:grpSpLocks/>
          </p:cNvGrpSpPr>
          <p:nvPr/>
        </p:nvGrpSpPr>
        <p:grpSpPr bwMode="auto">
          <a:xfrm>
            <a:off x="2640014" y="2457451"/>
            <a:ext cx="6804025" cy="2989263"/>
            <a:chOff x="703" y="1548"/>
            <a:chExt cx="4286" cy="1883"/>
          </a:xfrm>
        </p:grpSpPr>
        <p:sp>
          <p:nvSpPr>
            <p:cNvPr id="58380" name="Rectangle 18"/>
            <p:cNvSpPr>
              <a:spLocks noChangeArrowheads="1"/>
            </p:cNvSpPr>
            <p:nvPr/>
          </p:nvSpPr>
          <p:spPr bwMode="auto">
            <a:xfrm>
              <a:off x="703" y="3045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58381" name="Rectangle 17"/>
            <p:cNvSpPr>
              <a:spLocks noChangeArrowheads="1"/>
            </p:cNvSpPr>
            <p:nvPr/>
          </p:nvSpPr>
          <p:spPr bwMode="auto">
            <a:xfrm>
              <a:off x="703" y="2546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58382" name="Rectangle 16"/>
            <p:cNvSpPr>
              <a:spLocks noChangeArrowheads="1"/>
            </p:cNvSpPr>
            <p:nvPr/>
          </p:nvSpPr>
          <p:spPr bwMode="auto">
            <a:xfrm>
              <a:off x="703" y="2047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58383" name="Rectangle 5"/>
            <p:cNvSpPr>
              <a:spLocks noChangeArrowheads="1"/>
            </p:cNvSpPr>
            <p:nvPr/>
          </p:nvSpPr>
          <p:spPr bwMode="auto">
            <a:xfrm>
              <a:off x="703" y="1548"/>
              <a:ext cx="4286" cy="386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</p:grp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2768" y="1773239"/>
            <a:ext cx="11176000" cy="4319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dirty="0" smtClean="0"/>
              <a:t>Therefore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dirty="0" smtClean="0"/>
              <a:t>		Active Power	</a:t>
            </a:r>
            <a:r>
              <a:rPr lang="en-GB" altLang="en-US" i="1" dirty="0" smtClean="0"/>
              <a:t>P</a:t>
            </a:r>
            <a:r>
              <a:rPr lang="en-GB" altLang="en-US" dirty="0" smtClean="0"/>
              <a:t> = </a:t>
            </a:r>
            <a:r>
              <a:rPr lang="en-GB" altLang="en-US" i="1" dirty="0" smtClean="0"/>
              <a:t>VI</a:t>
            </a:r>
            <a:r>
              <a:rPr lang="en-GB" altLang="en-US" dirty="0" smtClean="0"/>
              <a:t> cos </a:t>
            </a:r>
            <a:r>
              <a:rPr lang="en-GB" altLang="en-US" i="1" dirty="0" smtClean="0">
                <a:sym typeface="Symbol" panose="05050102010706020507" pitchFamily="18" charset="2"/>
              </a:rPr>
              <a:t> </a:t>
            </a:r>
            <a:r>
              <a:rPr lang="en-GB" altLang="en-US" dirty="0" smtClean="0">
                <a:sym typeface="Symbol" panose="05050102010706020507" pitchFamily="18" charset="2"/>
              </a:rPr>
              <a:t>	watts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dirty="0" smtClean="0">
                <a:sym typeface="Symbol" panose="05050102010706020507" pitchFamily="18" charset="2"/>
              </a:rPr>
              <a:t>		Reactive Power	Q = </a:t>
            </a:r>
            <a:r>
              <a:rPr lang="en-GB" altLang="en-US" i="1" dirty="0" smtClean="0"/>
              <a:t>VI</a:t>
            </a:r>
            <a:r>
              <a:rPr lang="en-GB" altLang="en-US" dirty="0" smtClean="0"/>
              <a:t> sin </a:t>
            </a:r>
            <a:r>
              <a:rPr lang="en-GB" altLang="en-US" i="1" dirty="0" smtClean="0">
                <a:sym typeface="Symbol" panose="05050102010706020507" pitchFamily="18" charset="2"/>
              </a:rPr>
              <a:t>		</a:t>
            </a:r>
            <a:r>
              <a:rPr lang="en-GB" altLang="en-US" dirty="0" err="1" smtClean="0">
                <a:sym typeface="Symbol" panose="05050102010706020507" pitchFamily="18" charset="2"/>
              </a:rPr>
              <a:t>var</a:t>
            </a:r>
            <a:endParaRPr lang="en-GB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dirty="0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dirty="0" smtClean="0">
                <a:sym typeface="Symbol" panose="05050102010706020507" pitchFamily="18" charset="2"/>
              </a:rPr>
              <a:t>		Apparent Power	S = </a:t>
            </a:r>
            <a:r>
              <a:rPr lang="en-GB" altLang="en-US" i="1" dirty="0" smtClean="0">
                <a:sym typeface="Symbol" panose="05050102010706020507" pitchFamily="18" charset="2"/>
              </a:rPr>
              <a:t>VI			</a:t>
            </a:r>
            <a:r>
              <a:rPr lang="en-GB" altLang="en-US" dirty="0" smtClean="0">
                <a:sym typeface="Symbol" panose="05050102010706020507" pitchFamily="18" charset="2"/>
              </a:rPr>
              <a:t>VA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i="1" dirty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i="1" dirty="0" smtClean="0">
                <a:sym typeface="Symbol" panose="05050102010706020507" pitchFamily="18" charset="2"/>
              </a:rPr>
              <a:t>                                    S</a:t>
            </a:r>
            <a:r>
              <a:rPr lang="en-GB" altLang="en-US" baseline="30000" dirty="0" smtClean="0">
                <a:sym typeface="Symbol" panose="05050102010706020507" pitchFamily="18" charset="2"/>
              </a:rPr>
              <a:t>2</a:t>
            </a:r>
            <a:r>
              <a:rPr lang="en-GB" altLang="en-US" dirty="0" smtClean="0">
                <a:sym typeface="Symbol" panose="05050102010706020507" pitchFamily="18" charset="2"/>
              </a:rPr>
              <a:t> = </a:t>
            </a:r>
            <a:r>
              <a:rPr lang="en-GB" altLang="en-US" i="1" dirty="0" smtClean="0">
                <a:sym typeface="Symbol" panose="05050102010706020507" pitchFamily="18" charset="2"/>
              </a:rPr>
              <a:t>P</a:t>
            </a:r>
            <a:r>
              <a:rPr lang="en-GB" altLang="en-US" baseline="30000" dirty="0" smtClean="0">
                <a:sym typeface="Symbol" panose="05050102010706020507" pitchFamily="18" charset="2"/>
              </a:rPr>
              <a:t>2</a:t>
            </a:r>
            <a:r>
              <a:rPr lang="en-GB" altLang="en-US" dirty="0" smtClean="0">
                <a:sym typeface="Symbol" panose="05050102010706020507" pitchFamily="18" charset="2"/>
              </a:rPr>
              <a:t> + </a:t>
            </a:r>
            <a:r>
              <a:rPr lang="en-GB" altLang="en-US" i="1" dirty="0" smtClean="0">
                <a:sym typeface="Symbol" panose="05050102010706020507" pitchFamily="18" charset="2"/>
              </a:rPr>
              <a:t>Q</a:t>
            </a:r>
            <a:r>
              <a:rPr lang="en-GB" altLang="en-US" baseline="30000" dirty="0" smtClean="0">
                <a:sym typeface="Symbol" panose="05050102010706020507" pitchFamily="18" charset="2"/>
              </a:rPr>
              <a:t>2</a:t>
            </a:r>
            <a:endParaRPr lang="en-GB" altLang="en-US" dirty="0" smtClean="0">
              <a:sym typeface="Symbol" panose="05050102010706020507" pitchFamily="18" charset="2"/>
            </a:endParaRPr>
          </a:p>
        </p:txBody>
      </p:sp>
      <p:pic>
        <p:nvPicPr>
          <p:cNvPr id="58372" name="Picture 4" descr="C16NF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788" y="-36513"/>
            <a:ext cx="2735262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4" descr="C16NF0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5" b="45857"/>
          <a:stretch>
            <a:fillRect/>
          </a:stretch>
        </p:blipFill>
        <p:spPr bwMode="auto">
          <a:xfrm>
            <a:off x="1595438" y="115888"/>
            <a:ext cx="252095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4" descr="C16NF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" t="61760" r="50420" b="5685"/>
          <a:stretch>
            <a:fillRect/>
          </a:stretch>
        </p:blipFill>
        <p:spPr bwMode="auto">
          <a:xfrm>
            <a:off x="4749800" y="1"/>
            <a:ext cx="235743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5" name="TextBox 1"/>
          <p:cNvSpPr txBox="1">
            <a:spLocks noChangeArrowheads="1"/>
          </p:cNvSpPr>
          <p:nvPr/>
        </p:nvSpPr>
        <p:spPr bwMode="auto">
          <a:xfrm>
            <a:off x="4187825" y="663576"/>
            <a:ext cx="4318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</a:t>
            </a:r>
            <a:endParaRPr lang="en-CA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58376" name="TextBox 12"/>
          <p:cNvSpPr txBox="1">
            <a:spLocks noChangeArrowheads="1"/>
          </p:cNvSpPr>
          <p:nvPr/>
        </p:nvSpPr>
        <p:spPr bwMode="auto">
          <a:xfrm>
            <a:off x="7291388" y="663576"/>
            <a:ext cx="4318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</a:t>
            </a:r>
            <a:endParaRPr lang="en-CA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pSp>
        <p:nvGrpSpPr>
          <p:cNvPr id="58377" name="Group 14"/>
          <p:cNvGrpSpPr>
            <a:grpSpLocks/>
          </p:cNvGrpSpPr>
          <p:nvPr/>
        </p:nvGrpSpPr>
        <p:grpSpPr bwMode="auto">
          <a:xfrm>
            <a:off x="2647202" y="5638801"/>
            <a:ext cx="6804025" cy="633412"/>
            <a:chOff x="725" y="3543"/>
            <a:chExt cx="4355" cy="499"/>
          </a:xfrm>
        </p:grpSpPr>
        <p:sp>
          <p:nvSpPr>
            <p:cNvPr id="58378" name="Rectangle 12"/>
            <p:cNvSpPr>
              <a:spLocks noChangeArrowheads="1"/>
            </p:cNvSpPr>
            <p:nvPr/>
          </p:nvSpPr>
          <p:spPr bwMode="auto">
            <a:xfrm>
              <a:off x="725" y="3543"/>
              <a:ext cx="4355" cy="49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58379" name="Object 13"/>
            <p:cNvGraphicFramePr>
              <a:graphicFrameLocks noChangeAspect="1"/>
            </p:cNvGraphicFramePr>
            <p:nvPr/>
          </p:nvGraphicFramePr>
          <p:xfrm>
            <a:off x="1555" y="3566"/>
            <a:ext cx="2695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339" name="Equation" r:id="rId6" imgW="3314700" imgH="723900" progId="Equation.3">
                    <p:embed/>
                  </p:oleObj>
                </mc:Choice>
                <mc:Fallback>
                  <p:oleObj name="Equation" r:id="rId6" imgW="3314700" imgH="7239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5" y="3566"/>
                          <a:ext cx="2695" cy="4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060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Or</a:t>
            </a:r>
            <a:endParaRPr lang="nb-NO" altLang="en-US" smtClean="0"/>
          </a:p>
        </p:txBody>
      </p:sp>
      <p:sp>
        <p:nvSpPr>
          <p:cNvPr id="60419" name="TextBox 5"/>
          <p:cNvSpPr txBox="1">
            <a:spLocks noChangeArrowheads="1"/>
          </p:cNvSpPr>
          <p:nvPr/>
        </p:nvSpPr>
        <p:spPr bwMode="auto">
          <a:xfrm>
            <a:off x="1847851" y="5553075"/>
            <a:ext cx="8493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  <a:latin typeface="Times" panose="02020603050405020304" pitchFamily="18" charset="0"/>
              </a:rPr>
              <a:t>You pay for the whole glass of beer in VA, but can only drink the W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  <a:latin typeface="Times" panose="02020603050405020304" pitchFamily="18" charset="0"/>
              </a:rPr>
              <a:t>Power factor = Amount of beer/Glass-size</a:t>
            </a:r>
            <a:endParaRPr lang="nb-NO" altLang="en-US" sz="24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grpSp>
        <p:nvGrpSpPr>
          <p:cNvPr id="60420" name="Group 10"/>
          <p:cNvGrpSpPr>
            <a:grpSpLocks/>
          </p:cNvGrpSpPr>
          <p:nvPr/>
        </p:nvGrpSpPr>
        <p:grpSpPr bwMode="auto">
          <a:xfrm>
            <a:off x="1627188" y="1665289"/>
            <a:ext cx="8932862" cy="3887787"/>
            <a:chOff x="103612" y="1664804"/>
            <a:chExt cx="8932884" cy="3888432"/>
          </a:xfrm>
        </p:grpSpPr>
        <p:pic>
          <p:nvPicPr>
            <p:cNvPr id="60421" name="Picture 2" descr="https://www.electriciantalk.com/attachments/f2/125777d1524794435-va-vs-watts-beerkv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12" y="1664804"/>
              <a:ext cx="8932884" cy="3888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823261" y="2541249"/>
              <a:ext cx="684215" cy="523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2800" dirty="0" err="1">
                  <a:solidFill>
                    <a:srgbClr val="268DC0"/>
                  </a:solidFill>
                  <a:latin typeface="+mn-lt"/>
                </a:rPr>
                <a:t>var</a:t>
              </a:r>
              <a:endParaRPr lang="nb-NO" sz="2800" dirty="0">
                <a:solidFill>
                  <a:srgbClr val="268DC0"/>
                </a:solidFill>
                <a:latin typeface="+mn-lt"/>
              </a:endParaRPr>
            </a:p>
          </p:txBody>
        </p:sp>
        <p:sp>
          <p:nvSpPr>
            <p:cNvPr id="60423" name="Rectangle 6"/>
            <p:cNvSpPr>
              <a:spLocks noChangeArrowheads="1"/>
            </p:cNvSpPr>
            <p:nvPr/>
          </p:nvSpPr>
          <p:spPr bwMode="auto">
            <a:xfrm>
              <a:off x="3419872" y="3320988"/>
              <a:ext cx="324036" cy="5760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nb-NO" altLang="en-US">
                <a:latin typeface="Times" panose="02020603050405020304" pitchFamily="18" charset="0"/>
              </a:endParaRPr>
            </a:p>
          </p:txBody>
        </p:sp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4734018" y="3941195"/>
              <a:ext cx="324036" cy="5760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nb-NO" altLang="en-US">
                <a:latin typeface="Times" panose="02020603050405020304" pitchFamily="18" charset="0"/>
              </a:endParaRPr>
            </a:p>
          </p:txBody>
        </p:sp>
        <p:sp>
          <p:nvSpPr>
            <p:cNvPr id="60425" name="TextBox 9"/>
            <p:cNvSpPr txBox="1">
              <a:spLocks noChangeArrowheads="1"/>
            </p:cNvSpPr>
            <p:nvPr/>
          </p:nvSpPr>
          <p:spPr bwMode="auto">
            <a:xfrm>
              <a:off x="3599892" y="2278146"/>
              <a:ext cx="216024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900">
                  <a:latin typeface="Times" panose="02020603050405020304" pitchFamily="18" charset="0"/>
                </a:rPr>
                <a:t>(</a:t>
              </a:r>
              <a:endParaRPr lang="nb-NO" altLang="en-US" sz="1900">
                <a:latin typeface="Times" panose="02020603050405020304" pitchFamily="18" charset="0"/>
              </a:endParaRPr>
            </a:p>
          </p:txBody>
        </p:sp>
        <p:sp>
          <p:nvSpPr>
            <p:cNvPr id="60426" name="Rectangle 11"/>
            <p:cNvSpPr>
              <a:spLocks noChangeArrowheads="1"/>
            </p:cNvSpPr>
            <p:nvPr/>
          </p:nvSpPr>
          <p:spPr bwMode="auto">
            <a:xfrm>
              <a:off x="3405451" y="3410812"/>
              <a:ext cx="324036" cy="5760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nb-NO" altLang="en-US">
                <a:latin typeface="Times" panose="02020603050405020304" pitchFamily="18" charset="0"/>
              </a:endParaRPr>
            </a:p>
          </p:txBody>
        </p:sp>
        <p:sp>
          <p:nvSpPr>
            <p:cNvPr id="60427" name="TextBox 12"/>
            <p:cNvSpPr txBox="1">
              <a:spLocks noChangeArrowheads="1"/>
            </p:cNvSpPr>
            <p:nvPr/>
          </p:nvSpPr>
          <p:spPr bwMode="auto">
            <a:xfrm>
              <a:off x="3180582" y="2864438"/>
              <a:ext cx="203286" cy="338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900">
                  <a:latin typeface="Times" panose="02020603050405020304" pitchFamily="18" charset="0"/>
                </a:rPr>
                <a:t>(</a:t>
              </a:r>
              <a:endParaRPr lang="nb-NO" altLang="en-US" sz="1900">
                <a:latin typeface="Times" panose="02020603050405020304" pitchFamily="18" charset="0"/>
              </a:endParaRPr>
            </a:p>
          </p:txBody>
        </p:sp>
        <p:sp>
          <p:nvSpPr>
            <p:cNvPr id="60428" name="TextBox 13"/>
            <p:cNvSpPr txBox="1">
              <a:spLocks noChangeArrowheads="1"/>
            </p:cNvSpPr>
            <p:nvPr/>
          </p:nvSpPr>
          <p:spPr bwMode="auto">
            <a:xfrm>
              <a:off x="2968750" y="3989838"/>
              <a:ext cx="211832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rIns="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900">
                  <a:latin typeface="Times" panose="02020603050405020304" pitchFamily="18" charset="0"/>
                </a:rPr>
                <a:t>(</a:t>
              </a:r>
              <a:endParaRPr lang="nb-NO" altLang="en-US" sz="1900">
                <a:latin typeface="Times" panose="02020603050405020304" pitchFamily="18" charset="0"/>
              </a:endParaRPr>
            </a:p>
          </p:txBody>
        </p:sp>
        <p:sp>
          <p:nvSpPr>
            <p:cNvPr id="60429" name="TextBox 14"/>
            <p:cNvSpPr txBox="1">
              <a:spLocks noChangeArrowheads="1"/>
            </p:cNvSpPr>
            <p:nvPr/>
          </p:nvSpPr>
          <p:spPr bwMode="auto">
            <a:xfrm>
              <a:off x="3384213" y="4458598"/>
              <a:ext cx="211832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900">
                  <a:latin typeface="Times" panose="02020603050405020304" pitchFamily="18" charset="0"/>
                </a:rPr>
                <a:t>(</a:t>
              </a:r>
              <a:endParaRPr lang="nb-NO" altLang="en-US" sz="1900">
                <a:latin typeface="Times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920205" y="2880170"/>
            <a:ext cx="2371984" cy="31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tIns="0" bIns="36000" rtlCol="0">
            <a:spAutoFit/>
          </a:bodyPr>
          <a:lstStyle/>
          <a:p>
            <a:r>
              <a:rPr lang="en-CA" sz="1800" dirty="0" smtClean="0">
                <a:latin typeface="+mn-lt"/>
              </a:rPr>
              <a:t>Active Power (W)</a:t>
            </a:r>
            <a:endParaRPr lang="en-CA" sz="18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1174" y="2609085"/>
            <a:ext cx="670770" cy="313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tIns="0" bIns="36000" rtlCol="0">
            <a:spAutoFit/>
          </a:bodyPr>
          <a:lstStyle/>
          <a:p>
            <a:r>
              <a:rPr lang="en-CA" sz="1800" dirty="0" smtClean="0">
                <a:latin typeface="+mn-lt"/>
              </a:rPr>
              <a:t>(</a:t>
            </a:r>
            <a:r>
              <a:rPr lang="en-CA" sz="1800" dirty="0" err="1" smtClean="0">
                <a:latin typeface="+mn-lt"/>
              </a:rPr>
              <a:t>var</a:t>
            </a:r>
            <a:r>
              <a:rPr lang="en-CA" sz="1800" dirty="0" smtClean="0">
                <a:latin typeface="+mn-lt"/>
              </a:rPr>
              <a:t>)</a:t>
            </a:r>
            <a:endParaRPr lang="en-CA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670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What lags and what leads?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328989" y="1649414"/>
          <a:ext cx="6192837" cy="3789363"/>
        </p:xfrm>
        <a:graphic>
          <a:graphicData uri="http://schemas.openxmlformats.org/drawingml/2006/table">
            <a:tbl>
              <a:tblPr/>
              <a:tblGrid>
                <a:gridCol w="2064279"/>
                <a:gridCol w="2064279"/>
                <a:gridCol w="2064279"/>
              </a:tblGrid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1" dirty="0">
                          <a:effectLst/>
                        </a:rPr>
                        <a:t>Basis for Comparison</a:t>
                      </a:r>
                    </a:p>
                  </a:txBody>
                  <a:tcPr marL="28992" marR="28992" marT="28993" marB="28993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D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1" dirty="0">
                          <a:effectLst/>
                        </a:rPr>
                        <a:t>Leading Power Factor</a:t>
                      </a:r>
                    </a:p>
                  </a:txBody>
                  <a:tcPr marL="28992" marR="28992" marT="28993" marB="28993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D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1" dirty="0">
                          <a:effectLst/>
                        </a:rPr>
                        <a:t>Lagging Power Factor</a:t>
                      </a:r>
                    </a:p>
                  </a:txBody>
                  <a:tcPr marL="28992" marR="28992" marT="28993" marB="28993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DF7"/>
                    </a:solidFill>
                  </a:tcPr>
                </a:tc>
              </a:tr>
              <a:tr h="1124844"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Basic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The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load current leads the supply voltage</a:t>
                      </a:r>
                      <a:r>
                        <a:rPr lang="en-US" sz="1400" dirty="0">
                          <a:effectLst/>
                        </a:rPr>
                        <a:t> by certain phase angle.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There is a phase difference between voltage and current where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load current lags the supply voltage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472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Nature of load in electrical circuit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Capacitive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Inductive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</a:tr>
              <a:tr h="48472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Correction of low power factor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By the addition of inductive load.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By adding capacitive load.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71357"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 smtClean="0">
                          <a:effectLst/>
                        </a:rPr>
                        <a:t>Value of power factor</a:t>
                      </a:r>
                      <a:endParaRPr lang="en-CA" sz="1400" dirty="0">
                        <a:effectLst/>
                      </a:endParaRP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Exists between -1 to 0.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Exists between 0 and 1.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</a:tr>
              <a:tr h="271357"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>
                          <a:effectLst/>
                        </a:rPr>
                        <a:t>Reactive component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Negative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Positive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</a:tr>
              <a:tr h="911472"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>
                          <a:effectLst/>
                        </a:rPr>
                        <a:t>Examples of respective loads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400" dirty="0">
                          <a:effectLst/>
                        </a:rPr>
                        <a:t>Capacitive load:</a:t>
                      </a:r>
                      <a:br>
                        <a:rPr lang="en-CA" sz="1400" dirty="0">
                          <a:effectLst/>
                        </a:rPr>
                      </a:br>
                      <a:r>
                        <a:rPr lang="en-CA" sz="1400" dirty="0">
                          <a:effectLst/>
                        </a:rPr>
                        <a:t>Electrical motors, capacitor, radio circuits, etc.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Inductive load: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Power generator, inductor, relays, etc.</a:t>
                      </a:r>
                    </a:p>
                  </a:txBody>
                  <a:tcPr marL="28992" marR="28992" marT="28993" marB="28993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pic>
        <p:nvPicPr>
          <p:cNvPr id="63525" name="Picture 2" descr="https://circuitglobe.com/wp-content/uploads/2020/03/leading-power-factor-trian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54"/>
          <a:stretch>
            <a:fillRect/>
          </a:stretch>
        </p:blipFill>
        <p:spPr bwMode="auto">
          <a:xfrm>
            <a:off x="5808663" y="5481638"/>
            <a:ext cx="1389062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26" name="Picture 2" descr="https://circuitglobe.com/wp-content/uploads/2020/03/leading-power-factor-trian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69"/>
          <a:stretch>
            <a:fillRect/>
          </a:stretch>
        </p:blipFill>
        <p:spPr bwMode="auto">
          <a:xfrm>
            <a:off x="3432175" y="5507038"/>
            <a:ext cx="19050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27" name="Picture 4" descr="https://circuitglobe.com/wp-content/uploads/2020/03/lagging-power-factor-triang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27"/>
          <a:stretch>
            <a:fillRect/>
          </a:stretch>
        </p:blipFill>
        <p:spPr bwMode="auto">
          <a:xfrm>
            <a:off x="7824788" y="5462588"/>
            <a:ext cx="13906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3528" name="Straight Connector 6"/>
          <p:cNvCxnSpPr>
            <a:cxnSpLocks noChangeShapeType="1"/>
          </p:cNvCxnSpPr>
          <p:nvPr/>
        </p:nvCxnSpPr>
        <p:spPr bwMode="auto">
          <a:xfrm>
            <a:off x="3328988" y="4459288"/>
            <a:ext cx="0" cy="19431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3529" name="Straight Connector 9"/>
          <p:cNvCxnSpPr>
            <a:cxnSpLocks noChangeShapeType="1"/>
          </p:cNvCxnSpPr>
          <p:nvPr/>
        </p:nvCxnSpPr>
        <p:spPr bwMode="auto">
          <a:xfrm flipH="1" flipV="1">
            <a:off x="3328989" y="6415088"/>
            <a:ext cx="619283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3530" name="Straight Connector 10"/>
          <p:cNvCxnSpPr>
            <a:cxnSpLocks noChangeShapeType="1"/>
          </p:cNvCxnSpPr>
          <p:nvPr/>
        </p:nvCxnSpPr>
        <p:spPr bwMode="auto">
          <a:xfrm>
            <a:off x="5389563" y="4475164"/>
            <a:ext cx="0" cy="1944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3531" name="Straight Connector 11"/>
          <p:cNvCxnSpPr>
            <a:cxnSpLocks noChangeShapeType="1"/>
          </p:cNvCxnSpPr>
          <p:nvPr/>
        </p:nvCxnSpPr>
        <p:spPr bwMode="auto">
          <a:xfrm>
            <a:off x="7454900" y="4484689"/>
            <a:ext cx="0" cy="19446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3532" name="Straight Connector 12"/>
          <p:cNvCxnSpPr>
            <a:cxnSpLocks noChangeShapeType="1"/>
          </p:cNvCxnSpPr>
          <p:nvPr/>
        </p:nvCxnSpPr>
        <p:spPr bwMode="auto">
          <a:xfrm>
            <a:off x="9512300" y="4483100"/>
            <a:ext cx="0" cy="1944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3533" name="TextBox 8"/>
          <p:cNvSpPr txBox="1">
            <a:spLocks noChangeArrowheads="1"/>
          </p:cNvSpPr>
          <p:nvPr/>
        </p:nvSpPr>
        <p:spPr bwMode="auto">
          <a:xfrm>
            <a:off x="7572376" y="744538"/>
            <a:ext cx="2124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r>
              <a:rPr lang="en-CA" altLang="en-US" sz="1800">
                <a:solidFill>
                  <a:srgbClr val="FF0000"/>
                </a:solidFill>
              </a:rPr>
              <a:t>Taken as the current relative to voltage</a:t>
            </a:r>
          </a:p>
        </p:txBody>
      </p:sp>
    </p:spTree>
    <p:extLst>
      <p:ext uri="{BB962C8B-B14F-4D97-AF65-F5344CB8AC3E}">
        <p14:creationId xmlns:p14="http://schemas.microsoft.com/office/powerpoint/2010/main" val="3909894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8-</a:t>
            </a:r>
            <a:br>
              <a:rPr lang="en-US" altLang="en-US" sz="3200"/>
            </a:br>
            <a:r>
              <a:rPr lang="en-US" altLang="en-US" sz="3200"/>
              <a:t>Frequency Characteristics of AC Circuits</a:t>
            </a:r>
            <a:endParaRPr lang="en-US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reactance of capacitors and inductors is dependent on frequency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Single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or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networks can produce an arrangement with a single upper or lower cut-off frequency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each case the angular cut-off frequency </a:t>
            </a:r>
            <a:r>
              <a:rPr lang="en-US" altLang="en-US" sz="2400" i="1">
                <a:sym typeface="Symbol" panose="05050102010706020507" pitchFamily="18" charset="2"/>
              </a:rPr>
              <a:t></a:t>
            </a:r>
            <a:r>
              <a:rPr lang="en-US" altLang="en-US" sz="2400" i="1" baseline="-25000">
                <a:sym typeface="Symbol" panose="05050102010706020507" pitchFamily="18" charset="2"/>
              </a:rPr>
              <a:t>o</a:t>
            </a:r>
            <a:r>
              <a:rPr lang="en-US" altLang="en-US" sz="2400">
                <a:sym typeface="Symbol" panose="05050102010706020507" pitchFamily="18" charset="2"/>
              </a:rPr>
              <a:t> is given by the reciprocal of </a:t>
            </a:r>
            <a:r>
              <a:rPr lang="en-US" altLang="en-US" sz="2400"/>
              <a:t>the time constant</a:t>
            </a:r>
            <a:r>
              <a:rPr lang="en-US" altLang="en-US" sz="2400" i="1"/>
              <a:t> </a:t>
            </a:r>
            <a:r>
              <a:rPr lang="en-US" altLang="en-US" sz="2400">
                <a:sym typeface="Symbol" panose="05050102010706020507" pitchFamily="18" charset="2"/>
              </a:rPr>
              <a:t>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For an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CR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, for an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L/R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Resonance </a:t>
            </a:r>
            <a:r>
              <a:rPr lang="en-US" altLang="en-US" sz="2400">
                <a:sym typeface="Symbol" panose="05050102010706020507" pitchFamily="18" charset="2"/>
              </a:rPr>
              <a:t>occurs when the reactance of the capacitive element cancels that of the inductive element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Simple </a:t>
            </a:r>
            <a:r>
              <a:rPr lang="en-US" altLang="en-US" sz="2400" i="1"/>
              <a:t>RC</a:t>
            </a:r>
            <a:r>
              <a:rPr lang="en-US" altLang="en-US" sz="2400"/>
              <a:t> or </a:t>
            </a:r>
            <a:r>
              <a:rPr lang="en-US" altLang="en-US" sz="2400" i="1"/>
              <a:t>RL</a:t>
            </a:r>
            <a:r>
              <a:rPr lang="en-US" altLang="en-US" sz="2400"/>
              <a:t> networks represent </a:t>
            </a:r>
            <a:r>
              <a:rPr lang="en-US" altLang="en-US" sz="2400">
                <a:solidFill>
                  <a:srgbClr val="FF0000"/>
                </a:solidFill>
              </a:rPr>
              <a:t>single-pole filters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Stray capacitance and inductance are found in all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AC circuits—should be able to: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4083050" cy="4319587"/>
          </a:xfrm>
        </p:spPr>
        <p:txBody>
          <a:bodyPr/>
          <a:lstStyle/>
          <a:p>
            <a:r>
              <a:rPr lang="en-CA" altLang="en-US" smtClean="0"/>
              <a:t>Calculate transfer functions for complex impedances </a:t>
            </a:r>
          </a:p>
          <a:p>
            <a:r>
              <a:rPr lang="en-CA" altLang="en-US" smtClean="0"/>
              <a:t>Know cutoff and resonance frequencies, resonance conditions, bandwidth.</a:t>
            </a:r>
          </a:p>
          <a:p>
            <a:r>
              <a:rPr lang="en-CA" altLang="en-US" smtClean="0"/>
              <a:t>Draw Bode plots of the transfer function</a:t>
            </a:r>
          </a:p>
          <a:p>
            <a:endParaRPr lang="en-CA" altLang="en-US" smtClean="0"/>
          </a:p>
        </p:txBody>
      </p:sp>
      <p:pic>
        <p:nvPicPr>
          <p:cNvPr id="24580" name="Picture 9" descr="C17NF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773239"/>
            <a:ext cx="3903662" cy="43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6296" y="201453"/>
            <a:ext cx="8763508" cy="7750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tIns="0" bIns="36000" rtlCol="0">
            <a:spAutoFit/>
          </a:bodyPr>
          <a:lstStyle/>
          <a:p>
            <a:r>
              <a:rPr lang="en-CA" sz="2400" dirty="0" smtClean="0">
                <a:solidFill>
                  <a:srgbClr val="FF0000"/>
                </a:solidFill>
                <a:latin typeface="+mn-lt"/>
              </a:rPr>
              <a:t>Remember:	High </a:t>
            </a:r>
            <a:r>
              <a:rPr lang="en-CA" sz="2400" dirty="0" err="1" smtClean="0">
                <a:solidFill>
                  <a:srgbClr val="FF0000"/>
                </a:solidFill>
                <a:latin typeface="+mn-lt"/>
              </a:rPr>
              <a:t>Frequencies</a:t>
            </a:r>
            <a:r>
              <a:rPr lang="en-CA" sz="2400" dirty="0" err="1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X</a:t>
            </a:r>
            <a:r>
              <a:rPr lang="en-CA" sz="2400" baseline="-25000" dirty="0" err="1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L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, X</a:t>
            </a:r>
            <a:r>
              <a:rPr lang="en-CA" sz="2400" baseline="-250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C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0</a:t>
            </a:r>
          </a:p>
          <a:p>
            <a:r>
              <a:rPr lang="en-CA" sz="2400" dirty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	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	</a:t>
            </a:r>
            <a:r>
              <a:rPr lang="en-CA" sz="2400" dirty="0" smtClean="0">
                <a:solidFill>
                  <a:srgbClr val="FF0000"/>
                </a:solidFill>
                <a:latin typeface="+mn-lt"/>
              </a:rPr>
              <a:t>Low </a:t>
            </a:r>
            <a:r>
              <a:rPr lang="en-CA" sz="2400" dirty="0">
                <a:solidFill>
                  <a:srgbClr val="FF0000"/>
                </a:solidFill>
                <a:latin typeface="+mn-lt"/>
              </a:rPr>
              <a:t>Frequencies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 X</a:t>
            </a:r>
            <a:r>
              <a:rPr lang="en-CA" sz="2400" baseline="-250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C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</a:t>
            </a:r>
            <a:r>
              <a:rPr lang="en-CA" sz="2400" dirty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, 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X</a:t>
            </a:r>
            <a:r>
              <a:rPr lang="en-CA" sz="2400" baseline="-25000" dirty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L</a:t>
            </a:r>
            <a:r>
              <a:rPr lang="en-CA" sz="2400" dirty="0" smtClean="0">
                <a:solidFill>
                  <a:srgbClr val="FF0000"/>
                </a:solidFill>
                <a:latin typeface="+mn-lt"/>
                <a:sym typeface="Symbol" panose="05050102010706020507" pitchFamily="18" charset="2"/>
              </a:rPr>
              <a:t>0</a:t>
            </a:r>
            <a:endParaRPr lang="en-CA" sz="2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We then define</a:t>
            </a:r>
            <a:br>
              <a:rPr lang="en-GB" altLang="en-US" dirty="0" smtClean="0"/>
            </a:br>
            <a:r>
              <a:rPr lang="en-GB" altLang="en-US" dirty="0" smtClean="0"/>
              <a:t>voltages and</a:t>
            </a:r>
            <a:br>
              <a:rPr lang="en-GB" altLang="en-US" dirty="0" smtClean="0"/>
            </a:br>
            <a:r>
              <a:rPr lang="en-GB" altLang="en-US" dirty="0" smtClean="0"/>
              <a:t>currents at the</a:t>
            </a:r>
            <a:br>
              <a:rPr lang="en-GB" altLang="en-US" dirty="0" smtClean="0"/>
            </a:br>
            <a:r>
              <a:rPr lang="en-GB" altLang="en-US" dirty="0" smtClean="0"/>
              <a:t>input and output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Then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736726"/>
            <a:ext cx="4464050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604" name="Object 5"/>
          <p:cNvGraphicFramePr>
            <a:graphicFrameLocks noChangeAspect="1"/>
          </p:cNvGraphicFramePr>
          <p:nvPr/>
        </p:nvGraphicFramePr>
        <p:xfrm>
          <a:off x="3324225" y="4689476"/>
          <a:ext cx="2971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0" name="Equation" r:id="rId5" imgW="2971800" imgH="800100" progId="Equation.3">
                  <p:embed/>
                </p:oleObj>
              </mc:Choice>
              <mc:Fallback>
                <p:oleObj name="Equation" r:id="rId5" imgW="2971800" imgH="800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4689476"/>
                        <a:ext cx="2971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6"/>
          <p:cNvGraphicFramePr>
            <a:graphicFrameLocks noChangeAspect="1"/>
          </p:cNvGraphicFramePr>
          <p:nvPr/>
        </p:nvGraphicFramePr>
        <p:xfrm>
          <a:off x="3395663" y="5553076"/>
          <a:ext cx="27940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1" name="Equation" r:id="rId7" imgW="2794000" imgH="800100" progId="Equation.3">
                  <p:embed/>
                </p:oleObj>
              </mc:Choice>
              <mc:Fallback>
                <p:oleObj name="Equation" r:id="rId7" imgW="2794000" imgH="800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663" y="5553076"/>
                        <a:ext cx="27940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7"/>
          <p:cNvGraphicFramePr>
            <a:graphicFrameLocks noChangeAspect="1"/>
          </p:cNvGraphicFramePr>
          <p:nvPr/>
        </p:nvGraphicFramePr>
        <p:xfrm>
          <a:off x="3467100" y="3752851"/>
          <a:ext cx="284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2" name="Equation" r:id="rId9" imgW="2844800" imgH="800100" progId="Equation.3">
                  <p:embed/>
                </p:oleObj>
              </mc:Choice>
              <mc:Fallback>
                <p:oleObj name="Equation" r:id="rId9" imgW="2844800" imgH="800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3752851"/>
                        <a:ext cx="2844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7462838" y="2276476"/>
            <a:ext cx="1225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Unknown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System</a:t>
            </a:r>
          </a:p>
        </p:txBody>
      </p:sp>
      <p:graphicFrame>
        <p:nvGraphicFramePr>
          <p:cNvPr id="25608" name="Object 10"/>
          <p:cNvGraphicFramePr>
            <a:graphicFrameLocks noChangeAspect="1"/>
          </p:cNvGraphicFramePr>
          <p:nvPr/>
        </p:nvGraphicFramePr>
        <p:xfrm>
          <a:off x="7289801" y="3860800"/>
          <a:ext cx="2797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3" name="Equation" r:id="rId11" imgW="1993900" imgH="431800" progId="Equation.DSMT4">
                  <p:embed/>
                </p:oleObj>
              </mc:Choice>
              <mc:Fallback>
                <p:oleObj name="Equation" r:id="rId11" imgW="1993900" imgH="431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1" y="3860800"/>
                        <a:ext cx="2797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2"/>
          <p:cNvGraphicFramePr>
            <a:graphicFrameLocks noChangeAspect="1"/>
          </p:cNvGraphicFramePr>
          <p:nvPr/>
        </p:nvGraphicFramePr>
        <p:xfrm>
          <a:off x="7294563" y="4797425"/>
          <a:ext cx="2921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4" name="Equation" r:id="rId13" imgW="2082800" imgH="431800" progId="Equation.DSMT4">
                  <p:embed/>
                </p:oleObj>
              </mc:Choice>
              <mc:Fallback>
                <p:oleObj name="Equation" r:id="rId13" imgW="2082800" imgH="431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563" y="4797425"/>
                        <a:ext cx="2921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3"/>
          <p:cNvGraphicFramePr>
            <a:graphicFrameLocks noChangeAspect="1"/>
          </p:cNvGraphicFramePr>
          <p:nvPr/>
        </p:nvGraphicFramePr>
        <p:xfrm>
          <a:off x="7421563" y="5624513"/>
          <a:ext cx="28495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5" name="Equation" r:id="rId15" imgW="2032000" imgH="431800" progId="Equation.DSMT4">
                  <p:embed/>
                </p:oleObj>
              </mc:Choice>
              <mc:Fallback>
                <p:oleObj name="Equation" r:id="rId15" imgW="20320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1563" y="5624513"/>
                        <a:ext cx="28495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Gain—should be able to define </a:t>
            </a:r>
            <a:r>
              <a:rPr lang="en-CA" altLang="en-US" dirty="0" smtClean="0">
                <a:solidFill>
                  <a:srgbClr val="FF0000"/>
                </a:solidFill>
              </a:rPr>
              <a:t>(as a ratio or in dB)</a:t>
            </a:r>
            <a:r>
              <a:rPr lang="en-CA" altLang="en-US" dirty="0" smtClean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700214"/>
            <a:ext cx="8367712" cy="431958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Know the resonant frequencies of series and parallel RLC circuits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Know whether the resonant condition is a maximum (parallel) or minimum (series) impedance 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Know the quality factor, Q for each circuit and how it relates to bandwidth.</a:t>
            </a:r>
          </a:p>
          <a:p>
            <a:pPr marL="742950" lvl="2" indent="-342900" eaLnBrk="1" hangingPunct="1">
              <a:buClr>
                <a:srgbClr val="E30000"/>
              </a:buClr>
            </a:pPr>
            <a:r>
              <a:rPr lang="en-GB" altLang="en-US" dirty="0" smtClean="0"/>
              <a:t>this is the ratio of the </a:t>
            </a:r>
            <a:r>
              <a:rPr lang="en-GB" altLang="en-US" dirty="0" smtClean="0">
                <a:solidFill>
                  <a:srgbClr val="FF0000"/>
                </a:solidFill>
              </a:rPr>
              <a:t>power</a:t>
            </a:r>
            <a:r>
              <a:rPr lang="en-GB" altLang="en-US" dirty="0" smtClean="0"/>
              <a:t> </a:t>
            </a:r>
            <a:r>
              <a:rPr lang="en-GB" altLang="en-US" dirty="0" smtClean="0">
                <a:solidFill>
                  <a:srgbClr val="FF0000"/>
                </a:solidFill>
              </a:rPr>
              <a:t>stored (in L or C)</a:t>
            </a:r>
            <a:r>
              <a:rPr lang="en-GB" altLang="en-US" dirty="0" smtClean="0"/>
              <a:t> to the </a:t>
            </a:r>
            <a:r>
              <a:rPr lang="en-GB" altLang="en-US" dirty="0" smtClean="0">
                <a:solidFill>
                  <a:srgbClr val="FF0000"/>
                </a:solidFill>
              </a:rPr>
              <a:t>power</a:t>
            </a:r>
            <a:r>
              <a:rPr lang="en-GB" altLang="en-US" dirty="0" smtClean="0"/>
              <a:t> </a:t>
            </a:r>
            <a:r>
              <a:rPr lang="en-GB" altLang="en-US" dirty="0" smtClean="0">
                <a:solidFill>
                  <a:srgbClr val="FF0000"/>
                </a:solidFill>
              </a:rPr>
              <a:t>dissipated (in R) </a:t>
            </a:r>
            <a:r>
              <a:rPr lang="en-GB" altLang="en-US" dirty="0" smtClean="0"/>
              <a:t>in each cycle</a:t>
            </a:r>
          </a:p>
          <a:p>
            <a:pPr eaLnBrk="1" hangingPunct="1"/>
            <a:endParaRPr lang="en-GB" altLang="en-US" dirty="0" smtClean="0"/>
          </a:p>
        </p:txBody>
      </p:sp>
      <p:pic>
        <p:nvPicPr>
          <p:cNvPr id="27651" name="Picture 4" descr="C17NF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4" y="101601"/>
            <a:ext cx="3595687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9" descr="C17NF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4" y="1"/>
            <a:ext cx="216058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3" name="Object 1"/>
          <p:cNvGraphicFramePr>
            <a:graphicFrameLocks noChangeAspect="1"/>
          </p:cNvGraphicFramePr>
          <p:nvPr/>
        </p:nvGraphicFramePr>
        <p:xfrm>
          <a:off x="5376864" y="2170114"/>
          <a:ext cx="10429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1" name="Equation" r:id="rId6" imgW="1358900" imgH="736600" progId="Equation.3">
                  <p:embed/>
                </p:oleObj>
              </mc:Choice>
              <mc:Fallback>
                <p:oleObj name="Equation" r:id="rId6" imgW="1358900" imgH="736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4" y="2170114"/>
                        <a:ext cx="104298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7140575" y="2205039"/>
          <a:ext cx="1238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2" name="Equation" r:id="rId8" imgW="1612900" imgH="736600" progId="Equation.3">
                  <p:embed/>
                </p:oleObj>
              </mc:Choice>
              <mc:Fallback>
                <p:oleObj name="Equation" r:id="rId8" imgW="1612900" imgH="736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575" y="2205039"/>
                        <a:ext cx="12382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8443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9-Transient Behaviour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charging or discharging of a capacitor</a:t>
            </a:r>
            <a:r>
              <a:rPr lang="en-US" altLang="en-US" sz="2400"/>
              <a:t>, and the </a:t>
            </a:r>
            <a:r>
              <a:rPr lang="en-US" altLang="en-US" sz="2400">
                <a:solidFill>
                  <a:srgbClr val="FF0000"/>
                </a:solidFill>
              </a:rPr>
              <a:t>energising and de-energising of an inductor</a:t>
            </a:r>
            <a:r>
              <a:rPr lang="en-US" altLang="en-US" sz="2400"/>
              <a:t>, are each associated with </a:t>
            </a:r>
            <a:r>
              <a:rPr lang="en-US" altLang="en-US" sz="2400">
                <a:solidFill>
                  <a:srgbClr val="FF0000"/>
                </a:solidFill>
              </a:rPr>
              <a:t>exponential voltage and current waveforms</a:t>
            </a:r>
          </a:p>
          <a:p>
            <a:pPr eaLnBrk="1" hangingPunct="1"/>
            <a:r>
              <a:rPr lang="en-US" altLang="en-US" sz="2400"/>
              <a:t>Circuits that contain resistance, and either capacitance or inductance, are termed </a:t>
            </a:r>
            <a:r>
              <a:rPr lang="en-US" altLang="en-US" sz="2400">
                <a:solidFill>
                  <a:srgbClr val="FF0000"/>
                </a:solidFill>
              </a:rPr>
              <a:t>first-order systems</a:t>
            </a:r>
          </a:p>
          <a:p>
            <a:pPr eaLnBrk="1" hangingPunct="1"/>
            <a:r>
              <a:rPr lang="en-US" altLang="en-US" sz="2400"/>
              <a:t>The increasing or decreasing exponential waveforms of first-order systems can be described by </a:t>
            </a:r>
            <a:r>
              <a:rPr lang="en-US" altLang="en-US" sz="2400">
                <a:solidFill>
                  <a:srgbClr val="FF0000"/>
                </a:solidFill>
              </a:rPr>
              <a:t>the initial and final value formulae</a:t>
            </a:r>
          </a:p>
          <a:p>
            <a:pPr eaLnBrk="1" hangingPunct="1"/>
            <a:r>
              <a:rPr lang="en-US" altLang="en-US" sz="2400"/>
              <a:t>Circuits that contain both capacitance and inductance are usually </a:t>
            </a:r>
            <a:r>
              <a:rPr lang="en-US" altLang="en-US" sz="2400">
                <a:solidFill>
                  <a:srgbClr val="FF0000"/>
                </a:solidFill>
              </a:rPr>
              <a:t>second-order systems</a:t>
            </a:r>
            <a:r>
              <a:rPr lang="en-US" altLang="en-US" sz="2400"/>
              <a:t>. These are characterised by their </a:t>
            </a:r>
            <a:r>
              <a:rPr lang="en-US" altLang="en-US" sz="2400">
                <a:solidFill>
                  <a:srgbClr val="FF0000"/>
                </a:solidFill>
              </a:rPr>
              <a:t>undamped natural frequency and their damping factor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A comparison of the four circuits</a:t>
            </a:r>
          </a:p>
        </p:txBody>
      </p:sp>
      <p:pic>
        <p:nvPicPr>
          <p:cNvPr id="31747" name="Picture 4" descr="C18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2673351"/>
            <a:ext cx="3652838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C18NF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2636838"/>
            <a:ext cx="365283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C18NF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"/>
          <a:stretch>
            <a:fillRect/>
          </a:stretch>
        </p:blipFill>
        <p:spPr bwMode="auto">
          <a:xfrm>
            <a:off x="1919288" y="4689476"/>
            <a:ext cx="371316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7" descr="C18NF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4760914"/>
            <a:ext cx="37131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92300" y="5032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Be able to describe the response of First-Order Systems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8"/>
            <a:ext cx="8763000" cy="47164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b="1" dirty="0" smtClean="0">
                <a:solidFill>
                  <a:srgbClr val="0000FF"/>
                </a:solidFill>
              </a:rPr>
              <a:t>Know Initial and final value formulae (&amp; how to use)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dirty="0" smtClean="0">
                <a:sym typeface="Symbol" panose="05050102010706020507" pitchFamily="18" charset="2"/>
              </a:rPr>
              <a:t>increasing or decreasing exponential waveforms (for either voltage or current) are given by:</a:t>
            </a:r>
          </a:p>
          <a:p>
            <a:pPr lvl="1" eaLnBrk="1" hangingPunct="1">
              <a:lnSpc>
                <a:spcPct val="11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110000"/>
              </a:lnSpc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 sz="2000" dirty="0">
                <a:sym typeface="Symbol" panose="05050102010706020507" pitchFamily="18" charset="2"/>
              </a:rPr>
              <a:t>where </a:t>
            </a:r>
            <a:r>
              <a:rPr lang="en-US" altLang="en-US" sz="2000" i="1" dirty="0">
                <a:sym typeface="Symbol" panose="05050102010706020507" pitchFamily="18" charset="2"/>
              </a:rPr>
              <a:t>V</a:t>
            </a:r>
            <a:r>
              <a:rPr lang="en-US" altLang="en-US" sz="2000" i="1" baseline="-25000" dirty="0">
                <a:sym typeface="Symbol" panose="05050102010706020507" pitchFamily="18" charset="2"/>
              </a:rPr>
              <a:t>i</a:t>
            </a:r>
            <a:r>
              <a:rPr lang="en-US" altLang="en-US" sz="2000" i="1" dirty="0">
                <a:sym typeface="Symbol" panose="05050102010706020507" pitchFamily="18" charset="2"/>
              </a:rPr>
              <a:t> </a:t>
            </a:r>
            <a:r>
              <a:rPr lang="en-US" altLang="en-US" sz="2000" dirty="0">
                <a:sym typeface="Symbol" panose="05050102010706020507" pitchFamily="18" charset="2"/>
              </a:rPr>
              <a:t>and </a:t>
            </a:r>
            <a:r>
              <a:rPr lang="en-US" altLang="en-US" sz="2000" i="1" dirty="0">
                <a:sym typeface="Symbol" panose="05050102010706020507" pitchFamily="18" charset="2"/>
              </a:rPr>
              <a:t>I</a:t>
            </a:r>
            <a:r>
              <a:rPr lang="en-US" altLang="en-US" sz="2000" i="1" baseline="-25000" dirty="0">
                <a:sym typeface="Symbol" panose="05050102010706020507" pitchFamily="18" charset="2"/>
              </a:rPr>
              <a:t>i</a:t>
            </a:r>
            <a:r>
              <a:rPr lang="en-US" altLang="en-US" sz="2000" dirty="0">
                <a:sym typeface="Symbol" panose="05050102010706020507" pitchFamily="18" charset="2"/>
              </a:rPr>
              <a:t> are the </a:t>
            </a:r>
            <a:r>
              <a:rPr lang="en-US" altLang="en-US" sz="2000" i="1" dirty="0">
                <a:sym typeface="Symbol" panose="05050102010706020507" pitchFamily="18" charset="2"/>
              </a:rPr>
              <a:t>initial</a:t>
            </a:r>
            <a:r>
              <a:rPr lang="en-US" altLang="en-US" sz="2000" dirty="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 dirty="0">
                <a:sym typeface="Symbol" panose="05050102010706020507" pitchFamily="18" charset="2"/>
              </a:rPr>
              <a:t>where </a:t>
            </a:r>
            <a:r>
              <a:rPr lang="en-US" altLang="en-US" sz="2000" i="1" dirty="0" err="1">
                <a:sym typeface="Symbol" panose="05050102010706020507" pitchFamily="18" charset="2"/>
              </a:rPr>
              <a:t>V</a:t>
            </a:r>
            <a:r>
              <a:rPr lang="en-US" altLang="en-US" sz="2000" i="1" baseline="-25000" dirty="0" err="1">
                <a:sym typeface="Symbol" panose="05050102010706020507" pitchFamily="18" charset="2"/>
              </a:rPr>
              <a:t>f</a:t>
            </a:r>
            <a:r>
              <a:rPr lang="en-US" altLang="en-US" sz="2000" i="1" dirty="0">
                <a:sym typeface="Symbol" panose="05050102010706020507" pitchFamily="18" charset="2"/>
              </a:rPr>
              <a:t> </a:t>
            </a:r>
            <a:r>
              <a:rPr lang="en-US" altLang="en-US" sz="2000" dirty="0">
                <a:sym typeface="Symbol" panose="05050102010706020507" pitchFamily="18" charset="2"/>
              </a:rPr>
              <a:t>and </a:t>
            </a:r>
            <a:r>
              <a:rPr lang="en-US" altLang="en-US" sz="2000" i="1" dirty="0">
                <a:sym typeface="Symbol" panose="05050102010706020507" pitchFamily="18" charset="2"/>
              </a:rPr>
              <a:t>I</a:t>
            </a:r>
            <a:r>
              <a:rPr lang="en-US" altLang="en-US" sz="2000" i="1" baseline="-25000" dirty="0">
                <a:sym typeface="Symbol" panose="05050102010706020507" pitchFamily="18" charset="2"/>
              </a:rPr>
              <a:t>f</a:t>
            </a:r>
            <a:r>
              <a:rPr lang="en-US" altLang="en-US" sz="2000" dirty="0">
                <a:sym typeface="Symbol" panose="05050102010706020507" pitchFamily="18" charset="2"/>
              </a:rPr>
              <a:t> are the </a:t>
            </a:r>
            <a:r>
              <a:rPr lang="en-US" altLang="en-US" sz="2000" i="1" dirty="0">
                <a:sym typeface="Symbol" panose="05050102010706020507" pitchFamily="18" charset="2"/>
              </a:rPr>
              <a:t>final</a:t>
            </a:r>
            <a:r>
              <a:rPr lang="en-US" altLang="en-US" sz="2000" dirty="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 dirty="0">
                <a:sym typeface="Symbol" panose="05050102010706020507" pitchFamily="18" charset="2"/>
              </a:rPr>
              <a:t>the first term in each case is the </a:t>
            </a:r>
            <a:r>
              <a:rPr lang="en-US" altLang="en-US" sz="2000" b="1" dirty="0">
                <a:solidFill>
                  <a:srgbClr val="0000FF"/>
                </a:solidFill>
                <a:sym typeface="Symbol" panose="05050102010706020507" pitchFamily="18" charset="2"/>
              </a:rPr>
              <a:t>steady-state response</a:t>
            </a:r>
          </a:p>
          <a:p>
            <a:pPr lvl="1" eaLnBrk="1" hangingPunct="1"/>
            <a:r>
              <a:rPr lang="en-US" altLang="en-US" sz="2000" dirty="0">
                <a:sym typeface="Symbol" panose="05050102010706020507" pitchFamily="18" charset="2"/>
              </a:rPr>
              <a:t>the second term represents the </a:t>
            </a:r>
            <a:r>
              <a:rPr lang="en-US" altLang="en-US" sz="2000" b="1" dirty="0">
                <a:solidFill>
                  <a:srgbClr val="0000FF"/>
                </a:solidFill>
                <a:sym typeface="Symbol" panose="05050102010706020507" pitchFamily="18" charset="2"/>
              </a:rPr>
              <a:t>transient response</a:t>
            </a:r>
          </a:p>
          <a:p>
            <a:pPr lvl="1" eaLnBrk="1" hangingPunct="1"/>
            <a:r>
              <a:rPr lang="en-US" altLang="en-US" sz="2000" dirty="0">
                <a:sym typeface="Symbol" panose="05050102010706020507" pitchFamily="18" charset="2"/>
              </a:rPr>
              <a:t>the combination gives the </a:t>
            </a:r>
            <a:r>
              <a:rPr lang="en-US" altLang="en-US" sz="2000" b="1" dirty="0">
                <a:solidFill>
                  <a:srgbClr val="0000FF"/>
                </a:solidFill>
                <a:sym typeface="Symbol" panose="05050102010706020507" pitchFamily="18" charset="2"/>
              </a:rPr>
              <a:t>total response</a:t>
            </a:r>
            <a:r>
              <a:rPr lang="en-US" altLang="en-US" sz="2000" dirty="0">
                <a:sym typeface="Symbol" panose="05050102010706020507" pitchFamily="18" charset="2"/>
              </a:rPr>
              <a:t> of the arrangement</a:t>
            </a: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pSp>
        <p:nvGrpSpPr>
          <p:cNvPr id="33799" name="Group 16"/>
          <p:cNvGrpSpPr>
            <a:grpSpLocks/>
          </p:cNvGrpSpPr>
          <p:nvPr/>
        </p:nvGrpSpPr>
        <p:grpSpPr bwMode="auto">
          <a:xfrm>
            <a:off x="4691063" y="3176589"/>
            <a:ext cx="2195512" cy="541337"/>
            <a:chOff x="1746" y="2341"/>
            <a:chExt cx="1383" cy="341"/>
          </a:xfrm>
        </p:grpSpPr>
        <p:sp>
          <p:nvSpPr>
            <p:cNvPr id="33803" name="Rectangle 11"/>
            <p:cNvSpPr>
              <a:spLocks noChangeArrowheads="1"/>
            </p:cNvSpPr>
            <p:nvPr/>
          </p:nvSpPr>
          <p:spPr bwMode="auto">
            <a:xfrm>
              <a:off x="1746" y="2341"/>
              <a:ext cx="1383" cy="34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4" name="Object 12"/>
            <p:cNvGraphicFramePr>
              <a:graphicFrameLocks noChangeAspect="1"/>
            </p:cNvGraphicFramePr>
            <p:nvPr/>
          </p:nvGraphicFramePr>
          <p:xfrm>
            <a:off x="1888" y="2391"/>
            <a:ext cx="1131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51" name="Equation" r:id="rId4" imgW="2857500" imgH="444500" progId="Equation.3">
                    <p:embed/>
                  </p:oleObj>
                </mc:Choice>
                <mc:Fallback>
                  <p:oleObj name="Equation" r:id="rId4" imgW="2857500" imgH="4445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8" y="2391"/>
                          <a:ext cx="1131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800" name="Group 17"/>
          <p:cNvGrpSpPr>
            <a:grpSpLocks/>
          </p:cNvGrpSpPr>
          <p:nvPr/>
        </p:nvGrpSpPr>
        <p:grpSpPr bwMode="auto">
          <a:xfrm>
            <a:off x="4691064" y="3824288"/>
            <a:ext cx="2160587" cy="539750"/>
            <a:chOff x="1746" y="2818"/>
            <a:chExt cx="1361" cy="340"/>
          </a:xfrm>
        </p:grpSpPr>
        <p:sp>
          <p:nvSpPr>
            <p:cNvPr id="33801" name="Rectangle 14"/>
            <p:cNvSpPr>
              <a:spLocks noChangeArrowheads="1"/>
            </p:cNvSpPr>
            <p:nvPr/>
          </p:nvSpPr>
          <p:spPr bwMode="auto">
            <a:xfrm>
              <a:off x="1746" y="2818"/>
              <a:ext cx="1361" cy="34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2" name="Object 15"/>
            <p:cNvGraphicFramePr>
              <a:graphicFrameLocks noChangeAspect="1"/>
            </p:cNvGraphicFramePr>
            <p:nvPr/>
          </p:nvGraphicFramePr>
          <p:xfrm>
            <a:off x="1882" y="2886"/>
            <a:ext cx="1095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52" name="Equation" r:id="rId6" imgW="2552700" imgH="444500" progId="Equation.3">
                    <p:embed/>
                  </p:oleObj>
                </mc:Choice>
                <mc:Fallback>
                  <p:oleObj name="Equation" r:id="rId6" imgW="2552700" imgH="44450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2" y="2886"/>
                          <a:ext cx="1095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" descr="C18NF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3519488"/>
            <a:ext cx="397351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4" descr="C18NF0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4911726"/>
            <a:ext cx="258286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Second-Order Systems—define 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47566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Circuits containing both capacitance and inductance are normally described by second-order differential equations. These are termed </a:t>
            </a:r>
            <a:r>
              <a:rPr lang="en-US" altLang="en-US" b="1" dirty="0" smtClean="0">
                <a:solidFill>
                  <a:srgbClr val="0000FF"/>
                </a:solidFill>
              </a:rPr>
              <a:t>second-order systems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for example, this circuit is described by the equation</a:t>
            </a:r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 smtClean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Or general form:          </a:t>
            </a:r>
            <a:endParaRPr lang="en-US" altLang="en-US" dirty="0"/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en-US" dirty="0" smtClean="0"/>
              <a:t>				</a:t>
            </a:r>
            <a:r>
              <a:rPr lang="en-US" altLang="en-US" dirty="0" smtClean="0">
                <a:sym typeface="Symbol"/>
              </a:rPr>
              <a:t> = damping</a:t>
            </a:r>
            <a:br>
              <a:rPr lang="en-US" altLang="en-US" dirty="0" smtClean="0">
                <a:sym typeface="Symbol"/>
              </a:rPr>
            </a:br>
            <a:r>
              <a:rPr lang="en-US" altLang="en-US" dirty="0" smtClean="0">
                <a:sym typeface="Symbol"/>
              </a:rPr>
              <a:t>				      factor</a:t>
            </a:r>
            <a:endParaRPr lang="en-US" altLang="en-US" dirty="0" smtClean="0"/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35850" name="Object 11"/>
          <p:cNvGraphicFramePr>
            <a:graphicFrameLocks noChangeAspect="1"/>
          </p:cNvGraphicFramePr>
          <p:nvPr/>
        </p:nvGraphicFramePr>
        <p:xfrm>
          <a:off x="2459038" y="4241800"/>
          <a:ext cx="29829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3" name="Equation" r:id="rId6" imgW="3695700" imgH="838200" progId="Equation.3">
                  <p:embed/>
                </p:oleObj>
              </mc:Choice>
              <mc:Fallback>
                <p:oleObj name="Equation" r:id="rId6" imgW="3695700" imgH="838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038" y="4241800"/>
                        <a:ext cx="29829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51" name="Group 12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35855" name="Picture 8" descr="Proposed cover design icon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6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9.5</a:t>
              </a:r>
            </a:p>
          </p:txBody>
        </p:sp>
      </p:grpSp>
      <p:sp>
        <p:nvSpPr>
          <p:cNvPr id="35852" name="TextBox 1"/>
          <p:cNvSpPr txBox="1">
            <a:spLocks noChangeArrowheads="1"/>
          </p:cNvSpPr>
          <p:nvPr/>
        </p:nvSpPr>
        <p:spPr bwMode="auto">
          <a:xfrm>
            <a:off x="2351088" y="3536950"/>
            <a:ext cx="45005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 = V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=L(di/dt),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=iR but i = C(dv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/dt).  So</a:t>
            </a:r>
          </a:p>
        </p:txBody>
      </p:sp>
      <p:graphicFrame>
        <p:nvGraphicFramePr>
          <p:cNvPr id="35853" name="Object 1"/>
          <p:cNvGraphicFramePr>
            <a:graphicFrameLocks noChangeAspect="1"/>
          </p:cNvGraphicFramePr>
          <p:nvPr/>
        </p:nvGraphicFramePr>
        <p:xfrm>
          <a:off x="2424114" y="5553075"/>
          <a:ext cx="2852737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4" name="Equation" r:id="rId9" imgW="3225800" imgH="927100" progId="Equation.3">
                  <p:embed/>
                </p:oleObj>
              </mc:Choice>
              <mc:Fallback>
                <p:oleObj name="Equation" r:id="rId9" imgW="3225800" imgH="927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4" y="5553075"/>
                        <a:ext cx="2852737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4" name="Rectangle 2"/>
          <p:cNvSpPr>
            <a:spLocks noChangeArrowheads="1"/>
          </p:cNvSpPr>
          <p:nvPr/>
        </p:nvSpPr>
        <p:spPr bwMode="auto">
          <a:xfrm>
            <a:off x="8582026" y="5133976"/>
            <a:ext cx="2085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GB" altLang="en-US" sz="12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 =1 critically damped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905000" y="747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14-  Amplification</a:t>
            </a:r>
          </a:p>
        </p:txBody>
      </p:sp>
      <p:sp>
        <p:nvSpPr>
          <p:cNvPr id="378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905000" y="1912939"/>
            <a:ext cx="8382000" cy="4319587"/>
          </a:xfrm>
        </p:spPr>
        <p:txBody>
          <a:bodyPr/>
          <a:lstStyle/>
          <a:p>
            <a:pPr marL="384175" indent="-384175" eaLnBrk="1" hangingPunct="1"/>
            <a:r>
              <a:rPr lang="en-US" altLang="en-US" smtClean="0"/>
              <a:t>Amplification forms part of most electronic systems</a:t>
            </a:r>
          </a:p>
          <a:p>
            <a:pPr marL="384175" indent="-384175" eaLnBrk="1" hangingPunct="1"/>
            <a:r>
              <a:rPr lang="en-US" altLang="en-US" smtClean="0"/>
              <a:t>Amplifiers may be </a:t>
            </a:r>
            <a:r>
              <a:rPr lang="en-US" altLang="en-US" i="1" smtClean="0"/>
              <a:t>active</a:t>
            </a:r>
            <a:r>
              <a:rPr lang="en-US" altLang="en-US" smtClean="0"/>
              <a:t> or </a:t>
            </a:r>
            <a:r>
              <a:rPr lang="en-US" altLang="en-US" i="1" smtClean="0"/>
              <a:t>passive</a:t>
            </a:r>
            <a:endParaRPr lang="en-US" altLang="en-US" smtClean="0"/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Equivalent circuits are useful when investigating the interaction between circuits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all amplifiers falls at high frequencies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some amplifiers falls at low frequencies</a:t>
            </a:r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Differential amplifiers </a:t>
            </a:r>
            <a:r>
              <a:rPr lang="en-US" altLang="en-US" smtClean="0"/>
              <a:t>take as their input the difference between two input signals</a:t>
            </a:r>
          </a:p>
          <a:p>
            <a:pPr marL="384175" indent="-384175" eaLnBrk="1" hangingPunct="1"/>
            <a:r>
              <a:rPr lang="en-US" altLang="en-US" smtClean="0"/>
              <a:t>Some amplifiers are very simple in construction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628775"/>
            <a:ext cx="8382000" cy="4319588"/>
          </a:xfrm>
        </p:spPr>
        <p:txBody>
          <a:bodyPr/>
          <a:lstStyle/>
          <a:p>
            <a:pPr marL="384175" indent="-384175" eaLnBrk="1" hangingPunct="1"/>
            <a:r>
              <a:rPr lang="en-GB" altLang="en-US" smtClean="0"/>
              <a:t>Construct an equivalent circuit of the amplifier, the source and the load to calculate loading effects</a:t>
            </a:r>
          </a:p>
          <a:p>
            <a:pPr marL="784225" lvl="1" indent="-384175" eaLnBrk="1" hangingPunct="1"/>
            <a:r>
              <a:rPr lang="en-GB" altLang="en-US" i="1" smtClean="0"/>
              <a:t>V</a:t>
            </a:r>
            <a:r>
              <a:rPr lang="en-GB" altLang="en-US" sz="2000" i="1"/>
              <a:t>i</a:t>
            </a:r>
            <a:r>
              <a:rPr lang="en-GB" altLang="en-US" i="1" smtClean="0"/>
              <a:t> </a:t>
            </a:r>
            <a:r>
              <a:rPr lang="en-GB" altLang="en-US" smtClean="0"/>
              <a:t>divided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i </a:t>
            </a:r>
            <a:r>
              <a:rPr lang="en-GB" altLang="en-US" smtClean="0"/>
              <a:t>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s</a:t>
            </a:r>
            <a:r>
              <a:rPr lang="en-GB" altLang="en-US" smtClean="0"/>
              <a:t>,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L</a:t>
            </a:r>
            <a:endParaRPr lang="en-GB" altLang="en-US" i="1" smtClean="0"/>
          </a:p>
          <a:p>
            <a:pPr marL="784225" lvl="1" indent="-384175" eaLnBrk="1" hangingPunct="1"/>
            <a:r>
              <a:rPr lang="en-GB" altLang="en-US" smtClean="0"/>
              <a:t>Amplifier gain is </a:t>
            </a:r>
            <a:r>
              <a:rPr lang="en-GB" altLang="en-US" i="1" smtClean="0"/>
              <a:t>A</a:t>
            </a:r>
            <a:r>
              <a:rPr lang="en-GB" altLang="en-US" i="1" baseline="-25000" smtClean="0"/>
              <a:t>v</a:t>
            </a:r>
            <a:r>
              <a:rPr lang="en-GB" altLang="en-US" smtClean="0"/>
              <a:t>, but Actual gain of circuit is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 </a:t>
            </a:r>
            <a:r>
              <a:rPr lang="en-GB" altLang="en-US" i="1" smtClean="0"/>
              <a:t>/ V</a:t>
            </a:r>
            <a:r>
              <a:rPr lang="en-GB" altLang="en-US" i="1" baseline="-25000" smtClean="0"/>
              <a:t>i</a:t>
            </a:r>
          </a:p>
        </p:txBody>
      </p:sp>
      <p:pic>
        <p:nvPicPr>
          <p:cNvPr id="39939" name="Picture 3" descr="C06Exa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3536950"/>
            <a:ext cx="7777163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674813" y="404814"/>
            <a:ext cx="88503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84175" indent="-384175" eaLnBrk="1" hangingPunct="1">
              <a:lnSpc>
                <a:spcPct val="110000"/>
              </a:lnSpc>
              <a:defRPr/>
            </a:pPr>
            <a:r>
              <a:rPr lang="en-US" altLang="en-US" sz="2400" kern="0" dirty="0"/>
              <a:t>An ideal voltage amplifier and would have: </a:t>
            </a:r>
            <a:br>
              <a:rPr lang="en-US" altLang="en-US" sz="2400" kern="0" dirty="0"/>
            </a:br>
            <a:r>
              <a:rPr lang="en-US" altLang="en-US" sz="2400" i="1" kern="0" dirty="0"/>
              <a:t>A</a:t>
            </a:r>
            <a:r>
              <a:rPr lang="en-US" altLang="en-US" sz="2400" i="1" kern="0" baseline="-25000" dirty="0"/>
              <a:t>v</a:t>
            </a:r>
            <a:r>
              <a:rPr lang="en-US" altLang="en-US" sz="2400" kern="0" dirty="0"/>
              <a:t> = </a:t>
            </a:r>
            <a:r>
              <a:rPr lang="en-US" altLang="en-US" sz="2400" kern="0" dirty="0">
                <a:sym typeface="Symbol" panose="05050102010706020507" pitchFamily="18" charset="2"/>
              </a:rPr>
              <a:t>, </a:t>
            </a:r>
            <a:r>
              <a:rPr lang="en-US" altLang="en-US" sz="2400" i="1" kern="0" dirty="0" err="1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 err="1">
                <a:sym typeface="Symbol" panose="05050102010706020507" pitchFamily="18" charset="2"/>
              </a:rPr>
              <a:t>i</a:t>
            </a:r>
            <a:r>
              <a:rPr lang="en-US" altLang="en-US" sz="2400" i="1" kern="0" dirty="0">
                <a:sym typeface="Symbol" panose="05050102010706020507" pitchFamily="18" charset="2"/>
              </a:rPr>
              <a:t> </a:t>
            </a:r>
            <a:r>
              <a:rPr lang="en-US" altLang="en-US" sz="2400" kern="0" dirty="0"/>
              <a:t>= </a:t>
            </a:r>
            <a:r>
              <a:rPr lang="en-US" altLang="en-US" sz="2400" kern="0" dirty="0">
                <a:sym typeface="Symbol" panose="05050102010706020507" pitchFamily="18" charset="2"/>
              </a:rPr>
              <a:t> and </a:t>
            </a:r>
            <a:r>
              <a:rPr lang="en-US" altLang="en-US" sz="2400" i="1" kern="0" dirty="0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>
                <a:sym typeface="Symbol" panose="05050102010706020507" pitchFamily="18" charset="2"/>
              </a:rPr>
              <a:t>o</a:t>
            </a:r>
            <a:r>
              <a:rPr lang="en-US" altLang="en-US" sz="2400" kern="0" dirty="0">
                <a:sym typeface="Symbol" panose="05050102010706020507" pitchFamily="18" charset="2"/>
              </a:rPr>
              <a:t> = 0, But real ones have realistic values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15- Control and feedback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0238" y="1916114"/>
            <a:ext cx="8401050" cy="42703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Feedback is used in almost all automatic control systems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Feedback can be either negative or positive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the </a:t>
            </a:r>
            <a:r>
              <a:rPr lang="en-US" altLang="en-US" sz="2400">
                <a:solidFill>
                  <a:srgbClr val="FF0000"/>
                </a:solidFill>
              </a:rPr>
              <a:t>gain</a:t>
            </a:r>
            <a:r>
              <a:rPr lang="en-US" altLang="en-US" sz="2400"/>
              <a:t> of the forward path is </a:t>
            </a:r>
            <a:r>
              <a:rPr lang="en-US" altLang="en-US" sz="2400" i="1"/>
              <a:t>A</a:t>
            </a:r>
            <a:r>
              <a:rPr lang="en-US" altLang="en-US" sz="2400"/>
              <a:t>, the gain of the feedback path is</a:t>
            </a:r>
            <a:r>
              <a:rPr lang="en-US" altLang="en-US" sz="2400" i="1"/>
              <a:t> B</a:t>
            </a:r>
            <a:r>
              <a:rPr lang="en-US" altLang="en-US" sz="2400"/>
              <a:t> and the feedback is subtracted from the input then</a:t>
            </a:r>
          </a:p>
          <a:p>
            <a:pPr marL="395288" indent="-395288" eaLnBrk="1" hangingPunct="1">
              <a:lnSpc>
                <a:spcPct val="90000"/>
              </a:lnSpc>
            </a:pPr>
            <a:endParaRPr lang="en-US" altLang="en-US" sz="2400"/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</a:t>
            </a:r>
            <a:r>
              <a:rPr lang="en-US" altLang="en-US" sz="2400" i="1"/>
              <a:t>AB</a:t>
            </a:r>
            <a:r>
              <a:rPr lang="en-US" altLang="en-US" sz="2400"/>
              <a:t> is positive and much greater than 1, then </a:t>
            </a:r>
            <a:r>
              <a:rPr lang="en-US" altLang="en-US" sz="2400" i="1">
                <a:solidFill>
                  <a:srgbClr val="FF0000"/>
                </a:solidFill>
              </a:rPr>
              <a:t>G</a:t>
            </a:r>
            <a:r>
              <a:rPr lang="en-US" altLang="en-US" sz="2400">
                <a:solidFill>
                  <a:srgbClr val="FF0000"/>
                </a:solidFill>
              </a:rPr>
              <a:t>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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US" altLang="en-US" sz="240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to overcome problems of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variability within active amplifiers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to increase bandwidth, and to improve other circuit characteristics</a:t>
            </a:r>
            <a:endParaRPr lang="en-US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5159376" y="3465514"/>
          <a:ext cx="135096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Équation" r:id="rId4" imgW="736280" imgH="393529" progId="Equation.3">
                  <p:embed/>
                </p:oleObj>
              </mc:Choice>
              <mc:Fallback>
                <p:oleObj name="Équation" r:id="rId4" imgW="736280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76" y="3465514"/>
                        <a:ext cx="1350963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therefore the bandwidth </a:t>
            </a:r>
            <a:r>
              <a:rPr lang="en-GB" altLang="en-US" sz="2600" i="1">
                <a:solidFill>
                  <a:srgbClr val="0000FF"/>
                </a:solidFill>
              </a:rPr>
              <a:t>increases</a:t>
            </a:r>
            <a:r>
              <a:rPr lang="en-GB" altLang="en-US" sz="2600"/>
              <a:t> as the gain is </a:t>
            </a:r>
            <a:r>
              <a:rPr lang="en-GB" altLang="en-US" sz="2600" i="1">
                <a:solidFill>
                  <a:srgbClr val="0000FF"/>
                </a:solidFill>
              </a:rPr>
              <a:t>reduced</a:t>
            </a:r>
            <a:r>
              <a:rPr lang="en-GB" altLang="en-US" sz="2600"/>
              <a:t> with feedback </a:t>
            </a:r>
          </a:p>
          <a:p>
            <a:pPr lvl="1" eaLnBrk="1" hangingPunct="1"/>
            <a:r>
              <a:rPr lang="en-GB" altLang="en-US" sz="2600"/>
              <a:t>in some cases the </a:t>
            </a:r>
            <a:r>
              <a:rPr lang="en-GB" altLang="en-US" sz="2600" b="1">
                <a:solidFill>
                  <a:srgbClr val="0000FF"/>
                </a:solidFill>
              </a:rPr>
              <a:t>gain x bandwidth = constant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9" y="3305176"/>
            <a:ext cx="54641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7067551" y="4448176"/>
            <a:ext cx="7207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A</a:t>
            </a: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6527801" y="5348288"/>
            <a:ext cx="720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588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16-Operational amplifiers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885950"/>
            <a:ext cx="8748712" cy="4362450"/>
          </a:xfrm>
        </p:spPr>
        <p:txBody>
          <a:bodyPr/>
          <a:lstStyle/>
          <a:p>
            <a:pPr marL="384175" indent="-384175" eaLnBrk="1" hangingPunct="1"/>
            <a:r>
              <a:rPr lang="en-US" altLang="en-US" sz="2200"/>
              <a:t>Operational amplifiers are among the most widely used building blocks in electronic circuits</a:t>
            </a:r>
          </a:p>
          <a:p>
            <a:pPr marL="384175" indent="-384175" eaLnBrk="1" hangingPunct="1"/>
            <a:r>
              <a:rPr lang="en-US" altLang="en-US" sz="2200"/>
              <a:t>An </a:t>
            </a:r>
            <a:r>
              <a:rPr lang="en-US" altLang="en-US" sz="2200" i="1">
                <a:solidFill>
                  <a:srgbClr val="FF0000"/>
                </a:solidFill>
              </a:rPr>
              <a:t>ideal</a:t>
            </a:r>
            <a:r>
              <a:rPr lang="en-US" altLang="en-US" sz="2200"/>
              <a:t> operational amplifier would have infinite voltage gain, infinite input resistance and zero output resistance</a:t>
            </a:r>
          </a:p>
          <a:p>
            <a:pPr marL="384175" indent="-384175" eaLnBrk="1" hangingPunct="1"/>
            <a:r>
              <a:rPr lang="en-US" altLang="en-US" sz="2200"/>
              <a:t>Real op-amps have several non-ideal characteristics However, if we </a:t>
            </a:r>
            <a:r>
              <a:rPr lang="en-US" altLang="en-US" sz="2200">
                <a:solidFill>
                  <a:srgbClr val="FF0000"/>
                </a:solidFill>
              </a:rPr>
              <a:t>choose components appropriately </a:t>
            </a:r>
            <a:r>
              <a:rPr lang="en-US" altLang="en-US" sz="2200"/>
              <a:t>this </a:t>
            </a:r>
            <a:br>
              <a:rPr lang="en-US" altLang="en-US" sz="2200"/>
            </a:br>
            <a:r>
              <a:rPr lang="en-US" altLang="en-US" sz="2200"/>
              <a:t>should not affect the operation of our circuits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allows us to increase bandwidth</a:t>
            </a:r>
            <a:r>
              <a:rPr lang="en-US" altLang="en-US" sz="2200"/>
              <a:t> by trading gain against bandwidth (</a:t>
            </a:r>
            <a:r>
              <a:rPr lang="en-US" altLang="en-US" sz="2200">
                <a:solidFill>
                  <a:srgbClr val="FF0000"/>
                </a:solidFill>
              </a:rPr>
              <a:t>gain-bandwidth product &amp; unity gain bandwidth</a:t>
            </a:r>
            <a:r>
              <a:rPr lang="en-US" altLang="en-US" sz="2200"/>
              <a:t>)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also allows us to alter other circuit characteristics for the better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Analysis of op-amp circuits using ideal amplifiers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operational amplifier circuits</a:t>
            </a:r>
            <a:endParaRPr lang="en-GB" altLang="en-U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592263"/>
            <a:ext cx="8547100" cy="4679950"/>
          </a:xfrm>
        </p:spPr>
        <p:txBody>
          <a:bodyPr/>
          <a:lstStyle/>
          <a:p>
            <a:r>
              <a:rPr lang="en-US" altLang="en-US" smtClean="0"/>
              <a:t>Two Basic Rules</a:t>
            </a:r>
          </a:p>
          <a:p>
            <a:pPr lvl="1">
              <a:buFontTx/>
              <a:buNone/>
            </a:pPr>
            <a:r>
              <a:rPr lang="en-US" altLang="en-US" smtClean="0"/>
              <a:t>1)An Op-Amp will do whatever is necessary with its output to adjust the voltage at its inverting input so that it is equal to the voltage at its non-inverting input. I.e. make the voltage difference between its inputs equal to zero. 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pPr lvl="1">
              <a:buFontTx/>
              <a:buNone/>
            </a:pPr>
            <a:r>
              <a:rPr lang="en-US" altLang="en-US" smtClean="0"/>
              <a:t>2)Op-Amp inputs draw virtually no current </a:t>
            </a:r>
            <a:br>
              <a:rPr lang="en-US" altLang="en-US" smtClean="0"/>
            </a:br>
            <a:r>
              <a:rPr lang="en-US" altLang="en-US" smtClean="0"/>
              <a:t>(0.2nA to fA).  (</a:t>
            </a:r>
            <a:r>
              <a:rPr lang="en-US" altLang="en-US" sz="2400" i="1"/>
              <a:t>For an ideal op-amp I</a:t>
            </a:r>
            <a:r>
              <a:rPr lang="en-US" altLang="en-US" sz="2400" i="1" baseline="-25000"/>
              <a:t>in</a:t>
            </a:r>
            <a:r>
              <a:rPr lang="en-US" altLang="en-US" sz="2400" i="1"/>
              <a:t> = 0</a:t>
            </a:r>
            <a:r>
              <a:rPr lang="en-US" altLang="en-US" smtClean="0"/>
              <a:t>)</a:t>
            </a:r>
            <a:endParaRPr lang="en-GB" altLang="en-US" smtClean="0"/>
          </a:p>
        </p:txBody>
      </p:sp>
      <p:sp>
        <p:nvSpPr>
          <p:cNvPr id="48132" name="TextBox 1"/>
          <p:cNvSpPr txBox="1">
            <a:spLocks noChangeArrowheads="1"/>
          </p:cNvSpPr>
          <p:nvPr/>
        </p:nvSpPr>
        <p:spPr bwMode="auto">
          <a:xfrm>
            <a:off x="4440238" y="5913439"/>
            <a:ext cx="6119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>
                <a:solidFill>
                  <a:srgbClr val="000000"/>
                </a:solidFill>
              </a:rPr>
              <a:t>Horowitz, Paul and Hill, Winfred,The Art of Electronics, Cambridge University Press, 1980</a:t>
            </a:r>
            <a:endParaRPr lang="en-CA" alt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4286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Op-amp circuits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Be able to apply the aforementioned rules to calculate gain or other circuit properties of op-amp circuits with feedback applied.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17:</a:t>
            </a:r>
            <a:br>
              <a:rPr lang="en-US" altLang="en-US" smtClean="0"/>
            </a:br>
            <a:r>
              <a:rPr lang="en-US" altLang="en-US" smtClean="0"/>
              <a:t>Semiconductors and diodes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8650" y="1968500"/>
            <a:ext cx="8769350" cy="4394200"/>
          </a:xfrm>
        </p:spPr>
        <p:txBody>
          <a:bodyPr/>
          <a:lstStyle/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Diodes allow current to flow in only one direction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Doping</a:t>
            </a:r>
            <a:r>
              <a:rPr lang="en-US" altLang="en-US" sz="2400"/>
              <a:t> of semiconductors leads to the production of </a:t>
            </a:r>
            <a:r>
              <a:rPr lang="en-US" altLang="en-US" sz="2400" i="1"/>
              <a:t>p-</a:t>
            </a:r>
            <a:r>
              <a:rPr lang="en-US" altLang="en-US" sz="2400"/>
              <a:t>type and </a:t>
            </a:r>
            <a:r>
              <a:rPr lang="en-US" altLang="en-US" sz="2400" i="1"/>
              <a:t>n</a:t>
            </a:r>
            <a:r>
              <a:rPr lang="en-US" altLang="en-US" sz="2400"/>
              <a:t>-type materials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How a junction between </a:t>
            </a:r>
            <a:r>
              <a:rPr lang="en-US" altLang="en-US" sz="2400" i="1">
                <a:solidFill>
                  <a:srgbClr val="FF0000"/>
                </a:solidFill>
              </a:rPr>
              <a:t>p-</a:t>
            </a:r>
            <a:r>
              <a:rPr lang="en-US" altLang="en-US" sz="2400">
                <a:solidFill>
                  <a:srgbClr val="FF0000"/>
                </a:solidFill>
              </a:rPr>
              <a:t>type and </a:t>
            </a:r>
            <a:r>
              <a:rPr lang="en-US" altLang="en-US" sz="2400" i="1">
                <a:solidFill>
                  <a:srgbClr val="FF0000"/>
                </a:solidFill>
              </a:rPr>
              <a:t>n</a:t>
            </a:r>
            <a:r>
              <a:rPr lang="en-US" altLang="en-US" sz="2400">
                <a:solidFill>
                  <a:srgbClr val="FF0000"/>
                </a:solidFill>
              </a:rPr>
              <a:t>-type semiconductors creates the properties of a diode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Behaviour of silicon semiconductor diodes </a:t>
            </a:r>
            <a:r>
              <a:rPr lang="en-US" altLang="en-US" sz="2400"/>
              <a:t>approximate the ideal diodes but have a conduction voltage of about 0.7 V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diodes </a:t>
            </a:r>
            <a:r>
              <a:rPr lang="en-US" altLang="en-US" sz="2400"/>
              <a:t>work</a:t>
            </a:r>
            <a:r>
              <a:rPr lang="en-US" altLang="en-US" sz="2400">
                <a:solidFill>
                  <a:srgbClr val="FF0000"/>
                </a:solidFill>
              </a:rPr>
              <a:t> under forward and reverse bias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Vocabulary, terms and operation of p-n junctions and diodes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I-V behaviour of diodes and equivalent circuits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 circuits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7620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Doping of semiconductors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1593850"/>
            <a:ext cx="8821738" cy="4319588"/>
          </a:xfrm>
        </p:spPr>
        <p:txBody>
          <a:bodyPr/>
          <a:lstStyle/>
          <a:p>
            <a:pPr marL="395288" indent="-395288" eaLnBrk="1" hangingPunct="1"/>
            <a:r>
              <a:rPr lang="en-US" altLang="en-US" sz="2000" b="1">
                <a:solidFill>
                  <a:srgbClr val="0000FF"/>
                </a:solidFill>
              </a:rPr>
              <a:t>Pure semiconductors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Electrons freed by thermal motions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negative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Holes left behind that accept adjacent electrons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positive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Few charge carriers at room temperature  poor conductors under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intrinsic conduction</a:t>
            </a:r>
            <a:endParaRPr lang="en-GB" altLang="en-US" sz="2000" b="1">
              <a:solidFill>
                <a:srgbClr val="0000FF"/>
              </a:solidFill>
            </a:endParaRPr>
          </a:p>
          <a:p>
            <a:pPr marL="395288" indent="-395288" eaLnBrk="1" hangingPunct="1"/>
            <a:r>
              <a:rPr lang="en-GB" altLang="en-US" sz="2000" b="1">
                <a:solidFill>
                  <a:srgbClr val="0000FF"/>
                </a:solidFill>
              </a:rPr>
              <a:t>Doping</a:t>
            </a:r>
          </a:p>
          <a:p>
            <a:pPr lvl="1" eaLnBrk="1" hangingPunct="1"/>
            <a:r>
              <a:rPr lang="en-GB" altLang="en-US" sz="1800"/>
              <a:t>the addition of small amounts of impurities drastically affects its properties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electrons</a:t>
            </a:r>
            <a:r>
              <a:rPr lang="en-GB" altLang="en-US" sz="1800"/>
              <a:t> and produce an </a:t>
            </a:r>
            <a:r>
              <a:rPr lang="en-GB" altLang="en-US" sz="1800" b="1" i="1">
                <a:solidFill>
                  <a:srgbClr val="0000FF"/>
                </a:solidFill>
              </a:rPr>
              <a:t>n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electrons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holes</a:t>
            </a:r>
            <a:r>
              <a:rPr lang="en-GB" altLang="en-US" sz="1800"/>
              <a:t> and produce a </a:t>
            </a:r>
            <a:r>
              <a:rPr lang="en-GB" altLang="en-US" sz="1800" b="1" i="1">
                <a:solidFill>
                  <a:srgbClr val="0000FF"/>
                </a:solidFill>
              </a:rPr>
              <a:t>p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holes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  <a:endParaRPr lang="en-GB" altLang="en-US" sz="1800"/>
          </a:p>
          <a:p>
            <a:pPr lvl="1" eaLnBrk="1" hangingPunct="1"/>
            <a:r>
              <a:rPr lang="en-GB" altLang="en-US" sz="1800"/>
              <a:t>both </a:t>
            </a:r>
            <a:r>
              <a:rPr lang="en-GB" altLang="en-US" sz="1800" i="1"/>
              <a:t>n</a:t>
            </a:r>
            <a:r>
              <a:rPr lang="en-GB" altLang="en-US" sz="1800"/>
              <a:t>-type and </a:t>
            </a:r>
            <a:r>
              <a:rPr lang="en-GB" altLang="en-US" sz="1800" i="1"/>
              <a:t>p</a:t>
            </a:r>
            <a:r>
              <a:rPr lang="en-GB" altLang="en-US" sz="1800"/>
              <a:t>-type materials are neutral but have much greater conductivity than pure semiconductors </a:t>
            </a:r>
          </a:p>
          <a:p>
            <a:pPr lvl="1" eaLnBrk="1" hangingPunct="1"/>
            <a:r>
              <a:rPr lang="en-GB" altLang="en-US" sz="1800"/>
              <a:t>this is </a:t>
            </a:r>
            <a:r>
              <a:rPr lang="en-GB" altLang="en-US" sz="1800" b="1">
                <a:solidFill>
                  <a:srgbClr val="0000FF"/>
                </a:solidFill>
              </a:rPr>
              <a:t>extrinsic conduction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8926" y="1665289"/>
            <a:ext cx="5292725" cy="4319587"/>
          </a:xfrm>
        </p:spPr>
        <p:txBody>
          <a:bodyPr/>
          <a:lstStyle/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Majority charge carriers diffuse across (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diffusion current</a:t>
            </a:r>
            <a:r>
              <a:rPr lang="en-US" altLang="en-US" sz="2000">
                <a:sym typeface="Symbol" panose="05050102010706020507" pitchFamily="18" charset="2"/>
              </a:rPr>
              <a:t>) and recombine leaving the ionized dopants behind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dopants have opposite charge, resulting in an Electric Field or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potential barrier</a:t>
            </a:r>
            <a:r>
              <a:rPr lang="en-US" altLang="en-US" sz="2000">
                <a:sym typeface="Symbol" panose="05050102010706020507" pitchFamily="18" charset="2"/>
              </a:rPr>
              <a:t> across the junction.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This impedes the diffusion of further charge carriers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result is a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depletion </a:t>
            </a:r>
            <a:r>
              <a:rPr lang="en-US" altLang="en-US" sz="2000">
                <a:sym typeface="Symbol" panose="05050102010706020507" pitchFamily="18" charset="2"/>
              </a:rPr>
              <a:t>or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 space charge layer </a:t>
            </a:r>
            <a:r>
              <a:rPr lang="en-US" altLang="en-US" sz="2000">
                <a:sym typeface="Symbol" panose="05050102010706020507" pitchFamily="18" charset="2"/>
              </a:rPr>
              <a:t>with intrinsic conduction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Thermally generated charge pairs swept by Ē producing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drift current</a:t>
            </a:r>
            <a:r>
              <a:rPr lang="en-US" altLang="en-US" sz="2000">
                <a:sym typeface="Symbol" panose="05050102010706020507" pitchFamily="18" charset="2"/>
              </a:rPr>
              <a:t> that is balanced by diffusion current so I</a:t>
            </a:r>
            <a:r>
              <a:rPr lang="en-US" altLang="en-US" sz="2000" baseline="-25000">
                <a:sym typeface="Symbol" panose="05050102010706020507" pitchFamily="18" charset="2"/>
              </a:rPr>
              <a:t>net</a:t>
            </a:r>
            <a:r>
              <a:rPr lang="en-US" altLang="en-US" sz="2000">
                <a:sym typeface="Symbol" panose="05050102010706020507" pitchFamily="18" charset="2"/>
              </a:rPr>
              <a:t>=0</a:t>
            </a:r>
          </a:p>
        </p:txBody>
      </p:sp>
      <p:pic>
        <p:nvPicPr>
          <p:cNvPr id="55299" name="Picture 4" descr="C19NF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752600"/>
            <a:ext cx="38481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300" name="Straight Arrow Connector 2"/>
          <p:cNvCxnSpPr>
            <a:cxnSpLocks noChangeShapeType="1"/>
          </p:cNvCxnSpPr>
          <p:nvPr/>
        </p:nvCxnSpPr>
        <p:spPr bwMode="auto">
          <a:xfrm flipH="1">
            <a:off x="8435976" y="4868863"/>
            <a:ext cx="792163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8580438" y="4646614"/>
            <a:ext cx="360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</a:t>
            </a:r>
          </a:p>
        </p:txBody>
      </p:sp>
      <p:sp>
        <p:nvSpPr>
          <p:cNvPr id="553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5163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z="3200" i="1"/>
              <a:t>p</a:t>
            </a:r>
            <a:r>
              <a:rPr lang="en-US" altLang="en-US" sz="3200"/>
              <a:t>-type and </a:t>
            </a:r>
            <a:r>
              <a:rPr lang="en-US" altLang="en-US" sz="3200" i="1"/>
              <a:t>n</a:t>
            </a:r>
            <a:r>
              <a:rPr lang="en-US" altLang="en-US" sz="3200"/>
              <a:t>-type materials joined to form </a:t>
            </a:r>
            <a:r>
              <a:rPr lang="en-US" altLang="en-US" sz="3200" i="1"/>
              <a:t>pn</a:t>
            </a:r>
            <a:r>
              <a:rPr lang="en-US" altLang="en-US" sz="3200"/>
              <a:t> junction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19NF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2155826"/>
            <a:ext cx="4284662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05000" y="1898651"/>
            <a:ext cx="8382000" cy="4589463"/>
          </a:xfrm>
        </p:spPr>
        <p:txBody>
          <a:bodyPr/>
          <a:lstStyle/>
          <a:p>
            <a:pPr marL="395288" indent="-395288" eaLnBrk="1" hangingPunct="1"/>
            <a:r>
              <a:rPr lang="en-GB" altLang="en-US" sz="2400"/>
              <a:t>Thus,</a:t>
            </a:r>
          </a:p>
          <a:p>
            <a:pPr marL="395288" indent="-395288" eaLnBrk="1" hangingPunct="1"/>
            <a:endParaRPr lang="en-GB" altLang="en-US" sz="2400"/>
          </a:p>
          <a:p>
            <a:pPr marL="395288" indent="-395288" eaLnBrk="1" hangingPunct="1"/>
            <a:endParaRPr lang="en-GB" altLang="en-US" sz="2400"/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GB" altLang="en-US" sz="2400"/>
              <a:t>at room temperature </a:t>
            </a:r>
            <a:r>
              <a:rPr lang="en-GB" altLang="en-US" sz="2400" i="1"/>
              <a:t>e/kT</a:t>
            </a:r>
            <a:r>
              <a:rPr lang="en-GB" altLang="en-US" sz="2400"/>
              <a:t> </a:t>
            </a:r>
            <a:r>
              <a:rPr lang="en-US" altLang="en-US" sz="2400">
                <a:cs typeface="Arial" panose="020B0604020202020204" pitchFamily="34" charset="0"/>
              </a:rPr>
              <a:t>~</a:t>
            </a:r>
            <a:r>
              <a:rPr lang="en-GB" altLang="en-US" sz="2400"/>
              <a:t> 40 V</a:t>
            </a:r>
            <a:r>
              <a:rPr lang="en-GB" altLang="en-US" sz="2400" baseline="30000"/>
              <a:t>−1</a:t>
            </a:r>
          </a:p>
          <a:p>
            <a:pPr marL="395288" indent="-395288" eaLnBrk="1" hangingPunct="1">
              <a:lnSpc>
                <a:spcPct val="13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&gt; + 0.1 V,</a:t>
            </a:r>
          </a:p>
          <a:p>
            <a:pPr marL="395288" indent="-395288" eaLnBrk="1" hangingPunct="1">
              <a:lnSpc>
                <a:spcPct val="150000"/>
              </a:lnSpc>
            </a:pPr>
            <a:endParaRPr lang="en-GB" altLang="en-US" sz="2400"/>
          </a:p>
          <a:p>
            <a:pPr marL="395288" indent="-395288" eaLnBrk="1" hangingPunct="1">
              <a:lnSpc>
                <a:spcPct val="11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&lt; – 0.1 V,</a:t>
            </a:r>
          </a:p>
          <a:p>
            <a:pPr marL="395288" indent="-395288" eaLnBrk="1" hangingPunct="1">
              <a:lnSpc>
                <a:spcPct val="110000"/>
              </a:lnSpc>
            </a:pPr>
            <a:endParaRPr lang="en-GB" altLang="en-US" sz="2400"/>
          </a:p>
          <a:p>
            <a:pPr lvl="1" eaLnBrk="1" hangingPunct="1">
              <a:lnSpc>
                <a:spcPct val="110000"/>
              </a:lnSpc>
            </a:pPr>
            <a:r>
              <a:rPr lang="en-GB" altLang="en-US" sz="2400" i="1"/>
              <a:t>I</a:t>
            </a:r>
            <a:r>
              <a:rPr lang="en-GB" altLang="en-US" sz="2400" i="1" baseline="-25000"/>
              <a:t>S</a:t>
            </a:r>
            <a:r>
              <a:rPr lang="en-GB" altLang="en-US" sz="2400"/>
              <a:t> is the </a:t>
            </a:r>
            <a:r>
              <a:rPr lang="en-GB" altLang="en-US" sz="2400" b="1">
                <a:solidFill>
                  <a:srgbClr val="0000FF"/>
                </a:solidFill>
              </a:rPr>
              <a:t>reverse saturation current</a:t>
            </a:r>
          </a:p>
        </p:txBody>
      </p:sp>
      <p:grpSp>
        <p:nvGrpSpPr>
          <p:cNvPr id="57348" name="Group 5"/>
          <p:cNvGrpSpPr>
            <a:grpSpLocks/>
          </p:cNvGrpSpPr>
          <p:nvPr/>
        </p:nvGrpSpPr>
        <p:grpSpPr bwMode="auto">
          <a:xfrm>
            <a:off x="3143250" y="2389189"/>
            <a:ext cx="2146300" cy="657225"/>
            <a:chOff x="1020" y="1412"/>
            <a:chExt cx="1352" cy="414"/>
          </a:xfrm>
        </p:grpSpPr>
        <p:sp>
          <p:nvSpPr>
            <p:cNvPr id="57359" name="Rectangle 6"/>
            <p:cNvSpPr>
              <a:spLocks noChangeArrowheads="1"/>
            </p:cNvSpPr>
            <p:nvPr/>
          </p:nvSpPr>
          <p:spPr bwMode="auto">
            <a:xfrm>
              <a:off x="1020" y="1412"/>
              <a:ext cx="1352" cy="414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graphicFrame>
          <p:nvGraphicFramePr>
            <p:cNvPr id="57360" name="Object 2"/>
            <p:cNvGraphicFramePr>
              <a:graphicFrameLocks noChangeAspect="1"/>
            </p:cNvGraphicFramePr>
            <p:nvPr/>
          </p:nvGraphicFramePr>
          <p:xfrm>
            <a:off x="1163" y="1412"/>
            <a:ext cx="1097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53" name="Equation" r:id="rId5" imgW="2324100" imgH="787400" progId="Equation.3">
                    <p:embed/>
                  </p:oleObj>
                </mc:Choice>
                <mc:Fallback>
                  <p:oleObj name="Equation" r:id="rId5" imgW="2324100" imgH="7874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3" y="1412"/>
                          <a:ext cx="1097" cy="3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7349" name="Rectangle 8"/>
          <p:cNvSpPr>
            <a:spLocks noChangeArrowheads="1"/>
          </p:cNvSpPr>
          <p:nvPr/>
        </p:nvSpPr>
        <p:spPr bwMode="auto">
          <a:xfrm>
            <a:off x="2819401" y="3994150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0" name="Object 0"/>
          <p:cNvGraphicFramePr>
            <a:graphicFrameLocks noChangeAspect="1"/>
          </p:cNvGraphicFramePr>
          <p:nvPr/>
        </p:nvGraphicFramePr>
        <p:xfrm>
          <a:off x="2967038" y="3990976"/>
          <a:ext cx="28067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4" name="Equation" r:id="rId7" imgW="1993900" imgH="431800" progId="Equation.DSMT4">
                  <p:embed/>
                </p:oleObj>
              </mc:Choice>
              <mc:Fallback>
                <p:oleObj name="Equation" r:id="rId7" imgW="1993900" imgH="431800" progId="Equation.DSMT4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038" y="3990976"/>
                        <a:ext cx="28067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1" name="Rectangle 10"/>
          <p:cNvSpPr>
            <a:spLocks noChangeArrowheads="1"/>
          </p:cNvSpPr>
          <p:nvPr/>
        </p:nvSpPr>
        <p:spPr bwMode="auto">
          <a:xfrm>
            <a:off x="2841626" y="5045075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2" name="Object 1"/>
          <p:cNvGraphicFramePr>
            <a:graphicFrameLocks noChangeAspect="1"/>
          </p:cNvGraphicFramePr>
          <p:nvPr/>
        </p:nvGraphicFramePr>
        <p:xfrm>
          <a:off x="3324225" y="5181600"/>
          <a:ext cx="1943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5" name="Equation" r:id="rId9" imgW="1091726" imgH="228501" progId="Equation.3">
                  <p:embed/>
                </p:oleObj>
              </mc:Choice>
              <mc:Fallback>
                <p:oleObj name="Equation" r:id="rId9" imgW="1091726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5181600"/>
                        <a:ext cx="1943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3" name="TextBox 1"/>
          <p:cNvSpPr txBox="1">
            <a:spLocks noChangeArrowheads="1"/>
          </p:cNvSpPr>
          <p:nvPr/>
        </p:nvSpPr>
        <p:spPr bwMode="auto">
          <a:xfrm>
            <a:off x="3251201" y="6057900"/>
            <a:ext cx="4321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That is, our drift or thermal current, I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pic>
        <p:nvPicPr>
          <p:cNvPr id="57354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9232" r="19461" b="70061"/>
          <a:stretch>
            <a:fillRect/>
          </a:stretch>
        </p:blipFill>
        <p:spPr bwMode="auto">
          <a:xfrm>
            <a:off x="7751763" y="1781175"/>
            <a:ext cx="1319212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5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7" t="10278" r="58299" b="68597"/>
          <a:stretch>
            <a:fillRect/>
          </a:stretch>
        </p:blipFill>
        <p:spPr bwMode="auto">
          <a:xfrm>
            <a:off x="5816601" y="1822450"/>
            <a:ext cx="1179513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7356" name="Object 1"/>
          <p:cNvGraphicFramePr>
            <a:graphicFrameLocks noChangeAspect="1"/>
          </p:cNvGraphicFramePr>
          <p:nvPr/>
        </p:nvGraphicFramePr>
        <p:xfrm>
          <a:off x="8667750" y="4113214"/>
          <a:ext cx="193833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6" name="Equation" r:id="rId12" imgW="1244600" imgH="431800" progId="Equation.DSMT4">
                  <p:embed/>
                </p:oleObj>
              </mc:Choice>
              <mc:Fallback>
                <p:oleObj name="Equation" r:id="rId12" imgW="12446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0" y="4113214"/>
                        <a:ext cx="1938338" cy="7572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357" name="Straight Connector 3"/>
          <p:cNvCxnSpPr>
            <a:cxnSpLocks noChangeShapeType="1"/>
          </p:cNvCxnSpPr>
          <p:nvPr/>
        </p:nvCxnSpPr>
        <p:spPr bwMode="auto">
          <a:xfrm flipH="1">
            <a:off x="8256588" y="3536951"/>
            <a:ext cx="323850" cy="18319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58" name="TextBox 9"/>
          <p:cNvSpPr txBox="1">
            <a:spLocks noChangeArrowheads="1"/>
          </p:cNvSpPr>
          <p:nvPr/>
        </p:nvSpPr>
        <p:spPr bwMode="auto">
          <a:xfrm>
            <a:off x="7751764" y="5300664"/>
            <a:ext cx="104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400">
                <a:solidFill>
                  <a:srgbClr val="FF0000"/>
                </a:solidFill>
              </a:rPr>
              <a:t>V</a:t>
            </a:r>
            <a:r>
              <a:rPr lang="en-CA" altLang="en-US" sz="1400" baseline="-25000">
                <a:solidFill>
                  <a:srgbClr val="FF0000"/>
                </a:solidFill>
              </a:rPr>
              <a:t>ON</a:t>
            </a:r>
            <a:r>
              <a:rPr lang="en-CA" altLang="en-US" sz="1400">
                <a:solidFill>
                  <a:srgbClr val="FF0000"/>
                </a:solidFill>
              </a:rPr>
              <a:t>=0.7V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Diodes—should be able to: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Effect on E-fields, internal potentials of forward and reverse bias</a:t>
            </a:r>
          </a:p>
          <a:p>
            <a:r>
              <a:rPr lang="en-CA" altLang="en-US" smtClean="0"/>
              <a:t>Explanation of current vs voltage curves including breakdown</a:t>
            </a:r>
          </a:p>
          <a:p>
            <a:r>
              <a:rPr lang="en-CA" altLang="en-US" smtClean="0"/>
              <a:t>Equivalent circuits of diodes </a:t>
            </a:r>
          </a:p>
          <a:p>
            <a:r>
              <a:rPr lang="en-CA" altLang="en-US" smtClean="0"/>
              <a:t>Zener diodes-what they are and how to calculate current, voltage and power requirements</a:t>
            </a:r>
          </a:p>
          <a:p>
            <a:r>
              <a:rPr lang="en-CA" altLang="en-US" smtClean="0"/>
              <a:t>Describe and Explain output of diode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7191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18</a:t>
            </a:r>
            <a:br>
              <a:rPr lang="en-US" altLang="en-US" smtClean="0"/>
            </a:br>
            <a:r>
              <a:rPr lang="en-US" altLang="en-US" smtClean="0"/>
              <a:t>Field-effect transistors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00238"/>
            <a:ext cx="8583613" cy="4056062"/>
          </a:xfrm>
        </p:spPr>
        <p:txBody>
          <a:bodyPr/>
          <a:lstStyle/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FETs</a:t>
            </a:r>
            <a:r>
              <a:rPr lang="en-US" altLang="en-US" sz="2200"/>
              <a:t> are widely used in both analogue and digital circuits</a:t>
            </a:r>
          </a:p>
          <a:p>
            <a:pPr marL="376238" indent="-376238" eaLnBrk="1" hangingPunct="1"/>
            <a:r>
              <a:rPr lang="en-US" altLang="en-US" sz="2200"/>
              <a:t>They have </a:t>
            </a:r>
            <a:r>
              <a:rPr lang="en-US" altLang="en-US" sz="2200">
                <a:solidFill>
                  <a:srgbClr val="FF0000"/>
                </a:solidFill>
              </a:rPr>
              <a:t>high input resistance </a:t>
            </a:r>
            <a:r>
              <a:rPr lang="en-US" altLang="en-US" sz="2200"/>
              <a:t>and small physical size</a:t>
            </a:r>
          </a:p>
          <a:p>
            <a:pPr marL="376238" indent="-376238" eaLnBrk="1" hangingPunct="1"/>
            <a:r>
              <a:rPr lang="en-US" altLang="en-US" sz="2200"/>
              <a:t>There are two basic forms of FET: </a:t>
            </a:r>
            <a:r>
              <a:rPr lang="en-US" altLang="en-US" sz="2200">
                <a:solidFill>
                  <a:srgbClr val="FF0000"/>
                </a:solidFill>
              </a:rPr>
              <a:t>MOSFETs and JFETs</a:t>
            </a:r>
          </a:p>
          <a:p>
            <a:pPr marL="376238" indent="-376238" eaLnBrk="1" hangingPunct="1"/>
            <a:r>
              <a:rPr lang="en-US" altLang="en-US" sz="2200"/>
              <a:t>MOSFETs may be divided into DE and Enhancement types</a:t>
            </a:r>
          </a:p>
          <a:p>
            <a:pPr marL="376238" indent="-376238" eaLnBrk="1" hangingPunct="1"/>
            <a:r>
              <a:rPr lang="en-US" altLang="en-US" sz="2200"/>
              <a:t>In each case the </a:t>
            </a:r>
            <a:r>
              <a:rPr lang="en-US" altLang="en-US" sz="2200">
                <a:solidFill>
                  <a:srgbClr val="FF0000"/>
                </a:solidFill>
              </a:rPr>
              <a:t>gate voltage controls the current from the drain to the source</a:t>
            </a:r>
          </a:p>
          <a:p>
            <a:pPr marL="376238" indent="-376238" eaLnBrk="1" hangingPunct="1"/>
            <a:r>
              <a:rPr lang="en-US" altLang="en-US" sz="2200"/>
              <a:t>The characteristics of the various forms of FET are similar except that they require </a:t>
            </a:r>
            <a:r>
              <a:rPr lang="en-US" altLang="en-US" sz="2200">
                <a:solidFill>
                  <a:srgbClr val="FF0000"/>
                </a:solidFill>
              </a:rPr>
              <a:t>different bias voltages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DC analysis of bias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AC analysis requires equivalent circuit</a:t>
            </a:r>
          </a:p>
          <a:p>
            <a:pPr marL="776288" lvl="1" indent="-376238" eaLnBrk="1" hangingPunct="1"/>
            <a:r>
              <a:rPr lang="en-US" altLang="en-US" sz="2000">
                <a:solidFill>
                  <a:srgbClr val="FF0000"/>
                </a:solidFill>
              </a:rPr>
              <a:t>V</a:t>
            </a:r>
            <a:r>
              <a:rPr lang="en-US" altLang="en-US" sz="2000" baseline="-25000">
                <a:solidFill>
                  <a:srgbClr val="FF0000"/>
                </a:solidFill>
              </a:rPr>
              <a:t>DS</a:t>
            </a:r>
            <a:r>
              <a:rPr lang="en-US" altLang="en-US" sz="2000">
                <a:solidFill>
                  <a:srgbClr val="FF0000"/>
                </a:solidFill>
              </a:rPr>
              <a:t> coupled to ground by capacitance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FET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1811338" y="1773239"/>
            <a:ext cx="8748712" cy="4319587"/>
          </a:xfrm>
        </p:spPr>
        <p:txBody>
          <a:bodyPr/>
          <a:lstStyle/>
          <a:p>
            <a:r>
              <a:rPr lang="en-CA" altLang="en-US" smtClean="0"/>
              <a:t>Basic operation, input and output characteristics</a:t>
            </a:r>
          </a:p>
          <a:p>
            <a:endParaRPr lang="en-CA" altLang="en-US" sz="2000"/>
          </a:p>
          <a:p>
            <a:r>
              <a:rPr lang="en-CA" altLang="en-US" smtClean="0"/>
              <a:t>Identify types of FET (JFET, DE-Mosfet, E-Mosfet)</a:t>
            </a:r>
          </a:p>
          <a:p>
            <a:endParaRPr lang="en-CA" altLang="en-US" sz="2000"/>
          </a:p>
          <a:p>
            <a:r>
              <a:rPr lang="en-CA" altLang="en-US" smtClean="0"/>
              <a:t>Areas of I</a:t>
            </a:r>
            <a:r>
              <a:rPr lang="en-CA" altLang="en-US" baseline="-25000" smtClean="0"/>
              <a:t>d</a:t>
            </a:r>
            <a:r>
              <a:rPr lang="en-CA" altLang="en-US" smtClean="0"/>
              <a:t> vs V</a:t>
            </a:r>
            <a:r>
              <a:rPr lang="en-CA" altLang="en-US" baseline="-25000" smtClean="0"/>
              <a:t>ds</a:t>
            </a:r>
            <a:r>
              <a:rPr lang="en-CA" altLang="en-US" smtClean="0"/>
              <a:t> where FET can be safely operated</a:t>
            </a:r>
          </a:p>
          <a:p>
            <a:endParaRPr lang="en-CA" altLang="en-US" sz="2000"/>
          </a:p>
          <a:p>
            <a:r>
              <a:rPr lang="en-CA" altLang="en-US" smtClean="0"/>
              <a:t>DC and Small signal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74839"/>
            <a:ext cx="8382000" cy="4319587"/>
          </a:xfrm>
        </p:spPr>
        <p:txBody>
          <a:bodyPr/>
          <a:lstStyle/>
          <a:p>
            <a:pPr marL="376238" indent="-376238" eaLnBrk="1" hangingPunct="1"/>
            <a:r>
              <a:rPr lang="en-GB" altLang="en-US" b="1" smtClean="0">
                <a:solidFill>
                  <a:srgbClr val="0000FF"/>
                </a:solidFill>
              </a:rPr>
              <a:t>FET output characteristics</a:t>
            </a:r>
          </a:p>
        </p:txBody>
      </p:sp>
      <p:pic>
        <p:nvPicPr>
          <p:cNvPr id="63491" name="Picture 3" descr="C20NF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9" y="2713039"/>
            <a:ext cx="8389937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Box 1"/>
          <p:cNvSpPr txBox="1">
            <a:spLocks noChangeArrowheads="1"/>
          </p:cNvSpPr>
          <p:nvPr/>
        </p:nvSpPr>
        <p:spPr bwMode="auto">
          <a:xfrm>
            <a:off x="3122613" y="5589588"/>
            <a:ext cx="34782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Above here the channel thickness </a:t>
            </a:r>
            <a:br>
              <a:rPr lang="en-CA" altLang="en-US" sz="1600">
                <a:solidFill>
                  <a:srgbClr val="FF0000"/>
                </a:solidFill>
              </a:rPr>
            </a:br>
            <a:r>
              <a:rPr lang="en-CA" altLang="en-US" sz="1600">
                <a:solidFill>
                  <a:srgbClr val="FF0000"/>
                </a:solidFill>
              </a:rPr>
              <a:t>is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 0 at drain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More V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DS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gives no more current</a:t>
            </a:r>
            <a:endParaRPr lang="en-CA" altLang="en-US" sz="1600">
              <a:solidFill>
                <a:srgbClr val="FF0000"/>
              </a:solidFill>
            </a:endParaRPr>
          </a:p>
        </p:txBody>
      </p:sp>
      <p:cxnSp>
        <p:nvCxnSpPr>
          <p:cNvPr id="63493" name="Straight Arrow Connector 3"/>
          <p:cNvCxnSpPr>
            <a:cxnSpLocks noChangeShapeType="1"/>
          </p:cNvCxnSpPr>
          <p:nvPr/>
        </p:nvCxnSpPr>
        <p:spPr bwMode="auto">
          <a:xfrm flipV="1">
            <a:off x="3108325" y="5265739"/>
            <a:ext cx="0" cy="390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494" name="TextBox 6"/>
          <p:cNvSpPr txBox="1">
            <a:spLocks noChangeArrowheads="1"/>
          </p:cNvSpPr>
          <p:nvPr/>
        </p:nvSpPr>
        <p:spPr bwMode="auto">
          <a:xfrm>
            <a:off x="1524000" y="5568950"/>
            <a:ext cx="1512888" cy="8318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Here channel has resistance set by V</a:t>
            </a:r>
            <a:r>
              <a:rPr lang="en-CA" altLang="en-US" sz="16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5" name="Straight Arrow Connector 5"/>
          <p:cNvCxnSpPr>
            <a:cxnSpLocks noChangeShapeType="1"/>
          </p:cNvCxnSpPr>
          <p:nvPr/>
        </p:nvCxnSpPr>
        <p:spPr bwMode="auto">
          <a:xfrm flipH="1">
            <a:off x="2279650" y="5373688"/>
            <a:ext cx="7572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349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6" y="188913"/>
            <a:ext cx="21240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Box 10"/>
          <p:cNvSpPr txBox="1">
            <a:spLocks noChangeArrowheads="1"/>
          </p:cNvSpPr>
          <p:nvPr/>
        </p:nvSpPr>
        <p:spPr bwMode="auto">
          <a:xfrm>
            <a:off x="6927850" y="5568951"/>
            <a:ext cx="3740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Here I</a:t>
            </a:r>
            <a:r>
              <a:rPr lang="en-CA" altLang="en-US" sz="1800" baseline="-25000">
                <a:solidFill>
                  <a:srgbClr val="FF0000"/>
                </a:solidFill>
              </a:rPr>
              <a:t>D</a:t>
            </a:r>
            <a:r>
              <a:rPr lang="en-CA" altLang="en-US" sz="1800">
                <a:solidFill>
                  <a:srgbClr val="FF0000"/>
                </a:solidFill>
              </a:rPr>
              <a:t> ~independent of the applied voltage &amp; controlled by V</a:t>
            </a:r>
            <a:r>
              <a:rPr lang="en-CA" altLang="en-US" sz="18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8" name="Straight Arrow Connector 8"/>
          <p:cNvCxnSpPr>
            <a:cxnSpLocks noChangeShapeType="1"/>
          </p:cNvCxnSpPr>
          <p:nvPr/>
        </p:nvCxnSpPr>
        <p:spPr bwMode="auto">
          <a:xfrm>
            <a:off x="7248525" y="5461000"/>
            <a:ext cx="21605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7175500" y="3573463"/>
            <a:ext cx="19304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12238" y="3368676"/>
            <a:ext cx="1454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Small slope = R</a:t>
            </a:r>
            <a:r>
              <a:rPr lang="en-CA" altLang="en-US" sz="1200" baseline="-25000">
                <a:solidFill>
                  <a:srgbClr val="FF0000"/>
                </a:solidFill>
              </a:rPr>
              <a:t>out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8904288" y="3213100"/>
            <a:ext cx="0" cy="2936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flipV="1">
            <a:off x="8904288" y="357346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20838" y="115889"/>
            <a:ext cx="6481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Need to set a DC (quiescent)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for the small signal (AC) variations of v</a:t>
            </a:r>
            <a:r>
              <a:rPr lang="en-CA" altLang="en-US" sz="2000" baseline="-25000">
                <a:solidFill>
                  <a:srgbClr val="FF0000"/>
                </a:solidFill>
              </a:rPr>
              <a:t>gs</a:t>
            </a:r>
            <a:endParaRPr lang="en-CA" altLang="en-US" sz="20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Know why this  point should avoid the Ohmic, </a:t>
            </a:r>
            <a:br>
              <a:rPr lang="en-CA" altLang="en-US" sz="2000">
                <a:solidFill>
                  <a:srgbClr val="FF0000"/>
                </a:solidFill>
              </a:rPr>
            </a:br>
            <a:r>
              <a:rPr lang="en-CA" altLang="en-US" sz="2000">
                <a:solidFill>
                  <a:srgbClr val="FF0000"/>
                </a:solidFill>
              </a:rPr>
              <a:t>High I</a:t>
            </a:r>
            <a:r>
              <a:rPr lang="en-CA" altLang="en-US" sz="2000" baseline="-25000">
                <a:solidFill>
                  <a:srgbClr val="FF0000"/>
                </a:solidFill>
              </a:rPr>
              <a:t>D</a:t>
            </a:r>
            <a:r>
              <a:rPr lang="en-CA" altLang="en-US" sz="2000">
                <a:solidFill>
                  <a:srgbClr val="FF0000"/>
                </a:solidFill>
              </a:rPr>
              <a:t> and High V</a:t>
            </a:r>
            <a:r>
              <a:rPr lang="en-CA" altLang="en-US" sz="2000" baseline="-25000">
                <a:solidFill>
                  <a:srgbClr val="FF0000"/>
                </a:solidFill>
              </a:rPr>
              <a:t>DS</a:t>
            </a:r>
            <a:r>
              <a:rPr lang="en-CA" altLang="en-US" sz="2000">
                <a:solidFill>
                  <a:srgbClr val="FF0000"/>
                </a:solidFill>
              </a:rPr>
              <a:t> regions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6743700" y="404813"/>
            <a:ext cx="1296988" cy="39243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5-Point Star 7"/>
          <p:cNvSpPr/>
          <p:nvPr/>
        </p:nvSpPr>
        <p:spPr bwMode="auto">
          <a:xfrm>
            <a:off x="7951789" y="4257675"/>
            <a:ext cx="173037" cy="179388"/>
          </a:xfrm>
          <a:prstGeom prst="star5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19-</a:t>
            </a:r>
            <a:br>
              <a:rPr lang="en-US" altLang="en-US" smtClean="0"/>
            </a:br>
            <a:r>
              <a:rPr lang="en-US" altLang="en-US" smtClean="0"/>
              <a:t>Bipolar junction transistors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12938"/>
            <a:ext cx="8583613" cy="4475162"/>
          </a:xfrm>
        </p:spPr>
        <p:txBody>
          <a:bodyPr/>
          <a:lstStyle/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Bipolar transistors are widely used in both analogue and digital circuits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the p-n junctions work</a:t>
            </a:r>
            <a:r>
              <a:rPr lang="en-US" altLang="en-US" sz="2400"/>
              <a:t> in a BJT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They can be </a:t>
            </a:r>
            <a:r>
              <a:rPr lang="en-US" altLang="en-US" sz="2400">
                <a:solidFill>
                  <a:srgbClr val="FF0000"/>
                </a:solidFill>
              </a:rPr>
              <a:t>considered as either voltage-controlled or current-controlled devices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Their characteristics may be described by their </a:t>
            </a:r>
            <a:r>
              <a:rPr lang="en-US" altLang="en-US" sz="2400">
                <a:solidFill>
                  <a:srgbClr val="FF0000"/>
                </a:solidFill>
              </a:rPr>
              <a:t>gain or by their transconductance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Feedback can be used to overcome problems of device variability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Again, </a:t>
            </a:r>
            <a:r>
              <a:rPr lang="en-US" altLang="en-US" sz="2400">
                <a:solidFill>
                  <a:srgbClr val="FF0000"/>
                </a:solidFill>
              </a:rPr>
              <a:t>must set DC (quiescent) bias, and use equivalent circuit to calculate small-signal (AC-signal) gain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Input and output characteristics, where on I</a:t>
            </a:r>
            <a:r>
              <a:rPr lang="en-US" altLang="en-US" sz="2400" baseline="-25000">
                <a:solidFill>
                  <a:srgbClr val="FF0000"/>
                </a:solidFill>
              </a:rPr>
              <a:t>c</a:t>
            </a:r>
            <a:r>
              <a:rPr lang="en-US" altLang="en-US" sz="2400">
                <a:solidFill>
                  <a:srgbClr val="FF0000"/>
                </a:solidFill>
              </a:rPr>
              <a:t> vs V</a:t>
            </a:r>
            <a:r>
              <a:rPr lang="en-US" altLang="en-US" sz="2400" baseline="-25000">
                <a:solidFill>
                  <a:srgbClr val="FF0000"/>
                </a:solidFill>
              </a:rPr>
              <a:t>ce</a:t>
            </a:r>
            <a:r>
              <a:rPr lang="en-US" altLang="en-US" sz="2400">
                <a:solidFill>
                  <a:srgbClr val="FF0000"/>
                </a:solidFill>
              </a:rPr>
              <a:t> curve it can be safely operated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Exam </a:t>
            </a:r>
            <a:r>
              <a:rPr lang="en-CA" altLang="en-US" smtClean="0"/>
              <a:t>on 17 </a:t>
            </a:r>
            <a:r>
              <a:rPr lang="en-CA" altLang="en-US" dirty="0" smtClean="0"/>
              <a:t>December 09:00-13:00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595439" y="1628775"/>
            <a:ext cx="9001125" cy="4319588"/>
          </a:xfrm>
        </p:spPr>
        <p:txBody>
          <a:bodyPr/>
          <a:lstStyle/>
          <a:p>
            <a:r>
              <a:rPr lang="en-CA" altLang="en-US" dirty="0" smtClean="0"/>
              <a:t>Digital home exam (see: </a:t>
            </a:r>
            <a:br>
              <a:rPr lang="en-CA" altLang="en-US" dirty="0" smtClean="0"/>
            </a:br>
            <a:r>
              <a:rPr lang="en-CA" altLang="en-US" dirty="0" smtClean="0"/>
              <a:t>   </a:t>
            </a:r>
            <a:r>
              <a:rPr lang="en-CA" altLang="en-US" dirty="0" smtClean="0">
                <a:hlinkClick r:id="rId2"/>
              </a:rPr>
              <a:t>https://innsida.ntnu.no/wiki/-/wiki/English/Digital+exam</a:t>
            </a:r>
            <a:r>
              <a:rPr lang="en-CA" altLang="en-US" dirty="0" smtClean="0"/>
              <a:t>)</a:t>
            </a:r>
          </a:p>
          <a:p>
            <a:endParaRPr lang="en-CA" altLang="en-US" sz="2000" dirty="0"/>
          </a:p>
          <a:p>
            <a:r>
              <a:rPr lang="en-CA" altLang="en-US" dirty="0" smtClean="0"/>
              <a:t>Format:</a:t>
            </a:r>
          </a:p>
          <a:p>
            <a:pPr lvl="1"/>
            <a:r>
              <a:rPr lang="en-CA" altLang="en-US" dirty="0" smtClean="0"/>
              <a:t>25 multiple-choice homework style questions (4 pts each)</a:t>
            </a:r>
          </a:p>
          <a:p>
            <a:pPr lvl="2"/>
            <a:r>
              <a:rPr lang="en-CA" altLang="en-US" dirty="0" smtClean="0"/>
              <a:t>No penalties </a:t>
            </a:r>
            <a:r>
              <a:rPr lang="en-CA" altLang="en-US" dirty="0" smtClean="0">
                <a:sym typeface="Symbol" panose="05050102010706020507" pitchFamily="18" charset="2"/>
              </a:rPr>
              <a:t> </a:t>
            </a:r>
            <a:r>
              <a:rPr lang="en-CA" altLang="en-US" dirty="0" smtClean="0">
                <a:sym typeface="Symbol" panose="05050102010706020507" pitchFamily="18" charset="2"/>
              </a:rPr>
              <a:t>correct answer </a:t>
            </a:r>
            <a:r>
              <a:rPr lang="en-CA" altLang="en-US" dirty="0" smtClean="0">
                <a:sym typeface="Symbol" panose="05050102010706020507" pitchFamily="18" charset="2"/>
              </a:rPr>
              <a:t>= 4, incorrect </a:t>
            </a:r>
            <a:r>
              <a:rPr lang="en-CA" altLang="en-US" dirty="0" smtClean="0">
                <a:sym typeface="Symbol" panose="05050102010706020507" pitchFamily="18" charset="2"/>
              </a:rPr>
              <a:t>or blank answer = </a:t>
            </a:r>
            <a:r>
              <a:rPr lang="en-CA" altLang="en-US" dirty="0" smtClean="0">
                <a:sym typeface="Symbol" panose="05050102010706020507" pitchFamily="18" charset="2"/>
              </a:rPr>
              <a:t>0</a:t>
            </a:r>
          </a:p>
          <a:p>
            <a:pPr lvl="2"/>
            <a:endParaRPr lang="en-CA" altLang="en-US" dirty="0" smtClean="0"/>
          </a:p>
          <a:p>
            <a:r>
              <a:rPr lang="en-CA" altLang="en-US" dirty="0" smtClean="0"/>
              <a:t>You can have with you:</a:t>
            </a:r>
          </a:p>
          <a:p>
            <a:pPr lvl="1"/>
            <a:r>
              <a:rPr lang="en-CA" altLang="en-US" dirty="0" smtClean="0"/>
              <a:t>Open book, open notes, anything you like!</a:t>
            </a:r>
          </a:p>
          <a:p>
            <a:pPr lvl="1"/>
            <a:endParaRPr lang="en-CA" altLang="en-US" dirty="0" smtClean="0"/>
          </a:p>
          <a:p>
            <a:r>
              <a:rPr lang="en-CA" altLang="en-US" dirty="0" smtClean="0"/>
              <a:t>Need 41% or better for pass (NTNU regulations</a:t>
            </a:r>
            <a:r>
              <a:rPr lang="en-CA" altLang="en-US" dirty="0" smtClean="0"/>
              <a:t>)</a:t>
            </a:r>
            <a:endParaRPr lang="en-CA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19288" y="1665289"/>
            <a:ext cx="8382000" cy="4319587"/>
          </a:xfrm>
        </p:spPr>
        <p:txBody>
          <a:bodyPr/>
          <a:lstStyle/>
          <a:p>
            <a:pPr marL="384175" indent="-384175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Output characteristics</a:t>
            </a:r>
          </a:p>
          <a:p>
            <a:pPr marL="860425" lvl="1" eaLnBrk="1" hangingPunct="1">
              <a:defRPr/>
            </a:pPr>
            <a:r>
              <a:rPr lang="en-GB" sz="2400" dirty="0"/>
              <a:t>region near to the</a:t>
            </a:r>
            <a:br>
              <a:rPr lang="en-GB" sz="2400" dirty="0"/>
            </a:br>
            <a:r>
              <a:rPr lang="en-GB" sz="2400" dirty="0"/>
              <a:t>origin is the 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saturation region</a:t>
            </a:r>
          </a:p>
          <a:p>
            <a:pPr marL="860425" lvl="1" eaLnBrk="1" hangingPunct="1">
              <a:defRPr/>
            </a:pPr>
            <a:r>
              <a:rPr lang="en-GB" sz="2400" dirty="0"/>
              <a:t>this is normally</a:t>
            </a:r>
            <a:br>
              <a:rPr lang="en-GB" sz="2400" dirty="0"/>
            </a:br>
            <a:r>
              <a:rPr lang="en-GB" sz="2400" dirty="0"/>
              <a:t>avoided in linear</a:t>
            </a:r>
            <a:br>
              <a:rPr lang="en-GB" sz="2400" dirty="0"/>
            </a:br>
            <a:r>
              <a:rPr lang="en-GB" sz="2400" dirty="0"/>
              <a:t>circuits by selecting</a:t>
            </a:r>
            <a:br>
              <a:rPr lang="en-GB" sz="2400" dirty="0"/>
            </a:br>
            <a:r>
              <a:rPr lang="en-GB" sz="2400" dirty="0"/>
              <a:t>DC-operating point</a:t>
            </a:r>
          </a:p>
          <a:p>
            <a:pPr marL="860425" lvl="1" eaLnBrk="1" hangingPunct="1">
              <a:defRPr/>
            </a:pPr>
            <a:endParaRPr lang="en-GB" sz="2400" dirty="0"/>
          </a:p>
          <a:p>
            <a:pPr marL="860425" lvl="1" eaLnBrk="1" hangingPunct="1">
              <a:defRPr/>
            </a:pPr>
            <a:r>
              <a:rPr lang="en-GB" sz="2400" dirty="0"/>
              <a:t>slope of lines</a:t>
            </a:r>
            <a:br>
              <a:rPr lang="en-GB" sz="2400" dirty="0"/>
            </a:br>
            <a:r>
              <a:rPr lang="en-GB" sz="2400" dirty="0"/>
              <a:t>represents the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output resistance</a:t>
            </a:r>
          </a:p>
          <a:p>
            <a:pPr marL="574675" lvl="1" indent="0" eaLnBrk="1" hangingPunct="1">
              <a:buNone/>
              <a:defRPr/>
            </a:pPr>
            <a:r>
              <a:rPr lang="en-GB" sz="2400" b="1" dirty="0">
                <a:solidFill>
                  <a:srgbClr val="0000FF"/>
                </a:solidFill>
              </a:rPr>
              <a:t/>
            </a:r>
            <a:br>
              <a:rPr lang="en-GB" sz="2400" b="1" dirty="0">
                <a:solidFill>
                  <a:srgbClr val="0000FF"/>
                </a:solidFill>
              </a:rPr>
            </a:br>
            <a:endParaRPr lang="en-GB" sz="2400" dirty="0">
              <a:solidFill>
                <a:srgbClr val="0000FF"/>
              </a:solidFill>
            </a:endParaRPr>
          </a:p>
        </p:txBody>
      </p:sp>
      <p:pic>
        <p:nvPicPr>
          <p:cNvPr id="67587" name="Picture 3" descr="C21NF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2312988"/>
            <a:ext cx="48593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7212014" y="4833939"/>
            <a:ext cx="1404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magnified</a:t>
            </a:r>
          </a:p>
        </p:txBody>
      </p:sp>
      <p:sp>
        <p:nvSpPr>
          <p:cNvPr id="67589" name="TextBox 2"/>
          <p:cNvSpPr txBox="1">
            <a:spLocks noChangeArrowheads="1"/>
          </p:cNvSpPr>
          <p:nvPr/>
        </p:nvSpPr>
        <p:spPr bwMode="auto">
          <a:xfrm>
            <a:off x="7986713" y="2492376"/>
            <a:ext cx="1854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  linear with 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CA" altLang="en-US" sz="1600" baseline="-25000">
              <a:solidFill>
                <a:srgbClr val="FF0000"/>
              </a:solidFill>
            </a:endParaRPr>
          </a:p>
        </p:txBody>
      </p:sp>
      <p:sp>
        <p:nvSpPr>
          <p:cNvPr id="2" name="5-Point Star 1"/>
          <p:cNvSpPr/>
          <p:nvPr/>
        </p:nvSpPr>
        <p:spPr bwMode="auto">
          <a:xfrm>
            <a:off x="7572376" y="4257675"/>
            <a:ext cx="341313" cy="215900"/>
          </a:xfrm>
          <a:prstGeom prst="star5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7591" name="TextBox 2"/>
          <p:cNvSpPr txBox="1">
            <a:spLocks noChangeArrowheads="1"/>
          </p:cNvSpPr>
          <p:nvPr/>
        </p:nvSpPr>
        <p:spPr bwMode="auto">
          <a:xfrm>
            <a:off x="2674938" y="4724401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Typical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Why in this region?</a:t>
            </a:r>
          </a:p>
        </p:txBody>
      </p:sp>
      <p:cxnSp>
        <p:nvCxnSpPr>
          <p:cNvPr id="67592" name="Straight Arrow Connector 4"/>
          <p:cNvCxnSpPr>
            <a:cxnSpLocks noChangeShapeType="1"/>
            <a:endCxn id="2" idx="2"/>
          </p:cNvCxnSpPr>
          <p:nvPr/>
        </p:nvCxnSpPr>
        <p:spPr bwMode="auto">
          <a:xfrm flipV="1">
            <a:off x="5267325" y="4473575"/>
            <a:ext cx="2370138" cy="4318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Comparison of FET and Bipolar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71925" y="1736725"/>
          <a:ext cx="3492500" cy="4319584"/>
        </p:xfrm>
        <a:graphic>
          <a:graphicData uri="http://schemas.openxmlformats.org/drawingml/2006/table">
            <a:tbl>
              <a:tblPr/>
              <a:tblGrid>
                <a:gridCol w="311830"/>
                <a:gridCol w="1621518"/>
                <a:gridCol w="1559152"/>
              </a:tblGrid>
              <a:tr h="321671">
                <a:tc>
                  <a:txBody>
                    <a:bodyPr/>
                    <a:lstStyle/>
                    <a:p>
                      <a:r>
                        <a:rPr lang="en-CA" sz="900" dirty="0">
                          <a:effectLst/>
                        </a:rPr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>
                          <a:effectLst/>
                        </a:rPr>
                        <a:t>Field Effect </a:t>
                      </a:r>
                      <a:r>
                        <a:rPr lang="en-CA" sz="900" dirty="0">
                          <a:effectLst/>
                        </a:rPr>
                        <a:t>Transistor </a:t>
                      </a:r>
                      <a:r>
                        <a:rPr lang="en-CA" sz="900">
                          <a:effectLst/>
                        </a:rPr>
                        <a:t>(</a:t>
                      </a:r>
                      <a:r>
                        <a:rPr lang="en-CA" sz="900" smtClean="0">
                          <a:effectLst/>
                        </a:rPr>
                        <a:t>FET</a:t>
                      </a:r>
                      <a:r>
                        <a:rPr lang="en-CA" sz="900" dirty="0">
                          <a:effectLst/>
                        </a:rPr>
                        <a:t>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>
                          <a:effectLst/>
                        </a:rPr>
                        <a:t>Bipolar Junction Transistor (BJT)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812">
                <a:tc>
                  <a:txBody>
                    <a:bodyPr/>
                    <a:lstStyle/>
                    <a:p>
                      <a:r>
                        <a:rPr lang="en-CA" sz="900"/>
                        <a:t>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3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Very </a:t>
                      </a:r>
                      <a:r>
                        <a:rPr lang="en-CA" sz="900" dirty="0" smtClean="0"/>
                        <a:t>high </a:t>
                      </a:r>
                      <a:r>
                        <a:rPr lang="en-CA" sz="900" smtClean="0"/>
                        <a:t>input 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input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4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High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5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6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Fast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7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Easily damaged </a:t>
                      </a:r>
                      <a:r>
                        <a:rPr lang="en-CA" sz="900" dirty="0"/>
                        <a:t>by static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Robust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8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Some require </a:t>
                      </a:r>
                      <a:r>
                        <a:rPr lang="en-US" sz="900" dirty="0"/>
                        <a:t>an 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Requires zero </a:t>
                      </a:r>
                      <a:r>
                        <a:rPr lang="en-US" sz="900" dirty="0"/>
                        <a:t>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9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Voltage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Current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10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Exhibits the properties </a:t>
                      </a:r>
                      <a:r>
                        <a:rPr lang="en-US" sz="900" dirty="0"/>
                        <a:t>of </a:t>
                      </a:r>
                      <a:r>
                        <a:rPr lang="en-US" sz="900"/>
                        <a:t>a </a:t>
                      </a:r>
                      <a:r>
                        <a:rPr lang="en-US" sz="900" smtClean="0"/>
                        <a:t>Resistor</a:t>
                      </a:r>
                      <a:endParaRPr lang="en-US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More expensive </a:t>
                      </a:r>
                      <a:r>
                        <a:rPr lang="en-CA" sz="900" dirty="0"/>
                        <a:t>than bipolar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Cheap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Difficult 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Easy </a:t>
                      </a:r>
                      <a:r>
                        <a:rPr lang="en-CA" sz="900" dirty="0"/>
                        <a:t>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22-Noise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916113"/>
            <a:ext cx="8382000" cy="4303712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Noise</a:t>
            </a:r>
            <a:r>
              <a:rPr lang="en-US" altLang="en-US" sz="2600"/>
              <a:t> in electronic circuits can be of </a:t>
            </a:r>
            <a:r>
              <a:rPr lang="en-US" altLang="en-US" sz="2600">
                <a:solidFill>
                  <a:srgbClr val="FF0000"/>
                </a:solidFill>
              </a:rPr>
              <a:t>various forms</a:t>
            </a:r>
            <a:r>
              <a:rPr lang="en-US" altLang="en-US" sz="2600"/>
              <a:t>, including thermal noise, shot noise, 1/f noise and interference—know their properties</a:t>
            </a:r>
          </a:p>
          <a:p>
            <a:pPr marL="395288" indent="-395288" eaLnBrk="1" hangingPunct="1"/>
            <a:r>
              <a:rPr lang="en-US" altLang="en-US" sz="2600"/>
              <a:t>Both bipolar </a:t>
            </a:r>
            <a:r>
              <a:rPr lang="en-US" altLang="en-US" sz="2600">
                <a:solidFill>
                  <a:srgbClr val="FF0000"/>
                </a:solidFill>
              </a:rPr>
              <a:t>transistors </a:t>
            </a:r>
            <a:r>
              <a:rPr lang="en-US" altLang="en-US" sz="2600"/>
              <a:t>and FETs </a:t>
            </a:r>
            <a:r>
              <a:rPr lang="en-US" altLang="en-US" sz="2600">
                <a:solidFill>
                  <a:srgbClr val="FF0000"/>
                </a:solidFill>
              </a:rPr>
              <a:t>suffer from noise</a:t>
            </a:r>
          </a:p>
          <a:p>
            <a:pPr marL="395288" indent="-395288" eaLnBrk="1" hangingPunct="1"/>
            <a:r>
              <a:rPr lang="en-US" altLang="en-US" sz="2600"/>
              <a:t>Noise can be picked from </a:t>
            </a:r>
            <a:r>
              <a:rPr lang="en-US" altLang="en-US" sz="2600">
                <a:solidFill>
                  <a:srgbClr val="FF0000"/>
                </a:solidFill>
              </a:rPr>
              <a:t>radiated noise </a:t>
            </a:r>
            <a:r>
              <a:rPr lang="en-US" altLang="en-US" sz="2600"/>
              <a:t>(high frequency) or </a:t>
            </a:r>
            <a:r>
              <a:rPr lang="en-US" altLang="en-US" sz="2600">
                <a:solidFill>
                  <a:srgbClr val="FF0000"/>
                </a:solidFill>
              </a:rPr>
              <a:t>poor grounding schemes </a:t>
            </a:r>
            <a:r>
              <a:rPr lang="en-US" altLang="en-US" sz="2600"/>
              <a:t>(loops or serial grounding)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Circuit layout </a:t>
            </a:r>
            <a:r>
              <a:rPr lang="en-US" altLang="en-US" sz="2600"/>
              <a:t>plays a major role in determining </a:t>
            </a:r>
            <a:r>
              <a:rPr lang="en-US" altLang="en-US" sz="2600">
                <a:solidFill>
                  <a:srgbClr val="FF0000"/>
                </a:solidFill>
              </a:rPr>
              <a:t>EMC performance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Signal to noise, and noise figure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Last time: Device noise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z="2000"/>
              <a:t>Thermal or Johnson noise</a:t>
            </a:r>
          </a:p>
          <a:p>
            <a:pPr lvl="1"/>
            <a:r>
              <a:rPr lang="en-CA" altLang="en-US" sz="1600"/>
              <a:t>Random thermal motion of charge carriers in resistive materials (both BJT and FET’s)</a:t>
            </a:r>
          </a:p>
          <a:p>
            <a:pPr lvl="1"/>
            <a:r>
              <a:rPr lang="en-CA" altLang="en-US" sz="1600"/>
              <a:t>Gaussian and white</a:t>
            </a:r>
          </a:p>
          <a:p>
            <a:endParaRPr lang="en-CA" altLang="en-US" sz="1100"/>
          </a:p>
          <a:p>
            <a:r>
              <a:rPr lang="en-CA" altLang="en-US" sz="2000"/>
              <a:t>Shot noise (current noise) </a:t>
            </a:r>
          </a:p>
          <a:p>
            <a:pPr lvl="1"/>
            <a:r>
              <a:rPr lang="en-CA" altLang="en-US" sz="1600"/>
              <a:t>Statistical fluctuations in the number of charge carriers flowing</a:t>
            </a:r>
          </a:p>
          <a:p>
            <a:pPr lvl="1"/>
            <a:r>
              <a:rPr lang="en-CA" altLang="en-US" sz="1600"/>
              <a:t>Most apparent at low current levels</a:t>
            </a:r>
          </a:p>
          <a:p>
            <a:pPr lvl="1"/>
            <a:r>
              <a:rPr lang="en-CA" altLang="en-US" sz="1600"/>
              <a:t>Source of noise in BJT transistors from low </a:t>
            </a:r>
            <a:r>
              <a:rPr lang="en-CA" altLang="en-US" sz="1600" i="1"/>
              <a:t>I</a:t>
            </a:r>
            <a:r>
              <a:rPr lang="en-CA" altLang="en-US" sz="1600" i="1" baseline="-25000"/>
              <a:t>B</a:t>
            </a:r>
            <a:r>
              <a:rPr lang="en-CA" altLang="en-US" sz="1600"/>
              <a:t> flow across p-n potential barriers.</a:t>
            </a:r>
          </a:p>
          <a:p>
            <a:pPr lvl="1"/>
            <a:r>
              <a:rPr lang="en-CA" altLang="en-US" sz="1600"/>
              <a:t>~Gaussian and white</a:t>
            </a:r>
          </a:p>
          <a:p>
            <a:endParaRPr lang="en-CA" altLang="en-US" sz="1100"/>
          </a:p>
          <a:p>
            <a:r>
              <a:rPr lang="en-CA" altLang="en-US" sz="2000"/>
              <a:t>1/</a:t>
            </a:r>
            <a:r>
              <a:rPr lang="en-CA" altLang="en-US" sz="2000" i="1"/>
              <a:t>f</a:t>
            </a:r>
            <a:r>
              <a:rPr lang="en-CA" altLang="en-US" sz="2000"/>
              <a:t> noise</a:t>
            </a:r>
          </a:p>
          <a:p>
            <a:pPr lvl="1"/>
            <a:r>
              <a:rPr lang="en-CA" altLang="en-US" sz="1600"/>
              <a:t>Variety of sources. </a:t>
            </a:r>
          </a:p>
          <a:p>
            <a:pPr lvl="1"/>
            <a:r>
              <a:rPr lang="en-CA" altLang="en-US" sz="1600"/>
              <a:t>Most common is </a:t>
            </a:r>
            <a:r>
              <a:rPr lang="en-CA" altLang="en-US" sz="1600" b="1" i="1"/>
              <a:t>flicker noise</a:t>
            </a:r>
            <a:r>
              <a:rPr lang="en-CA" altLang="en-US" sz="1600"/>
              <a:t>, the variation of diffusion of charge carriers in devices</a:t>
            </a:r>
          </a:p>
          <a:p>
            <a:pPr lvl="1"/>
            <a:r>
              <a:rPr lang="en-CA" altLang="en-US" sz="1600"/>
              <a:t>Common source of noise in FET devices</a:t>
            </a:r>
          </a:p>
          <a:p>
            <a:pPr lvl="1"/>
            <a:r>
              <a:rPr lang="en-CA" altLang="en-US" sz="1600"/>
              <a:t>Power increases at low frequencies </a:t>
            </a:r>
            <a:r>
              <a:rPr lang="en-CA" altLang="en-US" sz="1600">
                <a:sym typeface="Symbol" panose="05050102010706020507" pitchFamily="18" charset="2"/>
              </a:rPr>
              <a:t></a:t>
            </a:r>
            <a:r>
              <a:rPr lang="en-CA" altLang="en-US" sz="1600"/>
              <a:t> “red” (6dB/octave) or “pink” (3dB/octave) noise</a:t>
            </a:r>
          </a:p>
          <a:p>
            <a:endParaRPr lang="en-CA" altLang="en-US" sz="2000"/>
          </a:p>
          <a:p>
            <a:endParaRPr lang="en-CA" altLang="en-US" sz="2000"/>
          </a:p>
        </p:txBody>
      </p:sp>
      <p:graphicFrame>
        <p:nvGraphicFramePr>
          <p:cNvPr id="72708" name="Object 3"/>
          <p:cNvGraphicFramePr>
            <a:graphicFrameLocks noChangeAspect="1"/>
          </p:cNvGraphicFramePr>
          <p:nvPr/>
        </p:nvGraphicFramePr>
        <p:xfrm>
          <a:off x="5451476" y="1700214"/>
          <a:ext cx="29495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6" name="Equation" r:id="rId3" imgW="1638300" imgH="279400" progId="Equation.DSMT4">
                  <p:embed/>
                </p:oleObj>
              </mc:Choice>
              <mc:Fallback>
                <p:oleObj name="Equation" r:id="rId3" imgW="1638300" imgH="279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476" y="1700214"/>
                        <a:ext cx="29495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4"/>
          <p:cNvGraphicFramePr>
            <a:graphicFrameLocks noChangeAspect="1"/>
          </p:cNvGraphicFramePr>
          <p:nvPr/>
        </p:nvGraphicFramePr>
        <p:xfrm>
          <a:off x="5556251" y="2889251"/>
          <a:ext cx="25066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7" name="Equation" r:id="rId5" imgW="1459866" imgH="279279" progId="Equation.DSMT4">
                  <p:embed/>
                </p:oleObj>
              </mc:Choice>
              <mc:Fallback>
                <p:oleObj name="Equation" r:id="rId5" imgW="1459866" imgH="27927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1" y="2889251"/>
                        <a:ext cx="2506663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Figures of merit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mtClean="0"/>
              <a:t>Signal quality: Signal to noise ratio</a:t>
            </a:r>
          </a:p>
          <a:p>
            <a:pPr lvl="1"/>
            <a:r>
              <a:rPr lang="en-CA" altLang="en-US" sz="2400"/>
              <a:t>Average voltage level divided by RMS noise:</a:t>
            </a:r>
          </a:p>
          <a:p>
            <a:pPr lvl="1"/>
            <a:r>
              <a:rPr lang="en-CA" altLang="en-US" sz="2400"/>
              <a:t>Expressed in dB as:</a:t>
            </a:r>
          </a:p>
          <a:p>
            <a:pPr lvl="1"/>
            <a:r>
              <a:rPr lang="en-CA" altLang="en-US" sz="2400"/>
              <a:t>Can get V</a:t>
            </a:r>
            <a:r>
              <a:rPr lang="en-CA" altLang="en-US" sz="2400" baseline="-25000"/>
              <a:t>s</a:t>
            </a:r>
            <a:r>
              <a:rPr lang="en-CA" altLang="en-US" sz="2400"/>
              <a:t> by averaging input samples</a:t>
            </a:r>
            <a:r>
              <a:rPr lang="en-CA" altLang="en-US" smtClean="0"/>
              <a:t> </a:t>
            </a:r>
          </a:p>
          <a:p>
            <a:endParaRPr lang="en-CA" altLang="en-US" sz="1800"/>
          </a:p>
          <a:p>
            <a:r>
              <a:rPr lang="en-CA" altLang="en-US" smtClean="0"/>
              <a:t>Circuit quality: Noise figure</a:t>
            </a:r>
          </a:p>
          <a:p>
            <a:pPr lvl="1"/>
            <a:r>
              <a:rPr lang="en-CA" altLang="en-US" sz="2400"/>
              <a:t>Measured output RMS noise divided by </a:t>
            </a:r>
            <a:br>
              <a:rPr lang="en-CA" altLang="en-US" sz="2400"/>
            </a:br>
            <a:r>
              <a:rPr lang="en-CA" altLang="en-US" sz="2400"/>
              <a:t>Measured input RMS noise times the gain of the circuit:</a:t>
            </a:r>
          </a:p>
          <a:p>
            <a:pPr lvl="1"/>
            <a:endParaRPr lang="en-CA" altLang="en-US" sz="2400"/>
          </a:p>
        </p:txBody>
      </p:sp>
      <p:graphicFrame>
        <p:nvGraphicFramePr>
          <p:cNvPr id="73732" name="Object 3"/>
          <p:cNvGraphicFramePr>
            <a:graphicFrameLocks noChangeAspect="1"/>
          </p:cNvGraphicFramePr>
          <p:nvPr/>
        </p:nvGraphicFramePr>
        <p:xfrm>
          <a:off x="5545139" y="2732089"/>
          <a:ext cx="285432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4" name="Equation" r:id="rId3" imgW="2260600" imgH="482600" progId="Equation.DSMT4">
                  <p:embed/>
                </p:oleObj>
              </mc:Choice>
              <mc:Fallback>
                <p:oleObj name="Equation" r:id="rId3" imgW="2260600" imgH="482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5139" y="2732089"/>
                        <a:ext cx="2854325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4"/>
          <p:cNvGraphicFramePr>
            <a:graphicFrameLocks noChangeAspect="1"/>
          </p:cNvGraphicFramePr>
          <p:nvPr/>
        </p:nvGraphicFramePr>
        <p:xfrm>
          <a:off x="8823326" y="2276476"/>
          <a:ext cx="14128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5" name="Equation" r:id="rId5" imgW="1104900" imgH="482600" progId="Equation.DSMT4">
                  <p:embed/>
                </p:oleObj>
              </mc:Choice>
              <mc:Fallback>
                <p:oleObj name="Equation" r:id="rId5" imgW="11049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23326" y="2276476"/>
                        <a:ext cx="141287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"/>
          <p:cNvGraphicFramePr>
            <a:graphicFrameLocks noChangeAspect="1"/>
          </p:cNvGraphicFramePr>
          <p:nvPr/>
        </p:nvGraphicFramePr>
        <p:xfrm>
          <a:off x="2927350" y="5624513"/>
          <a:ext cx="62992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6" name="Equation" r:id="rId7" imgW="4584700" imgH="419100" progId="Equation.DSMT4">
                  <p:embed/>
                </p:oleObj>
              </mc:Choice>
              <mc:Fallback>
                <p:oleObj name="Equation" r:id="rId7" imgW="45847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350" y="5624513"/>
                        <a:ext cx="6299200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0563" y="1665288"/>
            <a:ext cx="8691562" cy="4564062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>
                <a:solidFill>
                  <a:srgbClr val="FF0000"/>
                </a:solidFill>
              </a:rPr>
              <a:t>Positive feedback</a:t>
            </a:r>
            <a:r>
              <a:rPr lang="en-US" altLang="en-US" sz="2000"/>
              <a:t> is used in the </a:t>
            </a:r>
            <a:r>
              <a:rPr lang="en-US" altLang="en-US" sz="2000">
                <a:solidFill>
                  <a:srgbClr val="FF0000"/>
                </a:solidFill>
              </a:rPr>
              <a:t>production of oscillators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/>
              <a:t>The </a:t>
            </a:r>
            <a:r>
              <a:rPr lang="en-US" altLang="en-US" sz="2000">
                <a:solidFill>
                  <a:srgbClr val="FF0000"/>
                </a:solidFill>
              </a:rPr>
              <a:t>requirement for oscillation </a:t>
            </a:r>
            <a:r>
              <a:rPr lang="en-US" altLang="en-US" sz="2000"/>
              <a:t>is that the loop gain </a:t>
            </a:r>
            <a:r>
              <a:rPr lang="en-US" altLang="en-US" sz="2000" i="1"/>
              <a:t>AB</a:t>
            </a:r>
            <a:r>
              <a:rPr lang="en-US" altLang="en-US" sz="2000"/>
              <a:t> must have a magnitude of 1, and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(or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plus some integer multiple of </a:t>
            </a:r>
            <a:r>
              <a:rPr lang="en-GB" altLang="en-US" sz="2000"/>
              <a:t>360</a:t>
            </a:r>
            <a:r>
              <a:rPr lang="en-GB" altLang="en-US" sz="2000">
                <a:sym typeface="Symbol" panose="05050102010706020507" pitchFamily="18" charset="2"/>
              </a:rPr>
              <a:t>)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This can be achieved using a circuit that produces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 non-inverting amplifier’s feedback (or added to an 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Alternatively, it can be achieved using a circuit that produces a phase shift of </a:t>
            </a:r>
            <a:r>
              <a:rPr lang="en-GB" altLang="en-US" sz="2000"/>
              <a:t>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an inverting amplifier’s feedback (or added to a non-inverting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For good frequency stability we often use crystals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Care must be taken to ensure the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stability of all feedback systems. What are gain and phase margins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Types of oscillators and how they work</a:t>
            </a:r>
            <a:endParaRPr lang="en-US" altLang="en-US" sz="2000">
              <a:solidFill>
                <a:srgbClr val="FF0000"/>
              </a:solidFill>
              <a:sym typeface="Symbol" panose="05050102010706020507" pitchFamily="18" charset="2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23-</a:t>
            </a:r>
            <a:br>
              <a:rPr lang="en-US" altLang="en-US" sz="3200"/>
            </a:br>
            <a:r>
              <a:rPr lang="en-US" altLang="en-US" sz="3200"/>
              <a:t>Positive feedback, oscillators and stability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systems-</a:t>
            </a:r>
            <a:br>
              <a:rPr lang="en-US" altLang="en-US" smtClean="0"/>
            </a:br>
            <a:r>
              <a:rPr lang="en-US" altLang="en-US" smtClean="0"/>
              <a:t>combinational logic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6739"/>
            <a:ext cx="8475663" cy="4643437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Logic circuits are usually implemented using logic gates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Circuits in which the output is determined solely by the current inputs are termed combinational 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Logic functions </a:t>
            </a:r>
            <a:r>
              <a:rPr lang="en-US" altLang="en-US" sz="2400"/>
              <a:t>can be described by </a:t>
            </a:r>
            <a:r>
              <a:rPr lang="en-US" altLang="en-US" sz="2400">
                <a:solidFill>
                  <a:srgbClr val="FF0000"/>
                </a:solidFill>
              </a:rPr>
              <a:t>truth tables </a:t>
            </a:r>
            <a:r>
              <a:rPr lang="en-US" altLang="en-US" sz="2400"/>
              <a:t>or using </a:t>
            </a:r>
            <a:r>
              <a:rPr lang="en-US" altLang="en-US" sz="2400">
                <a:solidFill>
                  <a:srgbClr val="FF0000"/>
                </a:solidFill>
              </a:rPr>
              <a:t>Boolean algebraic notation </a:t>
            </a:r>
            <a:r>
              <a:rPr lang="en-US" altLang="en-US" sz="2400"/>
              <a:t>to create </a:t>
            </a:r>
            <a:r>
              <a:rPr lang="en-US" altLang="en-US" sz="2400">
                <a:solidFill>
                  <a:srgbClr val="FF0000"/>
                </a:solidFill>
              </a:rPr>
              <a:t>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Boolean expressions can often be </a:t>
            </a:r>
            <a:r>
              <a:rPr lang="en-US" altLang="en-US" sz="2400">
                <a:solidFill>
                  <a:srgbClr val="FF0000"/>
                </a:solidFill>
              </a:rPr>
              <a:t>simplified by algebraic manipulation</a:t>
            </a:r>
            <a:r>
              <a:rPr lang="en-US" altLang="en-US" sz="2400"/>
              <a:t>, or using techniques such as </a:t>
            </a:r>
            <a:r>
              <a:rPr lang="en-US" altLang="en-US" sz="2400">
                <a:solidFill>
                  <a:srgbClr val="FF0000"/>
                </a:solidFill>
              </a:rPr>
              <a:t>Karnaugh maps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Binary digits may be combined to form digital words that can be processed using </a:t>
            </a:r>
            <a:r>
              <a:rPr lang="en-US" altLang="en-US" sz="2400">
                <a:solidFill>
                  <a:srgbClr val="FF0000"/>
                </a:solidFill>
              </a:rPr>
              <a:t>binary arithmetic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Know how to go between truth table, Boolean expression, Karnaugh map and logic circuit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809750"/>
            <a:ext cx="5219700" cy="4319588"/>
          </a:xfrm>
        </p:spPr>
        <p:txBody>
          <a:bodyPr/>
          <a:lstStyle/>
          <a:p>
            <a:pPr marL="376238" indent="-376238" eaLnBrk="1" hangingPunct="1">
              <a:defRPr/>
            </a:pPr>
            <a:r>
              <a:rPr lang="en-GB" sz="2400" dirty="0"/>
              <a:t>Know the logic gates, their truth tables and their Boolean expressions</a:t>
            </a:r>
          </a:p>
          <a:p>
            <a:pPr marL="376238" indent="-376238" eaLnBrk="1" hangingPunct="1">
              <a:defRPr/>
            </a:pPr>
            <a:r>
              <a:rPr lang="en-GB" sz="2400" dirty="0"/>
              <a:t>Construct a logical function from a truth table</a:t>
            </a:r>
          </a:p>
          <a:p>
            <a:pPr marL="376238" indent="-376238" eaLnBrk="1" hangingPunct="1">
              <a:defRPr/>
            </a:pPr>
            <a:r>
              <a:rPr lang="en-GB" sz="2400" dirty="0"/>
              <a:t>Implement function with gates</a:t>
            </a:r>
            <a:br>
              <a:rPr lang="en-GB" sz="2400" dirty="0"/>
            </a:br>
            <a:r>
              <a:rPr lang="en-GB" sz="2400" dirty="0"/>
              <a:t>(e.g. gates that do:                   )</a:t>
            </a:r>
          </a:p>
          <a:p>
            <a:pPr marL="376238" indent="-376238" eaLnBrk="1" hangingPunct="1">
              <a:defRPr/>
            </a:pPr>
            <a:r>
              <a:rPr lang="en-GB" sz="2400" dirty="0"/>
              <a:t>Reverse </a:t>
            </a:r>
            <a:r>
              <a:rPr lang="en-GB" sz="2400" dirty="0">
                <a:sym typeface="Symbol"/>
              </a:rPr>
              <a:t> t</a:t>
            </a:r>
            <a:r>
              <a:rPr lang="en-GB" sz="2400" dirty="0"/>
              <a:t>ranslate a gate system to a logical function</a:t>
            </a:r>
          </a:p>
          <a:p>
            <a:pPr marL="376238" indent="-376238" eaLnBrk="1" hangingPunct="1">
              <a:defRPr/>
            </a:pPr>
            <a:r>
              <a:rPr lang="en-GB" sz="2400" dirty="0"/>
              <a:t>Simplify expressions algebraically or using a </a:t>
            </a:r>
            <a:r>
              <a:rPr lang="en-GB" sz="2400" dirty="0" err="1"/>
              <a:t>Karnaugh</a:t>
            </a:r>
            <a:r>
              <a:rPr lang="en-GB" sz="2400" dirty="0"/>
              <a:t> map</a:t>
            </a:r>
          </a:p>
          <a:p>
            <a:pPr marL="0" indent="0" eaLnBrk="1" hangingPunct="1">
              <a:buNone/>
              <a:defRPr/>
            </a:pPr>
            <a:endParaRPr lang="en-GB" sz="2600" dirty="0"/>
          </a:p>
          <a:p>
            <a:pPr marL="376238" indent="-376238" eaLnBrk="1" hangingPunct="1">
              <a:defRPr/>
            </a:pPr>
            <a:endParaRPr lang="en-GB" sz="2600" dirty="0"/>
          </a:p>
        </p:txBody>
      </p:sp>
      <p:pic>
        <p:nvPicPr>
          <p:cNvPr id="78851" name="Picture 3" descr="C12NT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1628776"/>
            <a:ext cx="3179763" cy="476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xfrm>
            <a:off x="18542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Combinational logic building blocks</a:t>
            </a:r>
          </a:p>
        </p:txBody>
      </p:sp>
      <p:sp>
        <p:nvSpPr>
          <p:cNvPr id="78853" name="Rectangle 1"/>
          <p:cNvSpPr>
            <a:spLocks noChangeArrowheads="1"/>
          </p:cNvSpPr>
          <p:nvPr/>
        </p:nvSpPr>
        <p:spPr bwMode="auto">
          <a:xfrm>
            <a:off x="8183564" y="1700214"/>
            <a:ext cx="720725" cy="45735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78854" name="Object 2"/>
          <p:cNvGraphicFramePr>
            <a:graphicFrameLocks noChangeAspect="1"/>
          </p:cNvGraphicFramePr>
          <p:nvPr/>
        </p:nvGraphicFramePr>
        <p:xfrm>
          <a:off x="4583113" y="4257676"/>
          <a:ext cx="14414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8" name="Equation" r:id="rId5" imgW="1586811" imgH="355446" progId="Equation.3">
                  <p:embed/>
                </p:oleObj>
              </mc:Choice>
              <mc:Fallback>
                <p:oleObj name="Equation" r:id="rId5" imgW="1586811" imgH="355446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4257676"/>
                        <a:ext cx="144145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3413" y="7239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23-Sequential logic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3413" y="1898651"/>
            <a:ext cx="8693150" cy="4424363"/>
          </a:xfrm>
        </p:spPr>
        <p:txBody>
          <a:bodyPr/>
          <a:lstStyle/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Sequential logic circuits have the characteristic of </a:t>
            </a:r>
            <a:r>
              <a:rPr lang="en-US" sz="2400" u="sng" dirty="0">
                <a:solidFill>
                  <a:srgbClr val="FF0000"/>
                </a:solidFill>
              </a:rPr>
              <a:t>memor</a:t>
            </a:r>
            <a:r>
              <a:rPr lang="en-US" sz="2400" dirty="0">
                <a:solidFill>
                  <a:srgbClr val="FF0000"/>
                </a:solidFill>
              </a:rPr>
              <a:t>y</a:t>
            </a:r>
          </a:p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Among the most important groups of sequential components are the various forms of </a:t>
            </a:r>
            <a:r>
              <a:rPr lang="en-US" sz="2400" u="sng" dirty="0" err="1">
                <a:solidFill>
                  <a:srgbClr val="FF0000"/>
                </a:solidFill>
              </a:rPr>
              <a:t>multivibrator</a:t>
            </a:r>
            <a:endParaRPr lang="en-US" sz="2400" u="sng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Bistables</a:t>
            </a:r>
            <a:r>
              <a:rPr lang="en-US" sz="2200" dirty="0"/>
              <a:t>-flip flops and latches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Monostables</a:t>
            </a:r>
            <a:r>
              <a:rPr lang="en-US" sz="2200" dirty="0"/>
              <a:t>-one shots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Astables</a:t>
            </a:r>
            <a:r>
              <a:rPr lang="en-US" sz="2200" dirty="0">
                <a:solidFill>
                  <a:srgbClr val="FF0000"/>
                </a:solidFill>
              </a:rPr>
              <a:t>-digital</a:t>
            </a:r>
            <a:r>
              <a:rPr lang="en-US" sz="2200" dirty="0"/>
              <a:t> oscillators and timers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these are and how they work (input vs. output)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Recognize them in a circuit or logical diagram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Be able to draw output waveforms for a given input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shift registers do and how to do serial</a:t>
            </a:r>
            <a:r>
              <a:rPr lang="en-US" sz="2400" dirty="0">
                <a:solidFill>
                  <a:srgbClr val="FF0000"/>
                </a:solidFill>
                <a:sym typeface="Symbol"/>
              </a:rPr>
              <a:t></a:t>
            </a:r>
            <a:r>
              <a:rPr lang="en-US" sz="2400" dirty="0">
                <a:solidFill>
                  <a:srgbClr val="FF0000"/>
                </a:solidFill>
              </a:rPr>
              <a:t>parallel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ripple and modulo counters do and how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46264"/>
            <a:ext cx="8382000" cy="4319587"/>
          </a:xfrm>
        </p:spPr>
        <p:txBody>
          <a:bodyPr/>
          <a:lstStyle/>
          <a:p>
            <a:pPr marL="403225" indent="-403225" eaLnBrk="1" hangingPunct="1"/>
            <a:r>
              <a:rPr lang="en-GB" altLang="en-US" sz="2600" b="1">
                <a:solidFill>
                  <a:srgbClr val="0000FF"/>
                </a:solidFill>
              </a:rPr>
              <a:t>Example 2-The J-K flip-flop</a:t>
            </a:r>
          </a:p>
          <a:p>
            <a:pPr lvl="1" eaLnBrk="1" hangingPunct="1"/>
            <a:r>
              <a:rPr lang="en-GB" altLang="en-US" sz="2400"/>
              <a:t>Similar to S-R flip-flop but </a:t>
            </a:r>
            <a:r>
              <a:rPr lang="en-GB" altLang="en-US" sz="2400" i="1"/>
              <a:t>toggles</a:t>
            </a:r>
            <a:r>
              <a:rPr lang="en-GB" altLang="en-US" sz="2400"/>
              <a:t> when J = K = 1</a:t>
            </a:r>
            <a:endParaRPr lang="en-GB" altLang="en-US" sz="2400" i="1"/>
          </a:p>
        </p:txBody>
      </p:sp>
      <p:pic>
        <p:nvPicPr>
          <p:cNvPr id="82947" name="Picture 4" descr="C10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786063"/>
            <a:ext cx="6335712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11338" y="692150"/>
            <a:ext cx="8856662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3: Resistance &amp; DC Circuits</a:t>
            </a:r>
            <a:br>
              <a:rPr lang="en-US" altLang="en-US" smtClean="0"/>
            </a:br>
            <a:r>
              <a:rPr lang="en-US" altLang="en-US" smtClean="0"/>
              <a:t>Be able to explain and do examples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65289"/>
            <a:ext cx="8763000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An electric current is a flow of charge</a:t>
            </a:r>
          </a:p>
          <a:p>
            <a:pPr eaLnBrk="1" hangingPunct="1"/>
            <a:r>
              <a:rPr lang="en-US" altLang="en-US" sz="2400"/>
              <a:t>A voltage source produces an e.m.f. which can cause a current to flow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Current in a conductor is directly proportional to voltage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Kirchoff’s laws</a:t>
            </a:r>
          </a:p>
          <a:p>
            <a:pPr lvl="1" eaLnBrk="1" hangingPunct="1"/>
            <a:r>
              <a:rPr lang="en-US" altLang="en-US" sz="2200"/>
              <a:t>At any instant the sum of the currents into a node is zero</a:t>
            </a:r>
          </a:p>
          <a:p>
            <a:pPr lvl="1" eaLnBrk="1" hangingPunct="1"/>
            <a:r>
              <a:rPr lang="en-US" altLang="en-US" sz="2200"/>
              <a:t>At any instant the sum of the voltages around a loop is zero</a:t>
            </a:r>
          </a:p>
          <a:p>
            <a:pPr eaLnBrk="1" hangingPunct="1"/>
            <a:r>
              <a:rPr lang="en-US" altLang="en-US" sz="2400"/>
              <a:t>Any two terminal network of resistors and energy sources can be replaced by a </a:t>
            </a:r>
            <a:r>
              <a:rPr lang="en-US" altLang="en-US" sz="2400">
                <a:solidFill>
                  <a:srgbClr val="FF0000"/>
                </a:solidFill>
              </a:rPr>
              <a:t>Th</a:t>
            </a:r>
            <a:r>
              <a:rPr lang="en-US" altLang="en-US" sz="2400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400">
                <a:solidFill>
                  <a:srgbClr val="FF0000"/>
                </a:solidFill>
              </a:rPr>
              <a:t>venin or Norton equivalent circuit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Nodal analysis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FF0000"/>
                </a:solidFill>
              </a:rPr>
              <a:t>mesh analysis </a:t>
            </a:r>
            <a:r>
              <a:rPr lang="en-US" altLang="en-US" sz="2400"/>
              <a:t>provide systematic methods of applying Kirchhoff’s laws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devices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3738" y="1922464"/>
            <a:ext cx="8475662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Physical gates are not ideal components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ability of a </a:t>
            </a:r>
            <a:r>
              <a:rPr lang="en-US" altLang="en-US" sz="2400">
                <a:solidFill>
                  <a:srgbClr val="FF0000"/>
                </a:solidFill>
              </a:rPr>
              <a:t>gate</a:t>
            </a:r>
            <a:r>
              <a:rPr lang="en-US" altLang="en-US" sz="2400"/>
              <a:t> to ignore noise is its </a:t>
            </a:r>
            <a:r>
              <a:rPr lang="en-US" altLang="en-US" sz="2400">
                <a:solidFill>
                  <a:srgbClr val="FF0000"/>
                </a:solidFill>
              </a:rPr>
              <a:t>‘noise immunity</a:t>
            </a:r>
            <a:r>
              <a:rPr lang="en-US" altLang="en-US" sz="2400"/>
              <a:t>’ </a:t>
            </a:r>
            <a:r>
              <a:rPr lang="en-US" altLang="en-US" sz="2400">
                <a:solidFill>
                  <a:srgbClr val="FF0000"/>
                </a:solidFill>
              </a:rPr>
              <a:t>Know what that is and how to calculate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All logic gates exhibit a </a:t>
            </a:r>
            <a:r>
              <a:rPr lang="en-US" altLang="en-US" sz="2400">
                <a:solidFill>
                  <a:srgbClr val="FF0000"/>
                </a:solidFill>
              </a:rPr>
              <a:t>propagation delay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causes this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most widely used logic families are </a:t>
            </a:r>
            <a:r>
              <a:rPr lang="en-US" altLang="en-US" sz="2400">
                <a:solidFill>
                  <a:srgbClr val="FF0000"/>
                </a:solidFill>
              </a:rPr>
              <a:t>TTL and CMOS</a:t>
            </a:r>
            <a:r>
              <a:rPr lang="en-US" altLang="en-US" sz="2400"/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/>
              <a:t>Know </a:t>
            </a:r>
            <a:r>
              <a:rPr lang="en-US" altLang="en-US" sz="2200">
                <a:solidFill>
                  <a:srgbClr val="FF0000"/>
                </a:solidFill>
              </a:rPr>
              <a:t>general properties of each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Interface circuitry </a:t>
            </a:r>
            <a:r>
              <a:rPr lang="en-US" altLang="en-US" sz="2400"/>
              <a:t>may be needed to link devices of different families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Noise and EMC issues must be considered during design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to do with unused inputs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338" y="5842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A comparison of logic families</a:t>
            </a:r>
            <a:br>
              <a:rPr lang="en-US" altLang="en-US" smtClean="0"/>
            </a:br>
            <a:r>
              <a:rPr lang="en-GB" altLang="en-US" sz="2000"/>
              <a:t>Transistor-Transistor (TTL) Logic (bipolar)</a:t>
            </a:r>
            <a:br>
              <a:rPr lang="en-GB" altLang="en-US" sz="2000"/>
            </a:br>
            <a:r>
              <a:rPr lang="en-GB" altLang="en-US" sz="2000"/>
              <a:t>Metal oxide semiconductor (MOS) logic (FET)</a:t>
            </a:r>
            <a:br>
              <a:rPr lang="en-GB" altLang="en-US" sz="2000"/>
            </a:br>
            <a:endParaRPr lang="en-US" altLang="en-US" sz="200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7701" y="1773239"/>
            <a:ext cx="850741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z="2200" b="1">
              <a:solidFill>
                <a:srgbClr val="0000FF"/>
              </a:solidFill>
            </a:endParaRPr>
          </a:p>
        </p:txBody>
      </p:sp>
      <p:grpSp>
        <p:nvGrpSpPr>
          <p:cNvPr id="87044" name="Group 39"/>
          <p:cNvGrpSpPr>
            <a:grpSpLocks/>
          </p:cNvGrpSpPr>
          <p:nvPr/>
        </p:nvGrpSpPr>
        <p:grpSpPr bwMode="auto">
          <a:xfrm>
            <a:off x="1874838" y="1881188"/>
            <a:ext cx="8331200" cy="4227512"/>
            <a:chOff x="272" y="1185"/>
            <a:chExt cx="5248" cy="2663"/>
          </a:xfrm>
        </p:grpSpPr>
        <p:sp>
          <p:nvSpPr>
            <p:cNvPr id="87046" name="Rectangle 8"/>
            <p:cNvSpPr>
              <a:spLocks noChangeArrowheads="1"/>
            </p:cNvSpPr>
            <p:nvPr/>
          </p:nvSpPr>
          <p:spPr bwMode="auto">
            <a:xfrm>
              <a:off x="3991" y="3485"/>
              <a:ext cx="1529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200</a:t>
              </a:r>
            </a:p>
          </p:txBody>
        </p:sp>
        <p:sp>
          <p:nvSpPr>
            <p:cNvPr id="87047" name="Rectangle 10"/>
            <p:cNvSpPr>
              <a:spLocks noChangeArrowheads="1"/>
            </p:cNvSpPr>
            <p:nvPr/>
          </p:nvSpPr>
          <p:spPr bwMode="auto">
            <a:xfrm>
              <a:off x="1824" y="3485"/>
              <a:ext cx="1192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33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8" name="Rectangle 11"/>
            <p:cNvSpPr>
              <a:spLocks noChangeArrowheads="1"/>
            </p:cNvSpPr>
            <p:nvPr/>
          </p:nvSpPr>
          <p:spPr bwMode="auto">
            <a:xfrm>
              <a:off x="272" y="3485"/>
              <a:ext cx="1915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i="1">
                  <a:solidFill>
                    <a:srgbClr val="000000"/>
                  </a:solidFill>
                </a:rPr>
                <a:t>T</a:t>
              </a:r>
              <a:r>
                <a:rPr lang="en-GB" altLang="en-US" sz="2400" i="1" baseline="-30000">
                  <a:solidFill>
                    <a:srgbClr val="000000"/>
                  </a:solidFill>
                </a:rPr>
                <a:t>PD </a:t>
              </a:r>
              <a:r>
                <a:rPr lang="en-GB" altLang="en-US" sz="2400">
                  <a:solidFill>
                    <a:srgbClr val="000000"/>
                  </a:solidFill>
                </a:rPr>
                <a:t>(ns)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9" name="Rectangle 12"/>
            <p:cNvSpPr>
              <a:spLocks noChangeArrowheads="1"/>
            </p:cNvSpPr>
            <p:nvPr/>
          </p:nvSpPr>
          <p:spPr bwMode="auto">
            <a:xfrm>
              <a:off x="3991" y="3024"/>
              <a:ext cx="1529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Excellent</a:t>
              </a:r>
            </a:p>
          </p:txBody>
        </p:sp>
        <p:sp>
          <p:nvSpPr>
            <p:cNvPr id="87050" name="Rectangle 14"/>
            <p:cNvSpPr>
              <a:spLocks noChangeArrowheads="1"/>
            </p:cNvSpPr>
            <p:nvPr/>
          </p:nvSpPr>
          <p:spPr bwMode="auto">
            <a:xfrm>
              <a:off x="1824" y="3024"/>
              <a:ext cx="1192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Very good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1" name="Rectangle 15"/>
            <p:cNvSpPr>
              <a:spLocks noChangeArrowheads="1"/>
            </p:cNvSpPr>
            <p:nvPr/>
          </p:nvSpPr>
          <p:spPr bwMode="auto">
            <a:xfrm>
              <a:off x="272" y="3024"/>
              <a:ext cx="1666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Noise immunity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2" name="Rectangle 16"/>
            <p:cNvSpPr>
              <a:spLocks noChangeArrowheads="1"/>
            </p:cNvSpPr>
            <p:nvPr/>
          </p:nvSpPr>
          <p:spPr bwMode="auto">
            <a:xfrm>
              <a:off x="3991" y="2487"/>
              <a:ext cx="1529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1@1 MHz</a:t>
              </a:r>
            </a:p>
          </p:txBody>
        </p:sp>
        <p:sp>
          <p:nvSpPr>
            <p:cNvPr id="87053" name="Rectangle 18"/>
            <p:cNvSpPr>
              <a:spLocks noChangeArrowheads="1"/>
            </p:cNvSpPr>
            <p:nvPr/>
          </p:nvSpPr>
          <p:spPr bwMode="auto">
            <a:xfrm>
              <a:off x="1824" y="2487"/>
              <a:ext cx="1192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 – 22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4" name="Rectangle 19"/>
            <p:cNvSpPr>
              <a:spLocks noChangeArrowheads="1"/>
            </p:cNvSpPr>
            <p:nvPr/>
          </p:nvSpPr>
          <p:spPr bwMode="auto">
            <a:xfrm>
              <a:off x="272" y="2487"/>
              <a:ext cx="1915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Power per gate (mW)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5" name="Rectangle 20"/>
            <p:cNvSpPr>
              <a:spLocks noChangeArrowheads="1"/>
            </p:cNvSpPr>
            <p:nvPr/>
          </p:nvSpPr>
          <p:spPr bwMode="auto">
            <a:xfrm>
              <a:off x="3991" y="2034"/>
              <a:ext cx="1529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&gt;50</a:t>
              </a:r>
            </a:p>
          </p:txBody>
        </p:sp>
        <p:sp>
          <p:nvSpPr>
            <p:cNvPr id="87056" name="Rectangle 22"/>
            <p:cNvSpPr>
              <a:spLocks noChangeArrowheads="1"/>
            </p:cNvSpPr>
            <p:nvPr/>
          </p:nvSpPr>
          <p:spPr bwMode="auto">
            <a:xfrm>
              <a:off x="1824" y="2034"/>
              <a:ext cx="1192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10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7" name="Rectangle 23"/>
            <p:cNvSpPr>
              <a:spLocks noChangeArrowheads="1"/>
            </p:cNvSpPr>
            <p:nvPr/>
          </p:nvSpPr>
          <p:spPr bwMode="auto">
            <a:xfrm>
              <a:off x="272" y="2034"/>
              <a:ext cx="1915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Fan-out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8" name="Rectangle 24"/>
            <p:cNvSpPr>
              <a:spLocks noChangeArrowheads="1"/>
            </p:cNvSpPr>
            <p:nvPr/>
          </p:nvSpPr>
          <p:spPr bwMode="auto">
            <a:xfrm>
              <a:off x="3991" y="1517"/>
              <a:ext cx="1527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NAND-NOR</a:t>
              </a:r>
            </a:p>
          </p:txBody>
        </p:sp>
        <p:sp>
          <p:nvSpPr>
            <p:cNvPr id="87059" name="Rectangle 26"/>
            <p:cNvSpPr>
              <a:spLocks noChangeArrowheads="1"/>
            </p:cNvSpPr>
            <p:nvPr/>
          </p:nvSpPr>
          <p:spPr bwMode="auto">
            <a:xfrm>
              <a:off x="1824" y="1517"/>
              <a:ext cx="1192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0" name="Rectangle 27"/>
            <p:cNvSpPr>
              <a:spLocks noChangeArrowheads="1"/>
            </p:cNvSpPr>
            <p:nvPr/>
          </p:nvSpPr>
          <p:spPr bwMode="auto">
            <a:xfrm>
              <a:off x="272" y="1517"/>
              <a:ext cx="1758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Basic gate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1" name="Rectangle 28"/>
            <p:cNvSpPr>
              <a:spLocks noChangeArrowheads="1"/>
            </p:cNvSpPr>
            <p:nvPr/>
          </p:nvSpPr>
          <p:spPr bwMode="auto">
            <a:xfrm>
              <a:off x="3991" y="1185"/>
              <a:ext cx="1529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CMOS</a:t>
              </a:r>
            </a:p>
          </p:txBody>
        </p:sp>
        <p:sp>
          <p:nvSpPr>
            <p:cNvPr id="87062" name="Rectangle 30"/>
            <p:cNvSpPr>
              <a:spLocks noChangeArrowheads="1"/>
            </p:cNvSpPr>
            <p:nvPr/>
          </p:nvSpPr>
          <p:spPr bwMode="auto">
            <a:xfrm>
              <a:off x="1824" y="1185"/>
              <a:ext cx="1192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TTL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3" name="Rectangle 31"/>
            <p:cNvSpPr>
              <a:spLocks noChangeArrowheads="1"/>
            </p:cNvSpPr>
            <p:nvPr/>
          </p:nvSpPr>
          <p:spPr bwMode="auto">
            <a:xfrm>
              <a:off x="272" y="1185"/>
              <a:ext cx="1915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Parameter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4" name="Line 32"/>
            <p:cNvSpPr>
              <a:spLocks noChangeShapeType="1"/>
            </p:cNvSpPr>
            <p:nvPr/>
          </p:nvSpPr>
          <p:spPr bwMode="auto">
            <a:xfrm>
              <a:off x="272" y="1185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5" name="Line 33"/>
            <p:cNvSpPr>
              <a:spLocks noChangeShapeType="1"/>
            </p:cNvSpPr>
            <p:nvPr/>
          </p:nvSpPr>
          <p:spPr bwMode="auto">
            <a:xfrm>
              <a:off x="272" y="3848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6" name="Line 34"/>
            <p:cNvSpPr>
              <a:spLocks noChangeShapeType="1"/>
            </p:cNvSpPr>
            <p:nvPr/>
          </p:nvSpPr>
          <p:spPr bwMode="auto">
            <a:xfrm>
              <a:off x="272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7" name="Line 35"/>
            <p:cNvSpPr>
              <a:spLocks noChangeShapeType="1"/>
            </p:cNvSpPr>
            <p:nvPr/>
          </p:nvSpPr>
          <p:spPr bwMode="auto">
            <a:xfrm>
              <a:off x="5465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8" name="Line 36"/>
            <p:cNvSpPr>
              <a:spLocks noChangeShapeType="1"/>
            </p:cNvSpPr>
            <p:nvPr/>
          </p:nvSpPr>
          <p:spPr bwMode="auto">
            <a:xfrm>
              <a:off x="272" y="1517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7045" name="TextBox 1"/>
          <p:cNvSpPr txBox="1">
            <a:spLocks noChangeArrowheads="1"/>
          </p:cNvSpPr>
          <p:nvPr/>
        </p:nvSpPr>
        <p:spPr bwMode="auto">
          <a:xfrm>
            <a:off x="8004175" y="676276"/>
            <a:ext cx="25923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Know what these terms mean!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25-</a:t>
            </a:r>
            <a:br>
              <a:rPr lang="en-US" altLang="en-US" smtClean="0"/>
            </a:br>
            <a:r>
              <a:rPr lang="en-US" altLang="en-US" smtClean="0"/>
              <a:t>Implementing digital systems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10575" cy="4643437"/>
          </a:xfrm>
        </p:spPr>
        <p:txBody>
          <a:bodyPr/>
          <a:lstStyle/>
          <a:p>
            <a:pPr marL="381000" indent="-381000" eaLnBrk="1" hangingPunct="1"/>
            <a:r>
              <a:rPr lang="en-US" altLang="en-US" sz="2400"/>
              <a:t>Array logic integrates large numbers of gates within a single package that is then configured for a particular application</a:t>
            </a:r>
          </a:p>
          <a:p>
            <a:pPr marL="381000" indent="-381000" eaLnBrk="1" hangingPunct="1"/>
            <a:r>
              <a:rPr lang="en-US" altLang="en-US" sz="2400"/>
              <a:t>Complex digital systems can also be implemented using a microcomputer</a:t>
            </a:r>
          </a:p>
          <a:p>
            <a:pPr marL="381000" indent="-381000" eaLnBrk="1" hangingPunct="1"/>
            <a:r>
              <a:rPr lang="en-US" altLang="en-US" sz="2400"/>
              <a:t>The implementation method used will depend on the complexity of the required system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General ideas and implementation: control &amp; data bus, microprocessor, ram, synchronous and asynchronous I/O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Define synchronous ad –asynchronous serial communication and how they differ.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28-</a:t>
            </a:r>
            <a:br>
              <a:rPr lang="en-US" altLang="en-US" smtClean="0"/>
            </a:br>
            <a:r>
              <a:rPr lang="en-US" altLang="en-US" smtClean="0"/>
              <a:t>Data acquisition and conversion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</a:t>
            </a:r>
            <a:r>
              <a:rPr lang="en-US" altLang="en-US" sz="2200">
                <a:solidFill>
                  <a:srgbClr val="FF0000"/>
                </a:solidFill>
              </a:rPr>
              <a:t>sampling the waveform</a:t>
            </a:r>
            <a:r>
              <a:rPr lang="en-US" altLang="en-US" sz="2200"/>
              <a:t> and then performing </a:t>
            </a:r>
            <a:r>
              <a:rPr lang="en-US" altLang="en-US" sz="2200">
                <a:solidFill>
                  <a:srgbClr val="FF0000"/>
                </a:solidFill>
              </a:rPr>
              <a:t>analogue</a:t>
            </a:r>
            <a:br>
              <a:rPr lang="en-US" altLang="en-US" sz="2200">
                <a:solidFill>
                  <a:srgbClr val="FF0000"/>
                </a:solidFill>
              </a:rPr>
            </a:br>
            <a:r>
              <a:rPr lang="en-US" altLang="en-US" sz="2200">
                <a:solidFill>
                  <a:srgbClr val="FF0000"/>
                </a:solidFill>
              </a:rPr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</a:t>
            </a:r>
            <a:r>
              <a:rPr lang="en-US" altLang="en-US" sz="2200">
                <a:solidFill>
                  <a:srgbClr val="FF0000"/>
                </a:solidFill>
              </a:rPr>
              <a:t>Nyquist rate </a:t>
            </a:r>
            <a:r>
              <a:rPr lang="en-US" altLang="en-US" sz="2200"/>
              <a:t>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</a:t>
            </a:r>
            <a:r>
              <a:rPr lang="en-US" altLang="en-US" sz="2200">
                <a:solidFill>
                  <a:srgbClr val="FF0000"/>
                </a:solidFill>
              </a:rPr>
              <a:t>anti-aliasing filters</a:t>
            </a:r>
            <a:r>
              <a:rPr lang="en-US" altLang="en-US" sz="2200"/>
              <a:t>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</a:t>
            </a:r>
            <a:r>
              <a:rPr lang="en-US" altLang="en-US" sz="2200">
                <a:solidFill>
                  <a:srgbClr val="FF0000"/>
                </a:solidFill>
              </a:rPr>
              <a:t>reconstruction filters </a:t>
            </a:r>
            <a:r>
              <a:rPr lang="en-US" altLang="en-US" sz="2200"/>
              <a:t>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Sample and hold gates </a:t>
            </a:r>
            <a:r>
              <a:rPr lang="en-US" altLang="en-US" sz="2200"/>
              <a:t>may be useful at the input or output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Multiplexers</a:t>
            </a:r>
            <a:r>
              <a:rPr lang="en-US" altLang="en-US" sz="2200"/>
              <a:t>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Should be able to describe: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882775" y="3429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Resolution of ADC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98650" y="1665288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The sampling system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908175" y="224155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Nyquist sampling rate and aliasing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882775" y="27813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Anti aliasing and reconstruction filters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6425" y="4062413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Sample and hold gates (good &amp; bad features)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08175" y="4797425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Typical speeds for ADC and DAC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And Finally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08000" y="762000"/>
            <a:ext cx="11176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r>
              <a:rPr lang="en-US" altLang="en-US" kern="0" smtClean="0"/>
              <a:t>Best of Luck</a:t>
            </a:r>
            <a:endParaRPr lang="en-GB" altLang="en-US" kern="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92564" y="1808820"/>
            <a:ext cx="11176000" cy="43195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kern="0" smtClean="0"/>
              <a:t>And thanks for a great class!</a:t>
            </a:r>
            <a:endParaRPr lang="en-GB" altLang="en-US" kern="0" dirty="0" smtClean="0"/>
          </a:p>
        </p:txBody>
      </p:sp>
    </p:spTree>
    <p:extLst>
      <p:ext uri="{BB962C8B-B14F-4D97-AF65-F5344CB8AC3E}">
        <p14:creationId xmlns:p14="http://schemas.microsoft.com/office/powerpoint/2010/main" val="419337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Chapter 3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dirty="0" smtClean="0">
                <a:solidFill>
                  <a:srgbClr val="FF0000"/>
                </a:solidFill>
              </a:rPr>
              <a:t>Solve simple circuits</a:t>
            </a:r>
            <a:r>
              <a:rPr lang="en-CA" altLang="en-US" dirty="0" smtClean="0"/>
              <a:t> using either:</a:t>
            </a:r>
          </a:p>
          <a:p>
            <a:pPr lvl="1"/>
            <a:r>
              <a:rPr lang="en-CA" altLang="en-US" dirty="0" smtClean="0"/>
              <a:t>Equivalent resistance</a:t>
            </a:r>
          </a:p>
          <a:p>
            <a:pPr lvl="1"/>
            <a:r>
              <a:rPr lang="en-CA" altLang="en-US" dirty="0" smtClean="0"/>
              <a:t>Nodal analysis</a:t>
            </a:r>
          </a:p>
          <a:p>
            <a:pPr lvl="1"/>
            <a:r>
              <a:rPr lang="en-CA" altLang="en-US" dirty="0" smtClean="0"/>
              <a:t>Mesh analysis</a:t>
            </a:r>
          </a:p>
          <a:p>
            <a:pPr lvl="1"/>
            <a:r>
              <a:rPr lang="en-CA" altLang="en-US" dirty="0" smtClean="0"/>
              <a:t>Superposition </a:t>
            </a:r>
          </a:p>
          <a:p>
            <a:pPr lvl="1"/>
            <a:r>
              <a:rPr lang="en-CA" altLang="en-US" dirty="0" smtClean="0"/>
              <a:t>Brute force of Ohm’s law</a:t>
            </a:r>
          </a:p>
          <a:p>
            <a:pPr lvl="1"/>
            <a:endParaRPr lang="en-CA" altLang="en-US" dirty="0" smtClean="0"/>
          </a:p>
          <a:p>
            <a:r>
              <a:rPr lang="en-CA" altLang="en-US" dirty="0" smtClean="0"/>
              <a:t>Use these techniques to get </a:t>
            </a:r>
            <a:r>
              <a:rPr lang="en-US" altLang="en-US" sz="2800" dirty="0" err="1">
                <a:solidFill>
                  <a:srgbClr val="FF0000"/>
                </a:solidFill>
              </a:rPr>
              <a:t>Th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800" dirty="0" err="1">
                <a:solidFill>
                  <a:srgbClr val="FF0000"/>
                </a:solidFill>
              </a:rPr>
              <a:t>venin</a:t>
            </a:r>
            <a:r>
              <a:rPr lang="en-US" altLang="en-US" sz="2800" dirty="0">
                <a:solidFill>
                  <a:srgbClr val="FF0000"/>
                </a:solidFill>
              </a:rPr>
              <a:t> or Norton equivalent circuit-</a:t>
            </a:r>
            <a:r>
              <a:rPr lang="en-US" altLang="en-US" sz="2800" dirty="0" err="1">
                <a:solidFill>
                  <a:srgbClr val="FF0000"/>
                </a:solidFill>
              </a:rPr>
              <a:t>V</a:t>
            </a:r>
            <a:r>
              <a:rPr lang="en-US" altLang="en-US" sz="2800" baseline="-25000" dirty="0" err="1">
                <a:solidFill>
                  <a:srgbClr val="FF0000"/>
                </a:solidFill>
              </a:rPr>
              <a:t>oc</a:t>
            </a:r>
            <a:r>
              <a:rPr lang="en-US" altLang="en-US" sz="2800" dirty="0">
                <a:solidFill>
                  <a:srgbClr val="FF0000"/>
                </a:solidFill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</a:rPr>
              <a:t>I</a:t>
            </a:r>
            <a:r>
              <a:rPr lang="en-US" altLang="en-US" sz="2800" baseline="-25000" dirty="0" err="1">
                <a:solidFill>
                  <a:srgbClr val="FF0000"/>
                </a:solidFill>
              </a:rPr>
              <a:t>sc</a:t>
            </a:r>
            <a:r>
              <a:rPr lang="en-US" altLang="en-US" sz="2800" dirty="0">
                <a:solidFill>
                  <a:srgbClr val="FF0000"/>
                </a:solidFill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</a:rPr>
              <a:t>R</a:t>
            </a:r>
            <a:r>
              <a:rPr lang="en-US" altLang="en-US" sz="2800" baseline="-25000" dirty="0" err="1">
                <a:solidFill>
                  <a:srgbClr val="FF0000"/>
                </a:solidFill>
              </a:rPr>
              <a:t>th</a:t>
            </a:r>
            <a:endParaRPr lang="en-CA" altLang="en-US" baseline="-25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6-</a:t>
            </a:r>
            <a:br>
              <a:rPr lang="en-US" altLang="en-US" smtClean="0"/>
            </a:br>
            <a:r>
              <a:rPr lang="en-US" altLang="en-US" smtClean="0"/>
              <a:t>Alternating Voltages and Currents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 sinusoidal voltage waveform can be described by the equation </a:t>
            </a:r>
          </a:p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voltage across a resistor is </a:t>
            </a:r>
            <a:r>
              <a:rPr lang="en-US" altLang="en-US" sz="2400" i="1">
                <a:solidFill>
                  <a:srgbClr val="FF0000"/>
                </a:solidFill>
              </a:rPr>
              <a:t>in phase with</a:t>
            </a:r>
            <a:r>
              <a:rPr lang="en-US" altLang="en-US" sz="2400">
                <a:solidFill>
                  <a:srgbClr val="FF0000"/>
                </a:solidFill>
              </a:rPr>
              <a:t> the current</a:t>
            </a:r>
            <a:r>
              <a:rPr lang="en-US" altLang="en-US" sz="2400"/>
              <a:t>, the </a:t>
            </a:r>
            <a:r>
              <a:rPr lang="en-US" altLang="en-US" sz="2400">
                <a:solidFill>
                  <a:srgbClr val="FF0000"/>
                </a:solidFill>
              </a:rPr>
              <a:t>voltage across an inductor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current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  <a:r>
              <a:rPr lang="en-US" altLang="en-US" sz="2400">
                <a:sym typeface="Symbol" panose="05050102010706020507" pitchFamily="18" charset="2"/>
              </a:rPr>
              <a:t>, and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voltage across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lags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the current by </a:t>
            </a:r>
            <a:r>
              <a:rPr lang="en-US" altLang="en-US" sz="2400">
                <a:solidFill>
                  <a:srgbClr val="FF0000"/>
                </a:solidFill>
              </a:rPr>
              <a:t>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an inductor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L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L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C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relationship between current and voltage in circuits containing reactance can be described by its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impedance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use of impedance is simplified by the use of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complex notation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or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phase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arithmetic</a:t>
            </a:r>
          </a:p>
        </p:txBody>
      </p:sp>
      <p:graphicFrame>
        <p:nvGraphicFramePr>
          <p:cNvPr id="12292" name="Object 5"/>
          <p:cNvGraphicFramePr>
            <a:graphicFrameLocks noChangeAspect="1"/>
          </p:cNvGraphicFramePr>
          <p:nvPr/>
        </p:nvGraphicFramePr>
        <p:xfrm>
          <a:off x="3683001" y="2205038"/>
          <a:ext cx="24368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4" imgW="2413000" imgH="419100" progId="Equation.3">
                  <p:embed/>
                </p:oleObj>
              </mc:Choice>
              <mc:Fallback>
                <p:oleObj name="Equation" r:id="rId4" imgW="24130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1" y="2205038"/>
                        <a:ext cx="2436813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3532" y="676796"/>
            <a:ext cx="8382000" cy="838200"/>
          </a:xfrm>
        </p:spPr>
        <p:txBody>
          <a:bodyPr/>
          <a:lstStyle/>
          <a:p>
            <a:r>
              <a:rPr lang="en-CA" dirty="0" smtClean="0"/>
              <a:t>AC Circuit</a:t>
            </a:r>
            <a:br>
              <a:rPr lang="en-CA" dirty="0" smtClean="0"/>
            </a:br>
            <a:r>
              <a:rPr lang="en-CA" dirty="0" smtClean="0"/>
              <a:t>Notation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500" y="1773239"/>
            <a:ext cx="8382000" cy="4319587"/>
          </a:xfrm>
        </p:spPr>
        <p:txBody>
          <a:bodyPr/>
          <a:lstStyle/>
          <a:p>
            <a:endParaRPr lang="en-CA" dirty="0" smtClean="0"/>
          </a:p>
          <a:p>
            <a:r>
              <a:rPr lang="en-CA" i="1" dirty="0" smtClean="0"/>
              <a:t>v = v(t)   </a:t>
            </a:r>
            <a:r>
              <a:rPr lang="en-CA" dirty="0" smtClean="0"/>
              <a:t>Is the time dependent signal</a:t>
            </a:r>
          </a:p>
          <a:p>
            <a:endParaRPr lang="en-CA" i="1" dirty="0"/>
          </a:p>
          <a:p>
            <a:r>
              <a:rPr lang="en-CA" i="1" dirty="0" err="1" smtClean="0"/>
              <a:t>V</a:t>
            </a:r>
            <a:r>
              <a:rPr lang="en-CA" i="1" baseline="-25000" dirty="0" err="1" smtClean="0"/>
              <a:t>p</a:t>
            </a:r>
            <a:r>
              <a:rPr lang="en-CA" i="1" dirty="0" smtClean="0"/>
              <a:t> 	        </a:t>
            </a:r>
            <a:r>
              <a:rPr lang="en-CA" dirty="0" smtClean="0"/>
              <a:t>Is the peak signal</a:t>
            </a:r>
          </a:p>
          <a:p>
            <a:endParaRPr lang="en-CA" dirty="0"/>
          </a:p>
          <a:p>
            <a:r>
              <a:rPr lang="en-CA" i="1" dirty="0" err="1" smtClean="0"/>
              <a:t>V</a:t>
            </a:r>
            <a:r>
              <a:rPr lang="en-CA" i="1" baseline="-25000" dirty="0" err="1" smtClean="0"/>
              <a:t>av</a:t>
            </a:r>
            <a:r>
              <a:rPr lang="en-CA" dirty="0" smtClean="0"/>
              <a:t>	        Is the average over ½ cycle, where</a:t>
            </a:r>
          </a:p>
          <a:p>
            <a:endParaRPr lang="en-CA" dirty="0"/>
          </a:p>
          <a:p>
            <a:r>
              <a:rPr lang="en-CA" i="1" dirty="0" smtClean="0"/>
              <a:t>V</a:t>
            </a:r>
            <a:r>
              <a:rPr lang="en-CA" dirty="0" smtClean="0"/>
              <a:t>	        Is the Root Mean Square signal, where</a:t>
            </a:r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/>
          </p:nvPr>
        </p:nvGraphicFramePr>
        <p:xfrm>
          <a:off x="4727849" y="618445"/>
          <a:ext cx="2344899" cy="41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3" name="Équation" r:id="rId3" imgW="1346040" imgH="241200" progId="Equation.3">
                  <p:embed/>
                </p:oleObj>
              </mc:Choice>
              <mc:Fallback>
                <p:oleObj name="Équation" r:id="rId3" imgW="13460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7849" y="618445"/>
                        <a:ext cx="2344899" cy="4163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/>
          </p:nvPr>
        </p:nvGraphicFramePr>
        <p:xfrm>
          <a:off x="8644732" y="4077072"/>
          <a:ext cx="126047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4" name="Équation" r:id="rId5" imgW="723600" imgH="393480" progId="Equation.3">
                  <p:embed/>
                </p:oleObj>
              </mc:Choice>
              <mc:Fallback>
                <p:oleObj name="Équation" r:id="rId5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44732" y="4077072"/>
                        <a:ext cx="1260475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9142412" y="5013177"/>
          <a:ext cx="15255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5" name="Équation" r:id="rId7" imgW="876240" imgH="419040" progId="Equation.3">
                  <p:embed/>
                </p:oleObj>
              </mc:Choice>
              <mc:Fallback>
                <p:oleObj name="Équation" r:id="rId7" imgW="876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2412" y="5013177"/>
                        <a:ext cx="15255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59596" y="5825713"/>
            <a:ext cx="75179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The same relations apply to current: </a:t>
            </a:r>
            <a:r>
              <a:rPr lang="en-CA" i="1" dirty="0" err="1" smtClean="0">
                <a:solidFill>
                  <a:srgbClr val="FF0000"/>
                </a:solidFill>
              </a:rPr>
              <a:t>i</a:t>
            </a:r>
            <a:r>
              <a:rPr lang="en-CA" i="1" dirty="0" smtClean="0">
                <a:solidFill>
                  <a:srgbClr val="FF0000"/>
                </a:solidFill>
              </a:rPr>
              <a:t>(t), </a:t>
            </a:r>
            <a:r>
              <a:rPr lang="en-CA" i="1" dirty="0" err="1" smtClean="0">
                <a:solidFill>
                  <a:srgbClr val="FF0000"/>
                </a:solidFill>
              </a:rPr>
              <a:t>I</a:t>
            </a:r>
            <a:r>
              <a:rPr lang="en-CA" i="1" baseline="-25000" dirty="0" err="1" smtClean="0">
                <a:solidFill>
                  <a:srgbClr val="FF0000"/>
                </a:solidFill>
              </a:rPr>
              <a:t>p</a:t>
            </a:r>
            <a:r>
              <a:rPr lang="en-CA" i="1" dirty="0" smtClean="0">
                <a:solidFill>
                  <a:srgbClr val="FF0000"/>
                </a:solidFill>
              </a:rPr>
              <a:t>, </a:t>
            </a:r>
            <a:r>
              <a:rPr lang="en-CA" i="1" dirty="0" err="1" smtClean="0">
                <a:solidFill>
                  <a:srgbClr val="FF0000"/>
                </a:solidFill>
              </a:rPr>
              <a:t>I</a:t>
            </a:r>
            <a:r>
              <a:rPr lang="en-CA" i="1" baseline="-25000" dirty="0" err="1" smtClean="0">
                <a:solidFill>
                  <a:srgbClr val="FF0000"/>
                </a:solidFill>
              </a:rPr>
              <a:t>av</a:t>
            </a:r>
            <a:r>
              <a:rPr lang="en-CA" i="1" dirty="0" smtClean="0">
                <a:solidFill>
                  <a:srgbClr val="FF0000"/>
                </a:solidFill>
              </a:rPr>
              <a:t> </a:t>
            </a:r>
            <a:r>
              <a:rPr lang="en-CA" dirty="0" smtClean="0">
                <a:solidFill>
                  <a:srgbClr val="FF0000"/>
                </a:solidFill>
              </a:rPr>
              <a:t>and</a:t>
            </a:r>
            <a:r>
              <a:rPr lang="en-CA" i="1" dirty="0" smtClean="0">
                <a:solidFill>
                  <a:srgbClr val="FF0000"/>
                </a:solidFill>
              </a:rPr>
              <a:t> I</a:t>
            </a:r>
            <a:endParaRPr lang="en-CA" i="1" dirty="0">
              <a:solidFill>
                <a:srgbClr val="FF0000"/>
              </a:solidFill>
            </a:endParaRPr>
          </a:p>
        </p:txBody>
      </p:sp>
      <p:pic>
        <p:nvPicPr>
          <p:cNvPr id="8" name="Picture 6" descr="C15NF01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9"/>
          <a:stretch/>
        </p:blipFill>
        <p:spPr bwMode="auto">
          <a:xfrm>
            <a:off x="7491427" y="0"/>
            <a:ext cx="1931688" cy="152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28564" y="1782116"/>
            <a:ext cx="70138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FF0000"/>
                </a:solidFill>
              </a:rPr>
              <a:t>Frequently </a:t>
            </a:r>
            <a:r>
              <a:rPr lang="en-CA" i="1" dirty="0" err="1">
                <a:solidFill>
                  <a:srgbClr val="FF0000"/>
                </a:solidFill>
              </a:rPr>
              <a:t>V</a:t>
            </a:r>
            <a:r>
              <a:rPr lang="en-CA" i="1" baseline="-25000" dirty="0" err="1">
                <a:solidFill>
                  <a:srgbClr val="FF0000"/>
                </a:solidFill>
              </a:rPr>
              <a:t>p</a:t>
            </a:r>
            <a:r>
              <a:rPr lang="en-CA" dirty="0">
                <a:solidFill>
                  <a:srgbClr val="FF0000"/>
                </a:solidFill>
              </a:rPr>
              <a:t> and </a:t>
            </a:r>
            <a:r>
              <a:rPr lang="en-CA" i="1" dirty="0">
                <a:solidFill>
                  <a:srgbClr val="FF0000"/>
                </a:solidFill>
              </a:rPr>
              <a:t>V</a:t>
            </a:r>
            <a:r>
              <a:rPr lang="en-CA" dirty="0">
                <a:solidFill>
                  <a:srgbClr val="FF0000"/>
                </a:solidFill>
              </a:rPr>
              <a:t> are used interchangeably</a:t>
            </a:r>
          </a:p>
        </p:txBody>
      </p:sp>
    </p:spTree>
    <p:extLst>
      <p:ext uri="{BB962C8B-B14F-4D97-AF65-F5344CB8AC3E}">
        <p14:creationId xmlns:p14="http://schemas.microsoft.com/office/powerpoint/2010/main" val="184759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631951" y="2312989"/>
            <a:ext cx="5256213" cy="3902075"/>
            <a:chOff x="2123728" y="2312876"/>
            <a:chExt cx="5256584" cy="3902119"/>
          </a:xfrm>
        </p:grpSpPr>
        <p:pic>
          <p:nvPicPr>
            <p:cNvPr id="14343" name="Picture 4" descr="C15NF0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312876"/>
              <a:ext cx="5018584" cy="209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Rectangle 2"/>
            <p:cNvSpPr>
              <a:spLocks noChangeArrowheads="1"/>
            </p:cNvSpPr>
            <p:nvPr/>
          </p:nvSpPr>
          <p:spPr bwMode="auto">
            <a:xfrm>
              <a:off x="6327775" y="5281613"/>
              <a:ext cx="107950" cy="234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14345" name="TextBox 1"/>
            <p:cNvSpPr txBox="1">
              <a:spLocks noChangeArrowheads="1"/>
            </p:cNvSpPr>
            <p:nvPr/>
          </p:nvSpPr>
          <p:spPr bwMode="auto">
            <a:xfrm>
              <a:off x="6227763" y="5192713"/>
              <a:ext cx="2524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400" i="1">
                  <a:solidFill>
                    <a:srgbClr val="000000"/>
                  </a:solidFill>
                  <a:latin typeface="Times" panose="02020603050405020304" pitchFamily="18" charset="0"/>
                </a:rPr>
                <a:t>R</a:t>
              </a:r>
            </a:p>
          </p:txBody>
        </p:sp>
        <p:pic>
          <p:nvPicPr>
            <p:cNvPr id="14346" name="Picture 5" descr="C15NF0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4170431"/>
              <a:ext cx="4536504" cy="2044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72002" y="4436975"/>
              <a:ext cx="755703" cy="277815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35507" y="3789268"/>
              <a:ext cx="692199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80135" y="5070394"/>
              <a:ext cx="900177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r>
                <a:rPr lang="en-CA" sz="1200" b="1" i="1" dirty="0">
                  <a:solidFill>
                    <a:srgbClr val="000000"/>
                  </a:solidFill>
                </a:rPr>
                <a:t> = -IX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4339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20"/>
          <a:stretch>
            <a:fillRect/>
          </a:stretch>
        </p:blipFill>
        <p:spPr bwMode="auto">
          <a:xfrm>
            <a:off x="7566025" y="2565401"/>
            <a:ext cx="22939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8"/>
          <a:stretch>
            <a:fillRect/>
          </a:stretch>
        </p:blipFill>
        <p:spPr bwMode="auto">
          <a:xfrm>
            <a:off x="7500939" y="4437064"/>
            <a:ext cx="24209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623392" y="306388"/>
            <a:ext cx="1156860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dirty="0">
                <a:solidFill>
                  <a:srgbClr val="FF0000"/>
                </a:solidFill>
                <a:latin typeface="Times" panose="02020603050405020304" pitchFamily="18" charset="0"/>
              </a:rPr>
              <a:t>In </a:t>
            </a:r>
            <a:r>
              <a:rPr lang="en-CA" altLang="en-US" b="1" i="1" u="sng" dirty="0">
                <a:solidFill>
                  <a:srgbClr val="FF0000"/>
                </a:solidFill>
                <a:latin typeface="Times" panose="02020603050405020304" pitchFamily="18" charset="0"/>
              </a:rPr>
              <a:t>parallel</a:t>
            </a:r>
            <a:r>
              <a:rPr lang="en-CA" altLang="en-US" dirty="0">
                <a:solidFill>
                  <a:srgbClr val="FF0000"/>
                </a:solidFill>
                <a:latin typeface="Times" panose="02020603050405020304" pitchFamily="18" charset="0"/>
              </a:rPr>
              <a:t> circuits, V is the same across all elements </a:t>
            </a:r>
            <a:r>
              <a:rPr lang="en-CA" altLang="en-US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 I=V/R </a:t>
            </a:r>
            <a:r>
              <a:rPr lang="en-CA" altLang="en-US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/>
            </a:r>
            <a:br>
              <a:rPr lang="en-CA" altLang="en-US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</a:br>
            <a:r>
              <a:rPr lang="en-CA" altLang="en-US" dirty="0" smtClean="0">
                <a:solidFill>
                  <a:srgbClr val="FF0000"/>
                </a:solidFill>
                <a:latin typeface="Times" panose="02020603050405020304" pitchFamily="18" charset="0"/>
              </a:rPr>
              <a:t>so </a:t>
            </a:r>
            <a:r>
              <a:rPr lang="en-CA" altLang="en-US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 leading I in L  I lags V in L  I</a:t>
            </a:r>
            <a:r>
              <a:rPr lang="en-CA" altLang="en-US" baseline="-25000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CA" altLang="en-US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 = -</a:t>
            </a:r>
            <a:r>
              <a:rPr lang="en-CA" altLang="en-US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V/X</a:t>
            </a:r>
            <a:r>
              <a:rPr lang="en-CA" altLang="en-US" baseline="-25000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u="sng" dirty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S</a:t>
            </a:r>
            <a:r>
              <a:rPr lang="en-CA" altLang="en-US" u="sng" dirty="0" smtClean="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ign of the phase is relative to the common element (V in parallel circuits, I in serial)</a:t>
            </a:r>
            <a:endParaRPr lang="en-CA" altLang="en-US" u="sng" baseline="-25000" dirty="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Consider these </a:t>
            </a:r>
            <a:r>
              <a:rPr lang="en-GB" altLang="en-US" b="1" i="1" u="sng" dirty="0" smtClean="0"/>
              <a:t>series</a:t>
            </a:r>
            <a:r>
              <a:rPr lang="en-GB" altLang="en-US" dirty="0" smtClean="0"/>
              <a:t> circuits and phasor diagrams</a:t>
            </a:r>
            <a:br>
              <a:rPr lang="en-GB" altLang="en-US" dirty="0" smtClean="0"/>
            </a:br>
            <a:r>
              <a:rPr lang="en-GB" altLang="en-US" dirty="0" smtClean="0"/>
              <a:t>                           </a:t>
            </a:r>
            <a:r>
              <a:rPr lang="en-US" altLang="en-US" dirty="0" smtClean="0"/>
              <a:t>E leads I in L, I leads E in C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3144</Words>
  <Application>Microsoft Office PowerPoint</Application>
  <PresentationFormat>Widescreen</PresentationFormat>
  <Paragraphs>518</Paragraphs>
  <Slides>56</Slides>
  <Notes>39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70" baseType="lpstr">
      <vt:lpstr>Arial</vt:lpstr>
      <vt:lpstr>Arial</vt:lpstr>
      <vt:lpstr>Symbol</vt:lpstr>
      <vt:lpstr>Times</vt:lpstr>
      <vt:lpstr>Wingdings</vt:lpstr>
      <vt:lpstr>Blank</vt:lpstr>
      <vt:lpstr>1_Blank</vt:lpstr>
      <vt:lpstr>2_Blank</vt:lpstr>
      <vt:lpstr>3_Blank</vt:lpstr>
      <vt:lpstr>6_Blank</vt:lpstr>
      <vt:lpstr>4_Blank</vt:lpstr>
      <vt:lpstr>5_Blank</vt:lpstr>
      <vt:lpstr>Equation</vt:lpstr>
      <vt:lpstr>Équation</vt:lpstr>
      <vt:lpstr>Last Time: A/D converter design</vt:lpstr>
      <vt:lpstr>Key points</vt:lpstr>
      <vt:lpstr>Questions?</vt:lpstr>
      <vt:lpstr>Exam on 17 December 09:00-13:00</vt:lpstr>
      <vt:lpstr>Key Points Chapter 3: Resistance &amp; DC Circuits Be able to explain and do examples </vt:lpstr>
      <vt:lpstr>Chapter 3</vt:lpstr>
      <vt:lpstr>Key Points chapter 6- Alternating Voltages and Currents</vt:lpstr>
      <vt:lpstr>AC Circuit Notation</vt:lpstr>
      <vt:lpstr>PowerPoint Presentation</vt:lpstr>
      <vt:lpstr>Complex Notation</vt:lpstr>
      <vt:lpstr>PowerPoint Presentation</vt:lpstr>
      <vt:lpstr>Key Points Chapter 7- Power in AC Circuits</vt:lpstr>
      <vt:lpstr>PowerPoint Presentation</vt:lpstr>
      <vt:lpstr>Or</vt:lpstr>
      <vt:lpstr>What lags and what leads?</vt:lpstr>
      <vt:lpstr>Key Points Chapter 8- Frequency Characteristics of AC Circuits</vt:lpstr>
      <vt:lpstr>AC circuits—should be able to:</vt:lpstr>
      <vt:lpstr>Gain—should be able to define (as a ratio or in dB):</vt:lpstr>
      <vt:lpstr>PowerPoint Presentation</vt:lpstr>
      <vt:lpstr>Key Points Chapter 9-Transient Behaviour</vt:lpstr>
      <vt:lpstr>PowerPoint Presentation</vt:lpstr>
      <vt:lpstr>Be able to describe the response of First-Order Systems</vt:lpstr>
      <vt:lpstr>Second-Order Systems—define </vt:lpstr>
      <vt:lpstr>Key points Chapter 14-  Amplification</vt:lpstr>
      <vt:lpstr>PowerPoint Presentation</vt:lpstr>
      <vt:lpstr>Key points Chapter 15- Control and feedback</vt:lpstr>
      <vt:lpstr>PowerPoint Presentation</vt:lpstr>
      <vt:lpstr>Key points Chapter 16-Operational amplifiers</vt:lpstr>
      <vt:lpstr>Basic operational amplifier circuits</vt:lpstr>
      <vt:lpstr>Op-amp circuits</vt:lpstr>
      <vt:lpstr>Key points Chapter 17: Semiconductors and diodes</vt:lpstr>
      <vt:lpstr>Doping of semiconductors</vt:lpstr>
      <vt:lpstr>p-type and n-type materials joined to form pn junction</vt:lpstr>
      <vt:lpstr>PowerPoint Presentation</vt:lpstr>
      <vt:lpstr>Diodes—should be able to:</vt:lpstr>
      <vt:lpstr>Key points Chapter 18 Field-effect transistors</vt:lpstr>
      <vt:lpstr>FET</vt:lpstr>
      <vt:lpstr>PowerPoint Presentation</vt:lpstr>
      <vt:lpstr>Key points Chapter 19- Bipolar junction transistors</vt:lpstr>
      <vt:lpstr>PowerPoint Presentation</vt:lpstr>
      <vt:lpstr>Comparison of FET and Bipolar</vt:lpstr>
      <vt:lpstr>Key points Chapter 22-Noise</vt:lpstr>
      <vt:lpstr>Last time: Device noise</vt:lpstr>
      <vt:lpstr>Figures of merit</vt:lpstr>
      <vt:lpstr>Key points Chapter 23- Positive feedback, oscillators and stability</vt:lpstr>
      <vt:lpstr>Key points Chapter 24-Digital systems- combinational logic</vt:lpstr>
      <vt:lpstr>Combinational logic building blocks</vt:lpstr>
      <vt:lpstr>Key points Chapter 23-Sequential logic</vt:lpstr>
      <vt:lpstr>PowerPoint Presentation</vt:lpstr>
      <vt:lpstr>Key points Chapter 24-Digital devices</vt:lpstr>
      <vt:lpstr>A comparison of logic families Transistor-Transistor (TTL) Logic (bipolar) Metal oxide semiconductor (MOS) logic (FET) </vt:lpstr>
      <vt:lpstr>Key points Chapter 25- Implementing digital systems</vt:lpstr>
      <vt:lpstr>Key points Chapter 28- Data acquisition and conversion</vt:lpstr>
      <vt:lpstr>Should be able to describe:</vt:lpstr>
      <vt:lpstr>And Finally</vt:lpstr>
      <vt:lpstr>PowerPoint Presentation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216</cp:revision>
  <cp:lastPrinted>2021-12-09T08:26:39Z</cp:lastPrinted>
  <dcterms:created xsi:type="dcterms:W3CDTF">2002-01-09T07:28:14Z</dcterms:created>
  <dcterms:modified xsi:type="dcterms:W3CDTF">2021-12-09T08:26:53Z</dcterms:modified>
</cp:coreProperties>
</file>