
<file path=[Content_Types].xml><?xml version="1.0" encoding="utf-8"?>
<Types xmlns="http://schemas.openxmlformats.org/package/2006/content-types">
  <Default Extension="png" ContentType="image/png"/>
  <Default Extension="mp3" ContentType="audio/mpe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</p:sldMasterIdLst>
  <p:notesMasterIdLst>
    <p:notesMasterId r:id="rId57"/>
  </p:notesMasterIdLst>
  <p:sldIdLst>
    <p:sldId id="258" r:id="rId4"/>
    <p:sldId id="322" r:id="rId5"/>
    <p:sldId id="323" r:id="rId6"/>
    <p:sldId id="260" r:id="rId7"/>
    <p:sldId id="262" r:id="rId8"/>
    <p:sldId id="336" r:id="rId9"/>
    <p:sldId id="331" r:id="rId10"/>
    <p:sldId id="330" r:id="rId11"/>
    <p:sldId id="332" r:id="rId12"/>
    <p:sldId id="334" r:id="rId13"/>
    <p:sldId id="335" r:id="rId14"/>
    <p:sldId id="338" r:id="rId15"/>
    <p:sldId id="266" r:id="rId16"/>
    <p:sldId id="267" r:id="rId17"/>
    <p:sldId id="341" r:id="rId18"/>
    <p:sldId id="342" r:id="rId19"/>
    <p:sldId id="343" r:id="rId20"/>
    <p:sldId id="268" r:id="rId21"/>
    <p:sldId id="270" r:id="rId22"/>
    <p:sldId id="340" r:id="rId23"/>
    <p:sldId id="321" r:id="rId24"/>
    <p:sldId id="304" r:id="rId25"/>
    <p:sldId id="271" r:id="rId26"/>
    <p:sldId id="272" r:id="rId27"/>
    <p:sldId id="305" r:id="rId28"/>
    <p:sldId id="273" r:id="rId29"/>
    <p:sldId id="274" r:id="rId30"/>
    <p:sldId id="307" r:id="rId31"/>
    <p:sldId id="306" r:id="rId32"/>
    <p:sldId id="277" r:id="rId33"/>
    <p:sldId id="278" r:id="rId34"/>
    <p:sldId id="279" r:id="rId35"/>
    <p:sldId id="280" r:id="rId36"/>
    <p:sldId id="281" r:id="rId37"/>
    <p:sldId id="282" r:id="rId38"/>
    <p:sldId id="283" r:id="rId39"/>
    <p:sldId id="284" r:id="rId40"/>
    <p:sldId id="285" r:id="rId41"/>
    <p:sldId id="286" r:id="rId42"/>
    <p:sldId id="287" r:id="rId43"/>
    <p:sldId id="288" r:id="rId44"/>
    <p:sldId id="289" r:id="rId45"/>
    <p:sldId id="290" r:id="rId46"/>
    <p:sldId id="291" r:id="rId47"/>
    <p:sldId id="292" r:id="rId48"/>
    <p:sldId id="293" r:id="rId49"/>
    <p:sldId id="294" r:id="rId50"/>
    <p:sldId id="295" r:id="rId51"/>
    <p:sldId id="296" r:id="rId52"/>
    <p:sldId id="344" r:id="rId53"/>
    <p:sldId id="301" r:id="rId54"/>
    <p:sldId id="320" r:id="rId55"/>
    <p:sldId id="339" r:id="rId56"/>
  </p:sldIdLst>
  <p:sldSz cx="12192000" cy="6858000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04" autoAdjust="0"/>
    <p:restoredTop sz="88531" autoAdjust="0"/>
  </p:normalViewPr>
  <p:slideViewPr>
    <p:cSldViewPr snapToGrid="0">
      <p:cViewPr varScale="1">
        <p:scale>
          <a:sx n="95" d="100"/>
          <a:sy n="95" d="100"/>
        </p:scale>
        <p:origin x="46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1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B2F1B330-2847-4E1B-A11E-280C2F75E5CE}" type="datetimeFigureOut">
              <a:rPr lang="en-CA" smtClean="0"/>
              <a:t>13/11/2019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CB120874-3CE8-43F0-87F4-6316DF7569B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3585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B853B7-2BC9-4057-8F82-18582112F3A1}" type="slidenum">
              <a:rPr lang="en-GB" altLang="en-US" sz="1400">
                <a:solidFill>
                  <a:srgbClr val="000000"/>
                </a:solidFill>
              </a:rPr>
              <a:pPr/>
              <a:t>1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7564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dirty="0" smtClean="0">
                <a:latin typeface="Arial" panose="020B0604020202020204" pitchFamily="34" charset="0"/>
              </a:rPr>
              <a:t>0 Hz to 44100 Hz with a sample at 44100 Hz, Nyquist 20050 Hz</a:t>
            </a:r>
          </a:p>
          <a:p>
            <a:r>
              <a:rPr lang="en-CA" altLang="en-US" dirty="0" smtClean="0">
                <a:latin typeface="Arial" panose="020B0604020202020204" pitchFamily="34" charset="0"/>
              </a:rPr>
              <a:t>At</a:t>
            </a:r>
            <a:r>
              <a:rPr lang="en-CA" altLang="en-US" baseline="0" dirty="0" smtClean="0">
                <a:latin typeface="Arial" panose="020B0604020202020204" pitchFamily="34" charset="0"/>
              </a:rPr>
              <a:t> end, F=44100 Hz appears at 0 Hz</a:t>
            </a:r>
          </a:p>
          <a:p>
            <a:r>
              <a:rPr lang="en-CA" altLang="en-US" baseline="0" dirty="0" smtClean="0">
                <a:latin typeface="Arial" panose="020B0604020202020204" pitchFamily="34" charset="0"/>
              </a:rPr>
              <a:t>Draw on board</a:t>
            </a:r>
            <a:endParaRPr lang="en-CA" altLang="en-US" dirty="0" smtClean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400">
                <a:solidFill>
                  <a:srgbClr val="000000"/>
                </a:solidFill>
              </a:rPr>
              <a:pPr/>
              <a:t>17</a:t>
            </a:fld>
            <a:endParaRPr lang="en-GB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9565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5D431CA-67B8-4286-9B18-C1A0095F54CF}" type="slidenum">
              <a:rPr lang="en-GB" altLang="en-US" sz="1400">
                <a:solidFill>
                  <a:srgbClr val="000000"/>
                </a:solidFill>
              </a:rPr>
              <a:pPr/>
              <a:t>18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6964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Standard CD </a:t>
            </a:r>
            <a:r>
              <a:rPr lang="en-C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16-bit/</a:t>
            </a:r>
            <a:r>
              <a:rPr lang="en-CA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44.1 kHz</a:t>
            </a:r>
            <a:r>
              <a:rPr lang="en-C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20874-3CE8-43F0-87F4-6316DF7569B2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532762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B853B7-2BC9-4057-8F82-18582112F3A1}" type="slidenum">
              <a:rPr lang="en-GB" altLang="en-US" sz="1400">
                <a:solidFill>
                  <a:srgbClr val="000000"/>
                </a:solidFill>
              </a:rPr>
              <a:pPr/>
              <a:t>21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21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31552F-94DF-4926-87F8-49D48FEA6FB7}" type="slidenum">
              <a:rPr lang="en-GB" altLang="en-US" sz="1400">
                <a:solidFill>
                  <a:srgbClr val="000000"/>
                </a:solidFill>
              </a:rPr>
              <a:pPr/>
              <a:t>22</a:t>
            </a:fld>
            <a:endParaRPr lang="en-GB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9855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1C0F46E-01EC-424D-83AD-81E3C31214DA}" type="slidenum">
              <a:rPr lang="en-GB" altLang="en-US" sz="1400">
                <a:solidFill>
                  <a:srgbClr val="000000"/>
                </a:solidFill>
              </a:rPr>
              <a:pPr/>
              <a:t>24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2769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4D2D7DF-46BD-4F92-8FDB-AB3BEDAD415B}" type="slidenum">
              <a:rPr lang="en-GB" altLang="en-US" sz="1400">
                <a:solidFill>
                  <a:srgbClr val="000000"/>
                </a:solidFill>
              </a:rPr>
              <a:pPr/>
              <a:t>27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6836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6A76BE3-3EF1-43E2-97EA-594252909CFA}" type="slidenum">
              <a:rPr lang="en-GB" altLang="en-US" sz="1400"/>
              <a:pPr/>
              <a:t>28</a:t>
            </a:fld>
            <a:endParaRPr lang="en-GB" altLang="en-US" sz="14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Counts from 0 to 255, but that gives 256 steps</a:t>
            </a:r>
          </a:p>
        </p:txBody>
      </p:sp>
    </p:spTree>
    <p:extLst>
      <p:ext uri="{BB962C8B-B14F-4D97-AF65-F5344CB8AC3E}">
        <p14:creationId xmlns:p14="http://schemas.microsoft.com/office/powerpoint/2010/main" val="8031999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14067C0-6A7E-43AE-94CC-0FA24854DB29}" type="slidenum">
              <a:rPr lang="en-GB" altLang="en-US" sz="1400">
                <a:solidFill>
                  <a:srgbClr val="000000"/>
                </a:solidFill>
              </a:rPr>
              <a:pPr/>
              <a:t>30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8531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1270351-CC8C-4042-8B84-43B06F6F89F2}" type="slidenum">
              <a:rPr lang="en-GB" altLang="en-US" sz="1400">
                <a:solidFill>
                  <a:srgbClr val="000000"/>
                </a:solidFill>
              </a:rPr>
              <a:pPr/>
              <a:t>31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3797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A13C0E-90BC-4270-9A9F-D44D6A15F873}" type="slidenum">
              <a:rPr lang="en-GB" altLang="en-US" sz="1400">
                <a:solidFill>
                  <a:srgbClr val="000000"/>
                </a:solidFill>
              </a:rPr>
              <a:pPr/>
              <a:t>2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5566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E38013-842F-43C0-8DF2-25334D89ABDD}" type="slidenum">
              <a:rPr lang="en-GB" altLang="en-US" sz="1400">
                <a:solidFill>
                  <a:srgbClr val="000000"/>
                </a:solidFill>
              </a:rPr>
              <a:pPr/>
              <a:t>32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7128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6CE1F1-E998-4D6C-A1D3-4E656AFBB919}" type="slidenum">
              <a:rPr lang="en-GB" altLang="en-US" sz="1400">
                <a:solidFill>
                  <a:srgbClr val="000000"/>
                </a:solidFill>
              </a:rPr>
              <a:pPr/>
              <a:t>33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8229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87E11F1-C7BB-4ED4-86A1-90BE4E6C3ECC}" type="slidenum">
              <a:rPr lang="en-GB" altLang="en-US" sz="1400">
                <a:solidFill>
                  <a:srgbClr val="000000"/>
                </a:solidFill>
              </a:rPr>
              <a:pPr/>
              <a:t>34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6830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57B085-FEBD-4298-B5ED-8B004BCD9E57}" type="slidenum">
              <a:rPr lang="en-GB" altLang="en-US" sz="1400">
                <a:solidFill>
                  <a:srgbClr val="000000"/>
                </a:solidFill>
              </a:rPr>
              <a:pPr/>
              <a:t>35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0342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2F84549-9612-4088-8352-F4441A058A7A}" type="slidenum">
              <a:rPr lang="en-GB" altLang="en-US" sz="1400">
                <a:solidFill>
                  <a:srgbClr val="000000"/>
                </a:solidFill>
              </a:rPr>
              <a:pPr/>
              <a:t>36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Instead of always starting at 0</a:t>
            </a:r>
          </a:p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Go to ½ scale and work your way from there</a:t>
            </a:r>
          </a:p>
        </p:txBody>
      </p:sp>
    </p:spTree>
    <p:extLst>
      <p:ext uri="{BB962C8B-B14F-4D97-AF65-F5344CB8AC3E}">
        <p14:creationId xmlns:p14="http://schemas.microsoft.com/office/powerpoint/2010/main" val="27325606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1105ADD-2B83-429C-BE98-FEC704B798A5}" type="slidenum">
              <a:rPr lang="en-GB" altLang="en-US" sz="1400">
                <a:solidFill>
                  <a:srgbClr val="000000"/>
                </a:solidFill>
              </a:rPr>
              <a:pPr/>
              <a:t>37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2687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4315AE-BC87-496A-94F2-E685C9ED8F0C}" type="slidenum">
              <a:rPr lang="en-GB" altLang="en-US" sz="1400">
                <a:solidFill>
                  <a:srgbClr val="000000"/>
                </a:solidFill>
              </a:rPr>
              <a:pPr/>
              <a:t>38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9923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11EA52-8D79-4AF8-AF72-409A01378B73}" type="slidenum">
              <a:rPr lang="en-GB" altLang="en-US" sz="1400">
                <a:solidFill>
                  <a:srgbClr val="000000"/>
                </a:solidFill>
              </a:rPr>
              <a:pPr/>
              <a:t>39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831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0D4A148-9F63-4479-86BF-3A9670DEA508}" type="slidenum">
              <a:rPr lang="en-GB" altLang="en-US" sz="1500">
                <a:solidFill>
                  <a:srgbClr val="000000"/>
                </a:solidFill>
              </a:rPr>
              <a:pPr/>
              <a:t>40</a:t>
            </a:fld>
            <a:endParaRPr lang="en-GB" altLang="en-US" sz="1500">
              <a:solidFill>
                <a:srgbClr val="000000"/>
              </a:solidFill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9247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8C8FED5-AABC-4CC2-AF57-B7A95558220B}" type="slidenum">
              <a:rPr lang="en-GB" altLang="en-US" sz="1400">
                <a:solidFill>
                  <a:srgbClr val="000000"/>
                </a:solidFill>
              </a:rPr>
              <a:pPr/>
              <a:t>41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2403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72A3713-2612-4764-8858-127D49419461}" type="slidenum">
              <a:rPr lang="en-GB" altLang="en-US" sz="1400">
                <a:solidFill>
                  <a:srgbClr val="000000"/>
                </a:solidFill>
              </a:rPr>
              <a:pPr/>
              <a:t>3</a:t>
            </a:fld>
            <a:endParaRPr lang="en-GB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88789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2CECAD7-D688-4175-BD05-481F03D8536E}" type="slidenum">
              <a:rPr lang="en-GB" altLang="en-US" sz="1400">
                <a:solidFill>
                  <a:srgbClr val="000000"/>
                </a:solidFill>
              </a:rPr>
              <a:pPr/>
              <a:t>43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660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E68D82C-ED84-45D8-BF71-EB82F4A7A4BF}" type="slidenum">
              <a:rPr lang="en-GB" altLang="en-US" sz="1400">
                <a:solidFill>
                  <a:srgbClr val="000000"/>
                </a:solidFill>
              </a:rPr>
              <a:pPr/>
              <a:t>44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8841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C46AA27-5DE2-4B54-9EAE-7BCA0C9977D5}" type="slidenum">
              <a:rPr lang="en-GB" altLang="en-US" sz="1400">
                <a:solidFill>
                  <a:srgbClr val="000000"/>
                </a:solidFill>
              </a:rPr>
              <a:pPr/>
              <a:t>45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66421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EB6484-BC5D-4C38-9BFE-DD3F3F5F0A7C}" type="slidenum">
              <a:rPr lang="en-GB" altLang="en-US" sz="1400">
                <a:solidFill>
                  <a:srgbClr val="000000"/>
                </a:solidFill>
              </a:rPr>
              <a:pPr/>
              <a:t>46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6933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D84E16C-1668-4310-B771-96B3D18F4F22}" type="slidenum">
              <a:rPr lang="en-GB" altLang="en-US" sz="1400">
                <a:solidFill>
                  <a:srgbClr val="000000"/>
                </a:solidFill>
              </a:rPr>
              <a:pPr/>
              <a:t>47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49225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129F381-DFE3-4F2F-8BB4-95F60123893E}" type="slidenum">
              <a:rPr lang="en-GB" altLang="en-US" sz="1400">
                <a:solidFill>
                  <a:srgbClr val="000000"/>
                </a:solidFill>
              </a:rPr>
              <a:pPr/>
              <a:t>48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30197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F7A795-F33C-4F90-A1D6-F4A2C245E306}" type="slidenum">
              <a:rPr lang="en-GB" altLang="en-US" sz="1400">
                <a:solidFill>
                  <a:srgbClr val="000000"/>
                </a:solidFill>
              </a:rPr>
              <a:pPr/>
              <a:t>49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67770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DEF13D3-53B0-4EAA-9BD8-FA96F38481EA}" type="slidenum">
              <a:rPr lang="en-GB" altLang="en-US" sz="1400">
                <a:solidFill>
                  <a:srgbClr val="000000"/>
                </a:solidFill>
              </a:rPr>
              <a:pPr/>
              <a:t>51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96710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0 Hz to 44100 Hz with a sample at 44100 Hz, Nyquist 20050 Hz</a:t>
            </a:r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7D39124-3CBE-423A-9F5C-39C2BDD7CF1B}" type="slidenum">
              <a:rPr lang="en-GB" altLang="en-US" sz="1400">
                <a:solidFill>
                  <a:srgbClr val="000000"/>
                </a:solidFill>
              </a:rPr>
              <a:pPr/>
              <a:t>52</a:t>
            </a:fld>
            <a:endParaRPr lang="en-GB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0965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31552F-94DF-4926-87F8-49D48FEA6FB7}" type="slidenum">
              <a:rPr lang="en-GB" altLang="en-US" sz="1400">
                <a:solidFill>
                  <a:srgbClr val="000000"/>
                </a:solidFill>
              </a:rPr>
              <a:pPr/>
              <a:t>4</a:t>
            </a:fld>
            <a:endParaRPr lang="en-GB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077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39B3237-0442-4913-BF40-24C829A0EF78}" type="slidenum">
              <a:rPr lang="en-GB" altLang="en-US" sz="1400">
                <a:solidFill>
                  <a:srgbClr val="000000"/>
                </a:solidFill>
              </a:rPr>
              <a:pPr/>
              <a:t>5</a:t>
            </a:fld>
            <a:endParaRPr lang="en-GB" altLang="en-US" sz="1400">
              <a:solidFill>
                <a:srgbClr val="000000"/>
              </a:solidFill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Sample wave</a:t>
            </a:r>
            <a:r>
              <a:rPr lang="en-US" altLang="en-US" baseline="0" dirty="0" smtClean="0">
                <a:latin typeface="Arial" panose="020B0604020202020204" pitchFamily="34" charset="0"/>
              </a:rPr>
              <a:t> at period T </a:t>
            </a:r>
          </a:p>
          <a:p>
            <a:pPr eaLnBrk="1" hangingPunct="1"/>
            <a:r>
              <a:rPr lang="en-US" altLang="en-US" baseline="0" dirty="0" smtClean="0">
                <a:latin typeface="Arial" panose="020B0604020202020204" pitchFamily="34" charset="0"/>
              </a:rPr>
              <a:t>With sample time T</a:t>
            </a:r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2879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I have no information between the samples!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20874-3CE8-43F0-87F4-6316DF7569B2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47378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Thus, </a:t>
            </a:r>
            <a:r>
              <a:rPr lang="en-CA" dirty="0" err="1" smtClean="0"/>
              <a:t>f</a:t>
            </a:r>
            <a:r>
              <a:rPr lang="en-CA" baseline="-25000" dirty="0" err="1" smtClean="0"/>
              <a:t>ny</a:t>
            </a:r>
            <a:r>
              <a:rPr lang="en-CA" dirty="0" smtClean="0"/>
              <a:t> = f</a:t>
            </a:r>
            <a:r>
              <a:rPr lang="en-CA" baseline="-25000" dirty="0" smtClean="0"/>
              <a:t>s</a:t>
            </a:r>
            <a:r>
              <a:rPr lang="en-CA" dirty="0" smtClean="0"/>
              <a:t>/2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20874-3CE8-43F0-87F4-6316DF7569B2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48375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0 Hz to 44100 Hz with a sample at 44100 Hz, Nyquist 20050 Hz</a:t>
            </a: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D42975-9991-4146-8C21-D861C7877672}" type="slidenum">
              <a:rPr lang="en-GB" altLang="en-US" sz="1400">
                <a:solidFill>
                  <a:srgbClr val="000000"/>
                </a:solidFill>
              </a:rPr>
              <a:pPr/>
              <a:t>15</a:t>
            </a:fld>
            <a:endParaRPr lang="en-GB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5604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dirty="0" smtClean="0">
                <a:latin typeface="Arial" panose="020B0604020202020204" pitchFamily="34" charset="0"/>
              </a:rPr>
              <a:t>0 Hz to 44100 Hz with a sample at 44100 Hz, Nyquist 20050 Hz</a:t>
            </a:r>
          </a:p>
          <a:p>
            <a:r>
              <a:rPr lang="en-CA" altLang="en-US" dirty="0" smtClean="0">
                <a:latin typeface="Arial" panose="020B0604020202020204" pitchFamily="34" charset="0"/>
              </a:rPr>
              <a:t>Anything above 20050 Hz will have</a:t>
            </a:r>
            <a:r>
              <a:rPr lang="en-CA" altLang="en-US" baseline="0" dirty="0" smtClean="0">
                <a:latin typeface="Arial" panose="020B0604020202020204" pitchFamily="34" charset="0"/>
              </a:rPr>
              <a:t> red on left!</a:t>
            </a:r>
            <a:endParaRPr lang="en-CA" altLang="en-US" dirty="0" smtClean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400">
                <a:solidFill>
                  <a:srgbClr val="000000"/>
                </a:solidFill>
              </a:rPr>
              <a:pPr/>
              <a:t>16</a:t>
            </a:fld>
            <a:endParaRPr lang="en-GB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308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408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7628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860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130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7638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9113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59478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63934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3155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17318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1301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21403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42810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1205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67650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43258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2508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32719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659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84018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53561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6728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72148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53286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28495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23484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6278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693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7821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6772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4520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4294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768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E0FB4C3D-3D82-426C-9F03-7D3D38964007}" type="slidenum">
              <a:rPr lang="en-GB" altLang="en-US" sz="1400" b="1" smtClean="0">
                <a:solidFill>
                  <a:srgbClr val="0000FF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475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2A77E79B-9349-432B-9B1C-4A4305EF76BE}" type="slidenum">
              <a:rPr lang="en-GB" altLang="en-US" sz="1400" b="1" smtClean="0">
                <a:solidFill>
                  <a:srgbClr val="0000FF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702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8432D0BE-CF37-47F4-9B05-55418296E953}" type="slidenum">
              <a:rPr lang="en-GB" altLang="en-US" sz="1400" b="1" smtClean="0">
                <a:solidFill>
                  <a:srgbClr val="0000FF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0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1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390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microsoft.com/office/2007/relationships/media" Target="../media/media3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5" Type="http://schemas.microsoft.com/office/2007/relationships/media" Target="../media/media4.mp3"/><Relationship Id="rId4" Type="http://schemas.openxmlformats.org/officeDocument/2006/relationships/audio" Target="../media/media3.mp3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4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9614"/>
            <a:ext cx="9850439" cy="941387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Last time: Data acquisition and conversion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4" y="1931989"/>
            <a:ext cx="5603875" cy="28606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Introduction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Sampling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Signal reconstruction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Data converters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Sample and hold gates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Multiplexing</a:t>
            </a:r>
          </a:p>
        </p:txBody>
      </p:sp>
      <p:grpSp>
        <p:nvGrpSpPr>
          <p:cNvPr id="82948" name="Group 6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2950" name="Picture 7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5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Chapter 28</a:t>
              </a:r>
            </a:p>
          </p:txBody>
        </p:sp>
      </p:grpSp>
      <p:pic>
        <p:nvPicPr>
          <p:cNvPr id="82949" name="Picture 9" descr="Chap 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024063"/>
            <a:ext cx="40624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0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Now, when I connect the dots</a:t>
            </a:r>
            <a:endParaRPr lang="en-CA" baseline="-25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776633" y="3073138"/>
            <a:ext cx="6975393" cy="1417161"/>
            <a:chOff x="1018095" y="3073138"/>
            <a:chExt cx="6975393" cy="1417161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018095" y="307313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141456" y="325224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264816" y="369687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400301" y="416036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533089" y="432061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6662734" y="4075519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7786099" y="360575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9"/>
          <a:stretch/>
        </p:blipFill>
        <p:spPr>
          <a:xfrm>
            <a:off x="969718" y="4756484"/>
            <a:ext cx="8504762" cy="624794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 bwMode="auto">
          <a:xfrm flipH="1">
            <a:off x="1859973" y="3240000"/>
            <a:ext cx="0" cy="203507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flipH="1">
            <a:off x="3015004" y="3428257"/>
            <a:ext cx="0" cy="18408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>
            <a:stCxn id="7" idx="3"/>
          </p:cNvCxnSpPr>
          <p:nvPr/>
        </p:nvCxnSpPr>
        <p:spPr bwMode="auto">
          <a:xfrm flipH="1">
            <a:off x="4135593" y="3866560"/>
            <a:ext cx="0" cy="1407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>
            <a:stCxn id="8" idx="3"/>
          </p:cNvCxnSpPr>
          <p:nvPr/>
        </p:nvCxnSpPr>
        <p:spPr bwMode="auto">
          <a:xfrm flipH="1">
            <a:off x="5265146" y="4330044"/>
            <a:ext cx="0" cy="93902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6391835" y="4490299"/>
            <a:ext cx="0" cy="7836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>
            <a:stCxn id="10" idx="3"/>
          </p:cNvCxnSpPr>
          <p:nvPr/>
        </p:nvCxnSpPr>
        <p:spPr bwMode="auto">
          <a:xfrm flipH="1">
            <a:off x="7521388" y="4245201"/>
            <a:ext cx="0" cy="10238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flipH="1">
            <a:off x="8650941" y="3766469"/>
            <a:ext cx="0" cy="14936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28" name="Picture 2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3" t="71222" r="49870" b="8282"/>
          <a:stretch/>
        </p:blipFill>
        <p:spPr bwMode="auto">
          <a:xfrm>
            <a:off x="4141695" y="4580793"/>
            <a:ext cx="1102658" cy="602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</a:rPr>
              <a:t>F</a:t>
            </a:r>
            <a:endParaRPr lang="en-CA" sz="1100" b="1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93024" y="4872528"/>
            <a:ext cx="510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ym typeface="Symbol" panose="05050102010706020507" pitchFamily="18" charset="2"/>
              </a:rPr>
              <a:t></a:t>
            </a:r>
            <a:endParaRPr lang="en-CA" dirty="0"/>
          </a:p>
        </p:txBody>
      </p:sp>
      <p:grpSp>
        <p:nvGrpSpPr>
          <p:cNvPr id="25" name="Group 24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27" name="TextBox 26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>
                  <a:solidFill>
                    <a:schemeClr val="bg2">
                      <a:lumMod val="60000"/>
                      <a:lumOff val="40000"/>
                    </a:schemeClr>
                  </a:solidFill>
                </a:rPr>
                <a:t>1/F</a:t>
              </a:r>
              <a:endParaRPr lang="en-CA" dirty="0">
                <a:solidFill>
                  <a:schemeClr val="bg2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29" name="Straight Arrow Connector 28"/>
            <p:cNvCxnSpPr>
              <a:stCxn id="27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0" name="Straight Arrow Connector 29"/>
            <p:cNvCxnSpPr>
              <a:stCxn id="27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96248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Now, when I connect the dots—I get a longer period sine</a:t>
            </a:r>
            <a:endParaRPr lang="en-CA" baseline="-25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776633" y="3073138"/>
            <a:ext cx="6975393" cy="1417161"/>
            <a:chOff x="1018095" y="3073138"/>
            <a:chExt cx="6975393" cy="1417161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018095" y="307313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141456" y="325224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264816" y="369687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400301" y="416036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533089" y="432061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6662734" y="4075519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7786099" y="360575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9"/>
          <a:stretch/>
        </p:blipFill>
        <p:spPr>
          <a:xfrm>
            <a:off x="969718" y="4756484"/>
            <a:ext cx="8504762" cy="624794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 bwMode="auto">
          <a:xfrm flipH="1">
            <a:off x="1859973" y="3240000"/>
            <a:ext cx="0" cy="203507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flipH="1">
            <a:off x="3015004" y="3428257"/>
            <a:ext cx="0" cy="18408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>
            <a:stCxn id="7" idx="3"/>
          </p:cNvCxnSpPr>
          <p:nvPr/>
        </p:nvCxnSpPr>
        <p:spPr bwMode="auto">
          <a:xfrm flipH="1">
            <a:off x="4135593" y="3866560"/>
            <a:ext cx="0" cy="1407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>
            <a:stCxn id="8" idx="3"/>
          </p:cNvCxnSpPr>
          <p:nvPr/>
        </p:nvCxnSpPr>
        <p:spPr bwMode="auto">
          <a:xfrm flipH="1">
            <a:off x="5265146" y="4330044"/>
            <a:ext cx="0" cy="93902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6391835" y="4490299"/>
            <a:ext cx="0" cy="7836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>
            <a:stCxn id="10" idx="3"/>
          </p:cNvCxnSpPr>
          <p:nvPr/>
        </p:nvCxnSpPr>
        <p:spPr bwMode="auto">
          <a:xfrm flipH="1">
            <a:off x="7521388" y="4245201"/>
            <a:ext cx="0" cy="10238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flipH="1">
            <a:off x="8650941" y="3766469"/>
            <a:ext cx="0" cy="14936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28" name="Picture 2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3" t="71222" r="49870" b="8282"/>
          <a:stretch/>
        </p:blipFill>
        <p:spPr bwMode="auto">
          <a:xfrm>
            <a:off x="4141695" y="4580793"/>
            <a:ext cx="1102658" cy="602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Freeform 20"/>
          <p:cNvSpPr/>
          <p:nvPr/>
        </p:nvSpPr>
        <p:spPr bwMode="auto">
          <a:xfrm>
            <a:off x="1267321" y="3164949"/>
            <a:ext cx="7916779" cy="1264172"/>
          </a:xfrm>
          <a:custGeom>
            <a:avLst/>
            <a:gdLst>
              <a:gd name="connsiteX0" fmla="*/ 0 w 7916779"/>
              <a:gd name="connsiteY0" fmla="*/ 75556 h 1264172"/>
              <a:gd name="connsiteX1" fmla="*/ 649706 w 7916779"/>
              <a:gd name="connsiteY1" fmla="*/ 3367 h 1264172"/>
              <a:gd name="connsiteX2" fmla="*/ 1764632 w 7916779"/>
              <a:gd name="connsiteY2" fmla="*/ 171809 h 1264172"/>
              <a:gd name="connsiteX3" fmla="*/ 2863516 w 7916779"/>
              <a:gd name="connsiteY3" fmla="*/ 637030 h 1264172"/>
              <a:gd name="connsiteX4" fmla="*/ 4002506 w 7916779"/>
              <a:gd name="connsiteY4" fmla="*/ 1094230 h 1264172"/>
              <a:gd name="connsiteX5" fmla="*/ 5125453 w 7916779"/>
              <a:gd name="connsiteY5" fmla="*/ 1262672 h 1264172"/>
              <a:gd name="connsiteX6" fmla="*/ 6232358 w 7916779"/>
              <a:gd name="connsiteY6" fmla="*/ 1014019 h 1264172"/>
              <a:gd name="connsiteX7" fmla="*/ 7363327 w 7916779"/>
              <a:gd name="connsiteY7" fmla="*/ 524735 h 1264172"/>
              <a:gd name="connsiteX8" fmla="*/ 7916779 w 7916779"/>
              <a:gd name="connsiteY8" fmla="*/ 308167 h 126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16779" h="1264172">
                <a:moveTo>
                  <a:pt x="0" y="75556"/>
                </a:moveTo>
                <a:cubicBezTo>
                  <a:pt x="177800" y="31440"/>
                  <a:pt x="355601" y="-12675"/>
                  <a:pt x="649706" y="3367"/>
                </a:cubicBezTo>
                <a:cubicBezTo>
                  <a:pt x="943811" y="19409"/>
                  <a:pt x="1395664" y="66199"/>
                  <a:pt x="1764632" y="171809"/>
                </a:cubicBezTo>
                <a:cubicBezTo>
                  <a:pt x="2133600" y="277419"/>
                  <a:pt x="2490537" y="483293"/>
                  <a:pt x="2863516" y="637030"/>
                </a:cubicBezTo>
                <a:cubicBezTo>
                  <a:pt x="3236495" y="790767"/>
                  <a:pt x="3625517" y="989956"/>
                  <a:pt x="4002506" y="1094230"/>
                </a:cubicBezTo>
                <a:cubicBezTo>
                  <a:pt x="4379495" y="1198504"/>
                  <a:pt x="4753811" y="1276040"/>
                  <a:pt x="5125453" y="1262672"/>
                </a:cubicBezTo>
                <a:cubicBezTo>
                  <a:pt x="5497095" y="1249304"/>
                  <a:pt x="5859379" y="1137008"/>
                  <a:pt x="6232358" y="1014019"/>
                </a:cubicBezTo>
                <a:cubicBezTo>
                  <a:pt x="6605337" y="891030"/>
                  <a:pt x="7082590" y="642377"/>
                  <a:pt x="7363327" y="524735"/>
                </a:cubicBezTo>
                <a:cubicBezTo>
                  <a:pt x="7644064" y="407093"/>
                  <a:pt x="7780421" y="357630"/>
                  <a:pt x="7916779" y="308167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5" name="Picture 2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4" r="41395" b="86090"/>
          <a:stretch/>
        </p:blipFill>
        <p:spPr bwMode="auto">
          <a:xfrm>
            <a:off x="3110753" y="2495564"/>
            <a:ext cx="2832847" cy="409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 bwMode="auto">
          <a:xfrm>
            <a:off x="5614990" y="254902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000000"/>
                </a:solidFill>
                <a:latin typeface="Arial" charset="0"/>
              </a:rPr>
              <a:t>F</a:t>
            </a:r>
            <a:endParaRPr lang="en-CA" sz="1100" b="1" dirty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 flipH="1">
            <a:off x="2465294" y="2691100"/>
            <a:ext cx="645459" cy="53993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9" name="TextBox 28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</a:rPr>
              <a:t>F</a:t>
            </a:r>
            <a:endParaRPr lang="en-CA" sz="1100" b="1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93024" y="4872528"/>
            <a:ext cx="510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ym typeface="Symbol" panose="05050102010706020507" pitchFamily="18" charset="2"/>
              </a:rPr>
              <a:t></a:t>
            </a:r>
            <a:endParaRPr lang="en-CA" dirty="0"/>
          </a:p>
        </p:txBody>
      </p:sp>
      <p:sp>
        <p:nvSpPr>
          <p:cNvPr id="31" name="TextBox 30"/>
          <p:cNvSpPr txBox="1"/>
          <p:nvPr/>
        </p:nvSpPr>
        <p:spPr>
          <a:xfrm>
            <a:off x="5262533" y="2558693"/>
            <a:ext cx="510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ym typeface="Symbol" panose="05050102010706020507" pitchFamily="18" charset="2"/>
              </a:rPr>
              <a:t></a:t>
            </a:r>
            <a:endParaRPr lang="en-CA" dirty="0"/>
          </a:p>
        </p:txBody>
      </p:sp>
      <p:grpSp>
        <p:nvGrpSpPr>
          <p:cNvPr id="32" name="Group 31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33" name="TextBox 32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>
                  <a:solidFill>
                    <a:schemeClr val="bg2">
                      <a:lumMod val="60000"/>
                      <a:lumOff val="40000"/>
                    </a:schemeClr>
                  </a:solidFill>
                </a:rPr>
                <a:t>1/F</a:t>
              </a:r>
              <a:endParaRPr lang="en-CA" dirty="0">
                <a:solidFill>
                  <a:schemeClr val="bg2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34" name="Straight Arrow Connector 33"/>
            <p:cNvCxnSpPr>
              <a:stCxn id="33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5" name="Straight Arrow Connector 34"/>
            <p:cNvCxnSpPr>
              <a:stCxn id="33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99464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Nyquist frequency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448" y="1701522"/>
            <a:ext cx="11953103" cy="4319587"/>
          </a:xfrm>
        </p:spPr>
        <p:txBody>
          <a:bodyPr/>
          <a:lstStyle/>
          <a:p>
            <a:r>
              <a:rPr lang="en-CA" dirty="0" smtClean="0"/>
              <a:t>If I have a signal of frequency F</a:t>
            </a:r>
          </a:p>
          <a:p>
            <a:endParaRPr lang="en-CA" sz="2400" dirty="0"/>
          </a:p>
          <a:p>
            <a:r>
              <a:rPr lang="en-CA" dirty="0" smtClean="0"/>
              <a:t>Must sample at least f</a:t>
            </a:r>
            <a:r>
              <a:rPr lang="en-CA" baseline="-25000" dirty="0" smtClean="0"/>
              <a:t>s</a:t>
            </a:r>
            <a:r>
              <a:rPr lang="en-CA" dirty="0" smtClean="0"/>
              <a:t> </a:t>
            </a:r>
            <a:r>
              <a:rPr lang="en-CA" dirty="0" smtClean="0">
                <a:sym typeface="Symbol" panose="05050102010706020507" pitchFamily="18" charset="2"/>
              </a:rPr>
              <a:t> 2F to see it at the proper frequency, F</a:t>
            </a:r>
          </a:p>
          <a:p>
            <a:endParaRPr lang="en-CA" sz="2400" dirty="0">
              <a:sym typeface="Symbol" panose="05050102010706020507" pitchFamily="18" charset="2"/>
            </a:endParaRPr>
          </a:p>
          <a:p>
            <a:r>
              <a:rPr lang="en-CA" dirty="0" smtClean="0">
                <a:sym typeface="Symbol" panose="05050102010706020507" pitchFamily="18" charset="2"/>
              </a:rPr>
              <a:t>The frequency f</a:t>
            </a:r>
            <a:r>
              <a:rPr lang="en-CA" baseline="-25000" dirty="0" smtClean="0">
                <a:sym typeface="Symbol" panose="05050102010706020507" pitchFamily="18" charset="2"/>
              </a:rPr>
              <a:t>s</a:t>
            </a:r>
            <a:r>
              <a:rPr lang="en-CA" dirty="0" smtClean="0">
                <a:sym typeface="Symbol" panose="05050102010706020507" pitchFamily="18" charset="2"/>
              </a:rPr>
              <a:t> = </a:t>
            </a:r>
            <a:r>
              <a:rPr lang="en-CA" dirty="0">
                <a:sym typeface="Symbol" panose="05050102010706020507" pitchFamily="18" charset="2"/>
              </a:rPr>
              <a:t>2</a:t>
            </a:r>
            <a:r>
              <a:rPr lang="en-CA" dirty="0" smtClean="0">
                <a:sym typeface="Symbol" panose="05050102010706020507" pitchFamily="18" charset="2"/>
              </a:rPr>
              <a:t>F is the </a:t>
            </a:r>
            <a:r>
              <a:rPr lang="en-CA" i="1" u="sng" dirty="0" smtClean="0">
                <a:solidFill>
                  <a:srgbClr val="FF0000"/>
                </a:solidFill>
                <a:sym typeface="Symbol" panose="05050102010706020507" pitchFamily="18" charset="2"/>
              </a:rPr>
              <a:t>Nyquist frequency</a:t>
            </a:r>
            <a:r>
              <a:rPr lang="en-CA" dirty="0" smtClean="0">
                <a:sym typeface="Symbol" panose="05050102010706020507" pitchFamily="18" charset="2"/>
              </a:rPr>
              <a:t>, for F </a:t>
            </a:r>
          </a:p>
          <a:p>
            <a:pPr lvl="1"/>
            <a:r>
              <a:rPr lang="en-CA" dirty="0" smtClean="0">
                <a:sym typeface="Symbol" panose="05050102010706020507" pitchFamily="18" charset="2"/>
              </a:rPr>
              <a:t>Or, </a:t>
            </a:r>
            <a:r>
              <a:rPr lang="en-CA" dirty="0" err="1">
                <a:sym typeface="Symbol" panose="05050102010706020507" pitchFamily="18" charset="2"/>
              </a:rPr>
              <a:t>f</a:t>
            </a:r>
            <a:r>
              <a:rPr lang="en-CA" baseline="-25000" dirty="0" err="1">
                <a:sym typeface="Symbol" panose="05050102010706020507" pitchFamily="18" charset="2"/>
              </a:rPr>
              <a:t>ny</a:t>
            </a:r>
            <a:r>
              <a:rPr lang="en-CA" dirty="0">
                <a:sym typeface="Symbol" panose="05050102010706020507" pitchFamily="18" charset="2"/>
              </a:rPr>
              <a:t> = f</a:t>
            </a:r>
            <a:r>
              <a:rPr lang="en-CA" baseline="-25000" dirty="0">
                <a:sym typeface="Symbol" panose="05050102010706020507" pitchFamily="18" charset="2"/>
              </a:rPr>
              <a:t>s</a:t>
            </a:r>
            <a:r>
              <a:rPr lang="en-CA" dirty="0">
                <a:sym typeface="Symbol" panose="05050102010706020507" pitchFamily="18" charset="2"/>
              </a:rPr>
              <a:t> / </a:t>
            </a:r>
            <a:r>
              <a:rPr lang="en-CA" dirty="0" smtClean="0">
                <a:sym typeface="Symbol" panose="05050102010706020507" pitchFamily="18" charset="2"/>
              </a:rPr>
              <a:t>2 is the highest frequency sampled and retrieved as the correct frequency. </a:t>
            </a:r>
            <a:endParaRPr lang="en-CA" sz="2400" dirty="0">
              <a:sym typeface="Symbol" panose="05050102010706020507" pitchFamily="18" charset="2"/>
            </a:endParaRPr>
          </a:p>
          <a:p>
            <a:endParaRPr lang="en-CA" sz="2400" dirty="0" smtClean="0">
              <a:sym typeface="Symbol" panose="05050102010706020507" pitchFamily="18" charset="2"/>
            </a:endParaRPr>
          </a:p>
          <a:p>
            <a:r>
              <a:rPr lang="en-CA" dirty="0" smtClean="0">
                <a:sym typeface="Symbol" panose="05050102010706020507" pitchFamily="18" charset="2"/>
              </a:rPr>
              <a:t>Any frequencies &gt; </a:t>
            </a:r>
            <a:r>
              <a:rPr lang="en-CA" dirty="0" err="1" smtClean="0">
                <a:sym typeface="Symbol" panose="05050102010706020507" pitchFamily="18" charset="2"/>
              </a:rPr>
              <a:t>f</a:t>
            </a:r>
            <a:r>
              <a:rPr lang="en-CA" baseline="-25000" dirty="0" err="1" smtClean="0">
                <a:sym typeface="Symbol" panose="05050102010706020507" pitchFamily="18" charset="2"/>
              </a:rPr>
              <a:t>ny</a:t>
            </a:r>
            <a:r>
              <a:rPr lang="en-CA" dirty="0" smtClean="0">
                <a:sym typeface="Symbol" panose="05050102010706020507" pitchFamily="18" charset="2"/>
              </a:rPr>
              <a:t> will be </a:t>
            </a:r>
            <a:r>
              <a:rPr lang="en-CA" i="1" dirty="0" smtClean="0">
                <a:sym typeface="Symbol" panose="05050102010706020507" pitchFamily="18" charset="2"/>
              </a:rPr>
              <a:t>aliased to</a:t>
            </a:r>
            <a:r>
              <a:rPr lang="en-CA" dirty="0" smtClean="0">
                <a:sym typeface="Symbol" panose="05050102010706020507" pitchFamily="18" charset="2"/>
              </a:rPr>
              <a:t> (seen as) lower frequencies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8035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7282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First sample fast (</a:t>
            </a:r>
            <a:r>
              <a:rPr lang="en-CA" altLang="en-US" dirty="0" err="1" smtClean="0"/>
              <a:t>Ts</a:t>
            </a:r>
            <a:r>
              <a:rPr lang="en-CA" altLang="en-US" dirty="0" err="1">
                <a:sym typeface="Symbol" panose="05050102010706020507" pitchFamily="18" charset="2"/>
              </a:rPr>
              <a:t></a:t>
            </a:r>
            <a:r>
              <a:rPr lang="en-CA" altLang="en-US" dirty="0" err="1" smtClean="0"/>
              <a:t>T</a:t>
            </a:r>
            <a:r>
              <a:rPr lang="en-CA" altLang="en-US" dirty="0" smtClean="0"/>
              <a:t>/2). How does this look in frequency?</a:t>
            </a:r>
          </a:p>
        </p:txBody>
      </p:sp>
      <p:pic>
        <p:nvPicPr>
          <p:cNvPr id="97284" name="Picture 3" descr="C26NF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7286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7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8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9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0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1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2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3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4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7295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6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297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8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7299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7300" name="Straight Connector 33"/>
          <p:cNvCxnSpPr>
            <a:cxnSpLocks noChangeShapeType="1"/>
            <a:stCxn id="97298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1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2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3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4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05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cxnSp>
        <p:nvCxnSpPr>
          <p:cNvPr id="97306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7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8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09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310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7311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7312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13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4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7315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6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317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8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7319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7320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1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2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23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97324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97325" name="Rectangle 47"/>
          <p:cNvSpPr>
            <a:spLocks noChangeArrowheads="1"/>
          </p:cNvSpPr>
          <p:nvPr/>
        </p:nvSpPr>
        <p:spPr bwMode="auto">
          <a:xfrm>
            <a:off x="1739900" y="4695826"/>
            <a:ext cx="8928100" cy="1470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7326" name="TextBox 52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7327" name="TextBox 2"/>
          <p:cNvSpPr txBox="1">
            <a:spLocks noChangeArrowheads="1"/>
          </p:cNvSpPr>
          <p:nvPr/>
        </p:nvSpPr>
        <p:spPr bwMode="auto">
          <a:xfrm>
            <a:off x="8423275" y="3298825"/>
            <a:ext cx="14430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Where |F| = |F</a:t>
            </a:r>
            <a:r>
              <a:rPr lang="en-CA" altLang="en-US" sz="1100" baseline="-25000">
                <a:solidFill>
                  <a:srgbClr val="FF0000"/>
                </a:solidFill>
              </a:rPr>
              <a:t>H</a:t>
            </a:r>
            <a:r>
              <a:rPr lang="en-CA" altLang="en-US" sz="1100">
                <a:solidFill>
                  <a:srgbClr val="FF0000"/>
                </a:solidFill>
              </a:rPr>
              <a:t>|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7959726" y="4832350"/>
            <a:ext cx="351789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Sampling creates a harmonic signal at frequency f</a:t>
            </a:r>
            <a:r>
              <a:rPr lang="en-CA" altLang="en-US" sz="160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</a:rPr>
              <a:t>-F</a:t>
            </a: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i="1" dirty="0" smtClean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As long as f</a:t>
            </a:r>
            <a:r>
              <a:rPr lang="en-CA" altLang="en-US" sz="160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  <a:sym typeface="Symbol" panose="05050102010706020507" pitchFamily="18" charset="2"/>
              </a:rPr>
              <a:t>2F, this harmonic signal is f</a:t>
            </a:r>
            <a:r>
              <a:rPr lang="en-CA" altLang="en-US" sz="1600" baseline="-25000" dirty="0" smtClean="0">
                <a:solidFill>
                  <a:srgbClr val="FF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  <a:sym typeface="Symbol" panose="05050102010706020507" pitchFamily="18" charset="2"/>
              </a:rPr>
              <a:t>/2 and is not read between </a:t>
            </a:r>
            <a:r>
              <a:rPr lang="en-CA" altLang="en-US" sz="1600" dirty="0">
                <a:solidFill>
                  <a:srgbClr val="FF0000"/>
                </a:solidFill>
              </a:rPr>
              <a:t>0</a:t>
            </a:r>
            <a:r>
              <a:rPr lang="en-CA" alt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f</a:t>
            </a:r>
            <a:r>
              <a:rPr lang="en-CA" alt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/2</a:t>
            </a: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049868" y="4173276"/>
            <a:ext cx="2933795" cy="849573"/>
            <a:chOff x="6049868" y="4173276"/>
            <a:chExt cx="2933795" cy="849573"/>
          </a:xfrm>
        </p:grpSpPr>
        <p:sp>
          <p:nvSpPr>
            <p:cNvPr id="2" name="Left-Right Arrow 1"/>
            <p:cNvSpPr/>
            <p:nvPr/>
          </p:nvSpPr>
          <p:spPr bwMode="auto">
            <a:xfrm>
              <a:off x="6049868" y="4173276"/>
              <a:ext cx="1990820" cy="849573"/>
            </a:xfrm>
            <a:prstGeom prst="left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TextBox 49"/>
            <p:cNvSpPr txBox="1">
              <a:spLocks noChangeArrowheads="1"/>
            </p:cNvSpPr>
            <p:nvPr/>
          </p:nvSpPr>
          <p:spPr bwMode="auto">
            <a:xfrm>
              <a:off x="6138863" y="4324535"/>
              <a:ext cx="28448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400" dirty="0" smtClean="0">
                  <a:solidFill>
                    <a:srgbClr val="FF0000"/>
                  </a:solidFill>
                </a:rPr>
                <a:t>Can only see signals</a:t>
              </a:r>
              <a:br>
                <a:rPr lang="en-CA" altLang="en-US" sz="1400" dirty="0" smtClean="0">
                  <a:solidFill>
                    <a:srgbClr val="FF0000"/>
                  </a:solidFill>
                </a:rPr>
              </a:br>
              <a:r>
                <a:rPr lang="en-CA" altLang="en-US" sz="1400" dirty="0" smtClean="0">
                  <a:solidFill>
                    <a:srgbClr val="FF0000"/>
                  </a:solidFill>
                </a:rPr>
                <a:t>          0</a:t>
              </a:r>
              <a:r>
                <a:rPr lang="en-CA" altLang="en-US" sz="1400" dirty="0" smtClean="0">
                  <a:solidFill>
                    <a:srgbClr val="FF0000"/>
                  </a:solidFill>
                  <a:sym typeface="Symbol" panose="05050102010706020507" pitchFamily="18" charset="2"/>
                </a:rPr>
                <a:t>f</a:t>
              </a:r>
              <a:r>
                <a:rPr lang="en-CA" altLang="en-US" sz="1400" baseline="-25000" dirty="0" smtClean="0">
                  <a:solidFill>
                    <a:srgbClr val="FF0000"/>
                  </a:solidFill>
                  <a:sym typeface="Symbol" panose="05050102010706020507" pitchFamily="18" charset="2"/>
                </a:rPr>
                <a:t>s</a:t>
              </a:r>
              <a:r>
                <a:rPr lang="en-CA" altLang="en-US" sz="1400" dirty="0" smtClean="0">
                  <a:solidFill>
                    <a:srgbClr val="FF0000"/>
                  </a:solidFill>
                  <a:sym typeface="Symbol" panose="05050102010706020507" pitchFamily="18" charset="2"/>
                </a:rPr>
                <a:t>/2</a:t>
              </a:r>
              <a:endParaRPr lang="en-CA" altLang="en-US" sz="14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894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8306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07" name="Title 1"/>
          <p:cNvSpPr>
            <a:spLocks noGrp="1"/>
          </p:cNvSpPr>
          <p:nvPr>
            <p:ph type="title"/>
          </p:nvPr>
        </p:nvSpPr>
        <p:spPr>
          <a:xfrm>
            <a:off x="508000" y="762000"/>
            <a:ext cx="11684000" cy="838200"/>
          </a:xfrm>
        </p:spPr>
        <p:txBody>
          <a:bodyPr/>
          <a:lstStyle/>
          <a:p>
            <a:r>
              <a:rPr lang="en-CA" altLang="en-US" dirty="0" smtClean="0"/>
              <a:t>Now sample slowly (</a:t>
            </a:r>
            <a:r>
              <a:rPr lang="en-CA" altLang="en-US" dirty="0" err="1" smtClean="0"/>
              <a:t>Ts</a:t>
            </a:r>
            <a:r>
              <a:rPr lang="en-CA" altLang="en-US" dirty="0" smtClean="0"/>
              <a:t>&gt;T/2). How does this look in frequency?</a:t>
            </a:r>
          </a:p>
        </p:txBody>
      </p:sp>
      <p:pic>
        <p:nvPicPr>
          <p:cNvPr id="98308" name="Picture 3" descr="C26NF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8310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1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2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3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4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5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6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17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18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8319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20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8321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22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8323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8324" name="Straight Connector 33"/>
          <p:cNvCxnSpPr>
            <a:cxnSpLocks noChangeShapeType="1"/>
            <a:stCxn id="98322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5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6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7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8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29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cxnSp>
        <p:nvCxnSpPr>
          <p:cNvPr id="98330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1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2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33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34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8335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8336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7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38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8339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0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8341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2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8343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8344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45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46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7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69637" name="TextBox 69636"/>
          <p:cNvSpPr txBox="1">
            <a:spLocks noChangeArrowheads="1"/>
          </p:cNvSpPr>
          <p:nvPr/>
        </p:nvSpPr>
        <p:spPr bwMode="auto">
          <a:xfrm>
            <a:off x="7688263" y="4833939"/>
            <a:ext cx="350597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And now </a:t>
            </a:r>
            <a:r>
              <a:rPr lang="en-CA" altLang="en-US" sz="1600" dirty="0">
                <a:solidFill>
                  <a:srgbClr val="FF0000"/>
                </a:solidFill>
              </a:rPr>
              <a:t>the 1</a:t>
            </a:r>
            <a:r>
              <a:rPr lang="en-CA" altLang="en-US" sz="1600" baseline="30000" dirty="0">
                <a:solidFill>
                  <a:srgbClr val="FF0000"/>
                </a:solidFill>
              </a:rPr>
              <a:t>st</a:t>
            </a:r>
            <a:r>
              <a:rPr lang="en-CA" altLang="en-US" sz="1600" dirty="0">
                <a:solidFill>
                  <a:srgbClr val="FF0000"/>
                </a:solidFill>
              </a:rPr>
              <a:t> harmonic (at </a:t>
            </a:r>
            <a:r>
              <a:rPr lang="en-CA" altLang="en-US" sz="1600" i="1" dirty="0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 dirty="0">
                <a:solidFill>
                  <a:srgbClr val="FF0000"/>
                </a:solidFill>
              </a:rPr>
              <a:t>H</a:t>
            </a:r>
            <a:r>
              <a:rPr lang="en-CA" altLang="en-US" sz="1600" dirty="0">
                <a:solidFill>
                  <a:srgbClr val="FF0000"/>
                </a:solidFill>
              </a:rPr>
              <a:t>) appears </a:t>
            </a:r>
            <a:r>
              <a:rPr lang="en-CA" altLang="en-US" sz="1600" dirty="0" smtClean="0">
                <a:solidFill>
                  <a:srgbClr val="FF0000"/>
                </a:solidFill>
              </a:rPr>
              <a:t>in our signal band, </a:t>
            </a:r>
            <a:r>
              <a:rPr lang="en-CA" altLang="en-US" sz="1600" i="1" dirty="0">
                <a:solidFill>
                  <a:srgbClr val="FF0000"/>
                </a:solidFill>
              </a:rPr>
              <a:t>0</a:t>
            </a:r>
            <a:r>
              <a:rPr lang="en-CA" altLang="en-US" sz="1600" i="1" dirty="0">
                <a:solidFill>
                  <a:srgbClr val="FF0000"/>
                </a:solidFill>
                <a:sym typeface="Symbol" panose="05050102010706020507" pitchFamily="18" charset="2"/>
              </a:rPr>
              <a:t></a:t>
            </a:r>
            <a:r>
              <a:rPr lang="en-CA" altLang="en-US" sz="1600" i="1" dirty="0" smtClean="0">
                <a:solidFill>
                  <a:srgbClr val="FF0000"/>
                </a:solidFill>
              </a:rPr>
              <a:t>f</a:t>
            </a:r>
            <a:r>
              <a:rPr lang="en-CA" altLang="en-US" sz="1600" i="1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600" i="1" dirty="0" smtClean="0">
                <a:solidFill>
                  <a:srgbClr val="FF0000"/>
                </a:solidFill>
              </a:rPr>
              <a:t>/2,</a:t>
            </a:r>
            <a:endParaRPr lang="en-CA" altLang="en-US" sz="1600" dirty="0" smtClean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at </a:t>
            </a:r>
            <a:r>
              <a:rPr lang="en-CA" altLang="en-US" sz="1600" i="1" dirty="0">
                <a:solidFill>
                  <a:srgbClr val="FF0000"/>
                </a:solidFill>
              </a:rPr>
              <a:t>f</a:t>
            </a:r>
            <a:r>
              <a:rPr lang="en-CA" altLang="en-US" sz="1600" i="1" baseline="-25000" dirty="0">
                <a:solidFill>
                  <a:srgbClr val="FF0000"/>
                </a:solidFill>
              </a:rPr>
              <a:t>a</a:t>
            </a:r>
            <a:r>
              <a:rPr lang="en-CA" altLang="en-US" sz="1600" i="1" dirty="0">
                <a:solidFill>
                  <a:srgbClr val="FF0000"/>
                </a:solidFill>
              </a:rPr>
              <a:t> = </a:t>
            </a:r>
            <a:r>
              <a:rPr lang="en-CA" altLang="en-US" sz="1600" i="1" dirty="0" err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 dirty="0" err="1">
                <a:solidFill>
                  <a:srgbClr val="FF0000"/>
                </a:solidFill>
              </a:rPr>
              <a:t>S</a:t>
            </a:r>
            <a:r>
              <a:rPr lang="en-CA" altLang="en-US" sz="1600" i="1" baseline="-25000" dirty="0">
                <a:solidFill>
                  <a:srgbClr val="FF0000"/>
                </a:solidFill>
              </a:rPr>
              <a:t> </a:t>
            </a:r>
            <a:r>
              <a:rPr lang="en-CA" altLang="en-US" sz="1600" i="1" dirty="0">
                <a:solidFill>
                  <a:srgbClr val="FF0000"/>
                </a:solidFill>
              </a:rPr>
              <a:t>– 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It is </a:t>
            </a:r>
            <a:r>
              <a:rPr lang="en-CA" altLang="en-US" sz="1600" i="1" dirty="0">
                <a:solidFill>
                  <a:srgbClr val="FF0000"/>
                </a:solidFill>
              </a:rPr>
              <a:t>“aliased”</a:t>
            </a:r>
            <a:r>
              <a:rPr lang="en-CA" altLang="en-US" sz="1600" dirty="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 dirty="0" err="1" smtClean="0">
                <a:solidFill>
                  <a:srgbClr val="FF0000"/>
                </a:solidFill>
              </a:rPr>
              <a:t>f</a:t>
            </a:r>
            <a:r>
              <a:rPr lang="en-CA" altLang="en-US" sz="1600" i="1" baseline="-25000" dirty="0" err="1" smtClean="0">
                <a:solidFill>
                  <a:srgbClr val="FF0000"/>
                </a:solidFill>
              </a:rPr>
              <a:t>S</a:t>
            </a:r>
            <a:r>
              <a:rPr lang="en-CA" altLang="en-US" sz="1600" i="1" baseline="-25000" dirty="0" smtClean="0">
                <a:solidFill>
                  <a:srgbClr val="FF0000"/>
                </a:solidFill>
              </a:rPr>
              <a:t> </a:t>
            </a:r>
            <a:r>
              <a:rPr lang="en-CA" altLang="en-US" sz="1600" i="1" dirty="0" smtClean="0">
                <a:solidFill>
                  <a:srgbClr val="FF0000"/>
                </a:solidFill>
              </a:rPr>
              <a:t>/ 2</a:t>
            </a:r>
            <a:endParaRPr lang="en-CA" altLang="en-US" sz="1600" i="1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i="1" dirty="0" smtClean="0">
                <a:solidFill>
                  <a:srgbClr val="FF0000"/>
                </a:solidFill>
              </a:rPr>
              <a:t>And we see it in the band 0</a:t>
            </a:r>
            <a:r>
              <a:rPr lang="en-CA" altLang="en-US" sz="1600" i="1" dirty="0" smtClean="0">
                <a:solidFill>
                  <a:srgbClr val="FF0000"/>
                </a:solidFill>
                <a:sym typeface="Symbol" panose="05050102010706020507" pitchFamily="18" charset="2"/>
              </a:rPr>
              <a:t></a:t>
            </a:r>
            <a:r>
              <a:rPr lang="en-CA" altLang="en-US" sz="1600" i="1" dirty="0" smtClean="0">
                <a:solidFill>
                  <a:srgbClr val="FF0000"/>
                </a:solidFill>
              </a:rPr>
              <a:t>f</a:t>
            </a:r>
            <a:r>
              <a:rPr lang="en-CA" altLang="en-US" sz="1600" i="1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600" i="1" dirty="0" smtClean="0">
                <a:solidFill>
                  <a:srgbClr val="FF0000"/>
                </a:solidFill>
              </a:rPr>
              <a:t>/2</a:t>
            </a:r>
            <a:endParaRPr lang="en-CA" altLang="en-US" sz="1600" i="1" dirty="0">
              <a:solidFill>
                <a:srgbClr val="FF0000"/>
              </a:solidFill>
            </a:endParaRPr>
          </a:p>
        </p:txBody>
      </p:sp>
      <p:sp>
        <p:nvSpPr>
          <p:cNvPr id="98349" name="TextBox 47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8350" name="TextBox 51"/>
          <p:cNvSpPr txBox="1">
            <a:spLocks noChangeArrowheads="1"/>
          </p:cNvSpPr>
          <p:nvPr/>
        </p:nvSpPr>
        <p:spPr bwMode="auto">
          <a:xfrm>
            <a:off x="7212014" y="4586288"/>
            <a:ext cx="3397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" name="5-Point Star 1"/>
          <p:cNvSpPr/>
          <p:nvPr/>
        </p:nvSpPr>
        <p:spPr bwMode="auto">
          <a:xfrm>
            <a:off x="2336165" y="510730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5-Point Star 47"/>
          <p:cNvSpPr/>
          <p:nvPr/>
        </p:nvSpPr>
        <p:spPr bwMode="auto">
          <a:xfrm>
            <a:off x="2794318" y="5485765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5-Point Star 48"/>
          <p:cNvSpPr/>
          <p:nvPr/>
        </p:nvSpPr>
        <p:spPr bwMode="auto">
          <a:xfrm>
            <a:off x="3246755" y="5485765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5-Point Star 49"/>
          <p:cNvSpPr/>
          <p:nvPr/>
        </p:nvSpPr>
        <p:spPr bwMode="auto">
          <a:xfrm>
            <a:off x="3704590" y="510730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5-Point Star 50"/>
          <p:cNvSpPr/>
          <p:nvPr/>
        </p:nvSpPr>
        <p:spPr bwMode="auto">
          <a:xfrm>
            <a:off x="4184809" y="569404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5-Point Star 51"/>
          <p:cNvSpPr/>
          <p:nvPr/>
        </p:nvSpPr>
        <p:spPr bwMode="auto">
          <a:xfrm>
            <a:off x="4632646" y="520636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7678740" y="4571792"/>
            <a:ext cx="321863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Now f</a:t>
            </a:r>
            <a:r>
              <a:rPr lang="en-CA" altLang="en-US" sz="160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</a:rPr>
              <a:t> is smaller than before</a:t>
            </a:r>
            <a:endParaRPr lang="en-CA" altLang="en-US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38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3319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850313" y="4838701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13323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1284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5" name="TextBox 25"/>
          <p:cNvSpPr txBox="1">
            <a:spLocks noChangeArrowheads="1"/>
          </p:cNvSpPr>
          <p:nvPr/>
        </p:nvSpPr>
        <p:spPr bwMode="auto">
          <a:xfrm>
            <a:off x="7177088" y="4813301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13326" name="Straight Connector 26"/>
          <p:cNvCxnSpPr>
            <a:cxnSpLocks noChangeShapeType="1"/>
            <a:stCxn id="13315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7" name="Straight Arrow Connector 24"/>
          <p:cNvCxnSpPr>
            <a:cxnSpLocks noChangeShapeType="1"/>
          </p:cNvCxnSpPr>
          <p:nvPr/>
        </p:nvCxnSpPr>
        <p:spPr bwMode="auto">
          <a:xfrm flipV="1">
            <a:off x="7427913" y="4133850"/>
            <a:ext cx="0" cy="6492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Straight Arrow Connector 38"/>
          <p:cNvCxnSpPr>
            <a:cxnSpLocks noChangeShapeType="1"/>
          </p:cNvCxnSpPr>
          <p:nvPr/>
        </p:nvCxnSpPr>
        <p:spPr bwMode="auto">
          <a:xfrm flipV="1">
            <a:off x="9120188" y="4133850"/>
            <a:ext cx="0" cy="64928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8000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Sampling adds a harmonic </a:t>
            </a:r>
            <a:r>
              <a:rPr lang="en-CA" altLang="en-US" sz="2000" kern="0" dirty="0">
                <a:solidFill>
                  <a:srgbClr val="FF0000"/>
                </a:solidFill>
              </a:rPr>
              <a:t>scale 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/>
            </a:r>
            <a:br>
              <a:rPr lang="en-CA" altLang="en-US" sz="2000" kern="0" dirty="0" smtClean="0">
                <a:solidFill>
                  <a:srgbClr val="FF0000"/>
                </a:solidFill>
              </a:rPr>
            </a:br>
            <a:r>
              <a:rPr lang="en-CA" altLang="en-US" sz="2000" kern="0" dirty="0" smtClean="0">
                <a:solidFill>
                  <a:srgbClr val="FF0000"/>
                </a:solidFill>
              </a:rPr>
              <a:t>of </a:t>
            </a:r>
            <a:r>
              <a:rPr lang="en-CA" altLang="en-US" sz="2000" kern="0" dirty="0">
                <a:solidFill>
                  <a:srgbClr val="FF0000"/>
                </a:solidFill>
              </a:rPr>
              <a:t>negative 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>frequencies. </a:t>
            </a:r>
            <a:br>
              <a:rPr lang="en-CA" altLang="en-US" sz="2000" kern="0" dirty="0" smtClean="0">
                <a:solidFill>
                  <a:srgbClr val="FF0000"/>
                </a:solidFill>
              </a:rPr>
            </a:br>
            <a:r>
              <a:rPr lang="en-CA" altLang="en-US" sz="2000" kern="0" dirty="0" smtClean="0">
                <a:solidFill>
                  <a:srgbClr val="FF0000"/>
                </a:solidFill>
              </a:rPr>
              <a:t>F appears </a:t>
            </a:r>
            <a:r>
              <a:rPr lang="en-CA" altLang="en-US" sz="2000" kern="0" dirty="0">
                <a:solidFill>
                  <a:srgbClr val="FF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>–F on harmonic scale,</a:t>
            </a:r>
            <a:br>
              <a:rPr lang="en-CA" altLang="en-US" sz="2000" kern="0" dirty="0" smtClean="0">
                <a:solidFill>
                  <a:srgbClr val="FF0000"/>
                </a:solidFill>
              </a:rPr>
            </a:br>
            <a:r>
              <a:rPr lang="en-CA" altLang="en-US" sz="2000" kern="0" dirty="0" smtClean="0"/>
              <a:t>or at f</a:t>
            </a:r>
            <a:r>
              <a:rPr lang="en-CA" altLang="en-US" sz="2000" kern="0" baseline="-25000" dirty="0" smtClean="0"/>
              <a:t>s</a:t>
            </a:r>
            <a:r>
              <a:rPr lang="en-CA" altLang="en-US" sz="2000" kern="0" dirty="0" smtClean="0"/>
              <a:t>-F on 0</a:t>
            </a:r>
            <a:r>
              <a:rPr lang="en-CA" altLang="en-US" sz="2000" kern="0" dirty="0" smtClean="0">
                <a:sym typeface="Symbol" panose="05050102010706020507" pitchFamily="18" charset="2"/>
              </a:rPr>
              <a:t>f</a:t>
            </a:r>
            <a:r>
              <a:rPr lang="en-CA" altLang="en-US" sz="2000" kern="0" baseline="-25000" dirty="0" smtClean="0">
                <a:sym typeface="Symbol" panose="05050102010706020507" pitchFamily="18" charset="2"/>
              </a:rPr>
              <a:t>s</a:t>
            </a:r>
            <a:r>
              <a:rPr lang="en-CA" altLang="en-US" sz="2000" kern="0" dirty="0" smtClean="0">
                <a:sym typeface="Symbol" panose="05050102010706020507" pitchFamily="18" charset="2"/>
              </a:rPr>
              <a:t> scale</a:t>
            </a:r>
            <a:endParaRPr lang="en-CA" altLang="en-US" sz="2000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89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3" name="TextBox 7174"/>
          <p:cNvSpPr txBox="1">
            <a:spLocks noChangeArrowheads="1"/>
          </p:cNvSpPr>
          <p:nvPr/>
        </p:nvSpPr>
        <p:spPr bwMode="auto">
          <a:xfrm>
            <a:off x="6664326" y="5913439"/>
            <a:ext cx="3394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0000FF"/>
                </a:solidFill>
              </a:rPr>
              <a:t>Sine sweep 0-44kHz sampled at </a:t>
            </a:r>
            <a:r>
              <a:rPr lang="en-CA" altLang="en-US" sz="1400" dirty="0" smtClean="0">
                <a:solidFill>
                  <a:srgbClr val="0000FF"/>
                </a:solidFill>
              </a:rPr>
              <a:t>44kHz</a:t>
            </a:r>
            <a:endParaRPr lang="en-CA" altLang="en-US" sz="2400" dirty="0">
              <a:solidFill>
                <a:srgbClr val="0000FF"/>
              </a:solidFill>
            </a:endParaRPr>
          </a:p>
        </p:txBody>
      </p:sp>
      <p:grpSp>
        <p:nvGrpSpPr>
          <p:cNvPr id="15374" name="Group 2"/>
          <p:cNvGrpSpPr>
            <a:grpSpLocks/>
          </p:cNvGrpSpPr>
          <p:nvPr/>
        </p:nvGrpSpPr>
        <p:grpSpPr bwMode="auto">
          <a:xfrm>
            <a:off x="6280150" y="4133850"/>
            <a:ext cx="539750" cy="1189038"/>
            <a:chOff x="4743450" y="4133850"/>
            <a:chExt cx="539750" cy="1189036"/>
          </a:xfrm>
        </p:grpSpPr>
        <p:sp>
          <p:nvSpPr>
            <p:cNvPr id="15379" name="TextBox 25"/>
            <p:cNvSpPr txBox="1">
              <a:spLocks noChangeArrowheads="1"/>
            </p:cNvSpPr>
            <p:nvPr/>
          </p:nvSpPr>
          <p:spPr bwMode="auto">
            <a:xfrm>
              <a:off x="4743450" y="4983161"/>
              <a:ext cx="539750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600">
                  <a:solidFill>
                    <a:srgbClr val="000000"/>
                  </a:solidFill>
                </a:rPr>
                <a:t>F</a:t>
              </a:r>
            </a:p>
          </p:txBody>
        </p:sp>
        <p:cxnSp>
          <p:nvCxnSpPr>
            <p:cNvPr id="15380" name="Straight Arrow Connector 24"/>
            <p:cNvCxnSpPr>
              <a:cxnSpLocks noChangeShapeType="1"/>
            </p:cNvCxnSpPr>
            <p:nvPr/>
          </p:nvCxnSpPr>
          <p:spPr bwMode="auto">
            <a:xfrm flipV="1">
              <a:off x="5013325" y="4133850"/>
              <a:ext cx="0" cy="649288"/>
            </a:xfrm>
            <a:prstGeom prst="straightConnector1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375" name="Group 1"/>
          <p:cNvGrpSpPr>
            <a:grpSpLocks/>
          </p:cNvGrpSpPr>
          <p:nvPr/>
        </p:nvGrpSpPr>
        <p:grpSpPr bwMode="auto">
          <a:xfrm>
            <a:off x="9926170" y="1820855"/>
            <a:ext cx="539750" cy="2962278"/>
            <a:chOff x="8402637" y="1820863"/>
            <a:chExt cx="539750" cy="2962275"/>
          </a:xfrm>
        </p:grpSpPr>
        <p:sp>
          <p:nvSpPr>
            <p:cNvPr id="15377" name="TextBox 13"/>
            <p:cNvSpPr txBox="1">
              <a:spLocks noChangeArrowheads="1"/>
            </p:cNvSpPr>
            <p:nvPr/>
          </p:nvSpPr>
          <p:spPr bwMode="auto">
            <a:xfrm>
              <a:off x="8402637" y="1820863"/>
              <a:ext cx="539750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600" dirty="0">
                  <a:solidFill>
                    <a:srgbClr val="FF0000"/>
                  </a:solidFill>
                </a:rPr>
                <a:t>-F</a:t>
              </a:r>
            </a:p>
          </p:txBody>
        </p:sp>
        <p:cxnSp>
          <p:nvCxnSpPr>
            <p:cNvPr id="15378" name="Straight Arrow Connector 38"/>
            <p:cNvCxnSpPr>
              <a:cxnSpLocks noChangeShapeType="1"/>
            </p:cNvCxnSpPr>
            <p:nvPr/>
          </p:nvCxnSpPr>
          <p:spPr bwMode="auto">
            <a:xfrm flipV="1">
              <a:off x="8567738" y="4133850"/>
              <a:ext cx="0" cy="649288"/>
            </a:xfrm>
            <a:prstGeom prst="straightConnector1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None/>
              <a:defRPr/>
            </a:pPr>
            <a:r>
              <a:rPr lang="en-CA" altLang="en-US" sz="2000" kern="0" dirty="0">
                <a:solidFill>
                  <a:srgbClr val="FF0000"/>
                </a:solidFill>
              </a:rPr>
              <a:t>Sampling adds a harmonic scale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of negative frequencies.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F appears at –F on harmonic scale,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/>
              <a:t>or at f</a:t>
            </a:r>
            <a:r>
              <a:rPr lang="en-CA" altLang="en-US" sz="2000" kern="0" baseline="-25000" dirty="0"/>
              <a:t>s</a:t>
            </a:r>
            <a:r>
              <a:rPr lang="en-CA" altLang="en-US" sz="2000" kern="0" dirty="0"/>
              <a:t>-F on 0</a:t>
            </a:r>
            <a:r>
              <a:rPr lang="en-CA" altLang="en-US" sz="2000" kern="0" dirty="0">
                <a:sym typeface="Symbol" panose="05050102010706020507" pitchFamily="18" charset="2"/>
              </a:rPr>
              <a:t>f</a:t>
            </a:r>
            <a:r>
              <a:rPr lang="en-CA" altLang="en-US" sz="2000" kern="0" baseline="-25000" dirty="0">
                <a:sym typeface="Symbol" panose="05050102010706020507" pitchFamily="18" charset="2"/>
              </a:rPr>
              <a:t>s</a:t>
            </a:r>
            <a:r>
              <a:rPr lang="en-CA" altLang="en-US" sz="2000" kern="0" dirty="0">
                <a:sym typeface="Symbol" panose="05050102010706020507" pitchFamily="18" charset="2"/>
              </a:rPr>
              <a:t> scale</a:t>
            </a:r>
            <a:endParaRPr lang="en-CA" altLang="en-US" sz="2000" kern="0" dirty="0">
              <a:solidFill>
                <a:srgbClr val="FF0000"/>
              </a:solidFill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000000"/>
                </a:solidFill>
              </a:rPr>
              <a:t>Sweep </a:t>
            </a:r>
            <a:r>
              <a:rPr lang="en-CA" altLang="en-US" sz="2000" kern="0" dirty="0">
                <a:solidFill>
                  <a:srgbClr val="000000"/>
                </a:solidFill>
              </a:rPr>
              <a:t>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  <a:endParaRPr lang="en-CA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22 kHz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44 kHz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0 kHz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-22 kHz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0 kHz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-44 kHz</a:t>
            </a:r>
          </a:p>
        </p:txBody>
      </p:sp>
    </p:spTree>
    <p:extLst>
      <p:ext uri="{BB962C8B-B14F-4D97-AF65-F5344CB8AC3E}">
        <p14:creationId xmlns:p14="http://schemas.microsoft.com/office/powerpoint/2010/main" val="291883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6550773" y="2420938"/>
            <a:ext cx="1161302" cy="23606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3" name="TextBox 7174"/>
          <p:cNvSpPr txBox="1">
            <a:spLocks noChangeArrowheads="1"/>
          </p:cNvSpPr>
          <p:nvPr/>
        </p:nvSpPr>
        <p:spPr bwMode="auto">
          <a:xfrm>
            <a:off x="6664326" y="5913439"/>
            <a:ext cx="3394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>
                <a:solidFill>
                  <a:srgbClr val="0000FF"/>
                </a:solidFill>
              </a:rPr>
              <a:t>Sine sweep 0-44kHz sampled at 22kHz</a:t>
            </a:r>
            <a:endParaRPr lang="en-CA" altLang="en-US" sz="2400">
              <a:solidFill>
                <a:srgbClr val="0000FF"/>
              </a:solidFill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None/>
              <a:defRPr/>
            </a:pPr>
            <a:r>
              <a:rPr lang="en-CA" altLang="en-US" sz="2000" kern="0" dirty="0">
                <a:solidFill>
                  <a:srgbClr val="FF0000"/>
                </a:solidFill>
              </a:rPr>
              <a:t>Sampling adds a harmonic scale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of negative frequencies.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F appears at –F on harmonic scale,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/>
              <a:t>or at f</a:t>
            </a:r>
            <a:r>
              <a:rPr lang="en-CA" altLang="en-US" sz="2000" kern="0" baseline="-25000" dirty="0"/>
              <a:t>s</a:t>
            </a:r>
            <a:r>
              <a:rPr lang="en-CA" altLang="en-US" sz="2000" kern="0" dirty="0"/>
              <a:t>-F on 0</a:t>
            </a:r>
            <a:r>
              <a:rPr lang="en-CA" altLang="en-US" sz="2000" kern="0" dirty="0">
                <a:sym typeface="Symbol" panose="05050102010706020507" pitchFamily="18" charset="2"/>
              </a:rPr>
              <a:t>f</a:t>
            </a:r>
            <a:r>
              <a:rPr lang="en-CA" altLang="en-US" sz="2000" kern="0" baseline="-25000" dirty="0">
                <a:sym typeface="Symbol" panose="05050102010706020507" pitchFamily="18" charset="2"/>
              </a:rPr>
              <a:t>s</a:t>
            </a:r>
            <a:r>
              <a:rPr lang="en-CA" altLang="en-US" sz="2000" kern="0" dirty="0">
                <a:sym typeface="Symbol" panose="05050102010706020507" pitchFamily="18" charset="2"/>
              </a:rPr>
              <a:t> scale</a:t>
            </a:r>
            <a:endParaRPr lang="en-CA" altLang="en-US" sz="2000" kern="0" dirty="0">
              <a:solidFill>
                <a:srgbClr val="FF0000"/>
              </a:solidFill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000000"/>
                </a:solidFill>
              </a:rPr>
              <a:t>Sweep </a:t>
            </a:r>
            <a:r>
              <a:rPr lang="en-CA" altLang="en-US" sz="2000" kern="0" dirty="0">
                <a:solidFill>
                  <a:srgbClr val="000000"/>
                </a:solidFill>
              </a:rPr>
              <a:t>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2D2D8A"/>
                </a:solidFill>
              </a:rPr>
              <a:t>Can hear the starred frequencies </a:t>
            </a:r>
            <a:br>
              <a:rPr lang="en-CA" altLang="en-US" sz="2000" kern="0" dirty="0" smtClean="0">
                <a:solidFill>
                  <a:srgbClr val="2D2D8A"/>
                </a:solidFill>
              </a:rPr>
            </a:br>
            <a:r>
              <a:rPr lang="en-CA" altLang="en-US" sz="2000" kern="0" dirty="0" smtClean="0">
                <a:solidFill>
                  <a:srgbClr val="2D2D8A"/>
                </a:solidFill>
              </a:rPr>
              <a:t>in the blue frequency range</a:t>
            </a:r>
            <a:endParaRPr lang="en-CA" altLang="en-US" sz="2000" kern="0" dirty="0">
              <a:solidFill>
                <a:srgbClr val="2D2D8A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22 kHz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44 kHz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0 kHz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280897" y="3932323"/>
            <a:ext cx="539750" cy="1389061"/>
            <a:chOff x="6267450" y="3933827"/>
            <a:chExt cx="539750" cy="1389061"/>
          </a:xfrm>
        </p:grpSpPr>
        <p:grpSp>
          <p:nvGrpSpPr>
            <p:cNvPr id="15374" name="Group 2"/>
            <p:cNvGrpSpPr>
              <a:grpSpLocks/>
            </p:cNvGrpSpPr>
            <p:nvPr/>
          </p:nvGrpSpPr>
          <p:grpSpPr bwMode="auto">
            <a:xfrm>
              <a:off x="6267450" y="4133850"/>
              <a:ext cx="539750" cy="1189038"/>
              <a:chOff x="4743450" y="4133850"/>
              <a:chExt cx="539750" cy="1189036"/>
            </a:xfrm>
          </p:grpSpPr>
          <p:sp>
            <p:nvSpPr>
              <p:cNvPr id="15379" name="TextBox 25"/>
              <p:cNvSpPr txBox="1">
                <a:spLocks noChangeArrowheads="1"/>
              </p:cNvSpPr>
              <p:nvPr/>
            </p:nvSpPr>
            <p:spPr bwMode="auto">
              <a:xfrm>
                <a:off x="4743450" y="4983161"/>
                <a:ext cx="53975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600">
                    <a:solidFill>
                      <a:srgbClr val="000000"/>
                    </a:solidFill>
                  </a:rPr>
                  <a:t>F</a:t>
                </a:r>
              </a:p>
            </p:txBody>
          </p:sp>
          <p:cxnSp>
            <p:nvCxnSpPr>
              <p:cNvPr id="15380" name="Straight Arrow Connector 24"/>
              <p:cNvCxnSpPr>
                <a:cxnSpLocks noChangeShapeType="1"/>
              </p:cNvCxnSpPr>
              <p:nvPr/>
            </p:nvCxnSpPr>
            <p:spPr bwMode="auto">
              <a:xfrm flipV="1">
                <a:off x="5013325" y="4133850"/>
                <a:ext cx="0" cy="649288"/>
              </a:xfrm>
              <a:prstGeom prst="straightConnector1">
                <a:avLst/>
              </a:prstGeom>
              <a:noFill/>
              <a:ln w="254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" name="TextBox 2"/>
            <p:cNvSpPr txBox="1"/>
            <p:nvPr/>
          </p:nvSpPr>
          <p:spPr>
            <a:xfrm>
              <a:off x="6405564" y="3933827"/>
              <a:ext cx="292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000000"/>
                  </a:solidFill>
                </a:rPr>
                <a:t>*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9935060" y="1820855"/>
            <a:ext cx="539750" cy="2962278"/>
            <a:chOff x="9942680" y="1820855"/>
            <a:chExt cx="539750" cy="2962278"/>
          </a:xfrm>
        </p:grpSpPr>
        <p:grpSp>
          <p:nvGrpSpPr>
            <p:cNvPr id="15375" name="Group 1"/>
            <p:cNvGrpSpPr>
              <a:grpSpLocks/>
            </p:cNvGrpSpPr>
            <p:nvPr/>
          </p:nvGrpSpPr>
          <p:grpSpPr bwMode="auto">
            <a:xfrm>
              <a:off x="9942680" y="1820855"/>
              <a:ext cx="539750" cy="2962278"/>
              <a:chOff x="8402637" y="1820863"/>
              <a:chExt cx="539750" cy="2962275"/>
            </a:xfrm>
          </p:grpSpPr>
          <p:sp>
            <p:nvSpPr>
              <p:cNvPr id="15377" name="TextBox 13"/>
              <p:cNvSpPr txBox="1">
                <a:spLocks noChangeArrowheads="1"/>
              </p:cNvSpPr>
              <p:nvPr/>
            </p:nvSpPr>
            <p:spPr bwMode="auto">
              <a:xfrm>
                <a:off x="8402637" y="1820863"/>
                <a:ext cx="53975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600" dirty="0">
                    <a:solidFill>
                      <a:srgbClr val="FF0000"/>
                    </a:solidFill>
                  </a:rPr>
                  <a:t>-F</a:t>
                </a:r>
              </a:p>
            </p:txBody>
          </p:sp>
          <p:cxnSp>
            <p:nvCxnSpPr>
              <p:cNvPr id="15378" name="Straight Arrow Connector 38"/>
              <p:cNvCxnSpPr>
                <a:cxnSpLocks noChangeShapeType="1"/>
              </p:cNvCxnSpPr>
              <p:nvPr/>
            </p:nvCxnSpPr>
            <p:spPr bwMode="auto">
              <a:xfrm flipV="1">
                <a:off x="8567738" y="4133850"/>
                <a:ext cx="0" cy="649288"/>
              </a:xfrm>
              <a:prstGeom prst="straightConnector1">
                <a:avLst/>
              </a:prstGeom>
              <a:noFill/>
              <a:ln w="25400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5" name="TextBox 24"/>
            <p:cNvSpPr txBox="1"/>
            <p:nvPr/>
          </p:nvSpPr>
          <p:spPr>
            <a:xfrm>
              <a:off x="9967913" y="3933827"/>
              <a:ext cx="292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FF0000"/>
                  </a:solidFill>
                </a:rPr>
                <a:t>*</a:t>
              </a:r>
            </a:p>
          </p:txBody>
        </p:sp>
      </p:grpSp>
      <p:sp>
        <p:nvSpPr>
          <p:cNvPr id="6" name="Rectangle 5"/>
          <p:cNvSpPr/>
          <p:nvPr/>
        </p:nvSpPr>
        <p:spPr bwMode="auto">
          <a:xfrm>
            <a:off x="7723503" y="4010025"/>
            <a:ext cx="2379348" cy="1066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0114280" y="4010025"/>
            <a:ext cx="76200" cy="933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pic>
        <p:nvPicPr>
          <p:cNvPr id="32" name="alia207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3400" y="5345906"/>
            <a:ext cx="487363" cy="487363"/>
          </a:xfrm>
          <a:prstGeom prst="rect">
            <a:avLst/>
          </a:prstGeom>
        </p:spPr>
      </p:pic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-22 kHz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0 kHz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-44 kHz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0102851" y="4002405"/>
            <a:ext cx="0" cy="1143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73835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9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96296E-6 L 0.29219 -0.00348 " pathEditMode="relative" rAng="0" ptsTypes="AA">
                                      <p:cBhvr>
                                        <p:cTn id="8" dur="9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9" y="-1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17 -0.00023 L -0.29037 -0.00023 " pathEditMode="relative" rAng="0" ptsTypes="AA">
                                      <p:cBhvr>
                                        <p:cTn id="10" dur="9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4" y="1665289"/>
            <a:ext cx="8764587" cy="4319587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 b="1" i="1" dirty="0">
                <a:solidFill>
                  <a:srgbClr val="E30000"/>
                </a:solidFill>
              </a:rPr>
              <a:t>Note:</a:t>
            </a:r>
            <a:r>
              <a:rPr lang="en-GB" altLang="en-US" sz="2600" dirty="0"/>
              <a:t> the sampling rate is determined by </a:t>
            </a:r>
            <a:r>
              <a:rPr lang="en-GB" altLang="en-US" sz="2600" dirty="0" smtClean="0"/>
              <a:t/>
            </a:r>
            <a:br>
              <a:rPr lang="en-GB" altLang="en-US" sz="2600" dirty="0" smtClean="0"/>
            </a:br>
            <a:r>
              <a:rPr lang="en-GB" altLang="en-US" sz="2600" i="1" dirty="0" smtClean="0"/>
              <a:t>the </a:t>
            </a:r>
            <a:r>
              <a:rPr lang="en-GB" altLang="en-US" sz="2600" i="1" dirty="0"/>
              <a:t>highest frequency present in the signal</a:t>
            </a:r>
            <a:r>
              <a:rPr lang="en-GB" altLang="en-US" sz="2600" dirty="0"/>
              <a:t>, </a:t>
            </a:r>
            <a:r>
              <a:rPr lang="en-GB" altLang="en-US" sz="2600" dirty="0" smtClean="0"/>
              <a:t/>
            </a:r>
            <a:br>
              <a:rPr lang="en-GB" altLang="en-US" sz="2600" dirty="0" smtClean="0"/>
            </a:br>
            <a:r>
              <a:rPr lang="en-GB" altLang="en-US" sz="2600" i="1" dirty="0" smtClean="0">
                <a:solidFill>
                  <a:srgbClr val="FF0000"/>
                </a:solidFill>
              </a:rPr>
              <a:t>Not</a:t>
            </a:r>
            <a:r>
              <a:rPr lang="en-GB" altLang="en-US" sz="2600" dirty="0" smtClean="0"/>
              <a:t> </a:t>
            </a:r>
            <a:r>
              <a:rPr lang="en-GB" altLang="en-US" sz="2600" dirty="0"/>
              <a:t>the highest frequency of interest</a:t>
            </a:r>
          </a:p>
          <a:p>
            <a:pPr marL="388938" indent="-388938" eaLnBrk="1" hangingPunct="1"/>
            <a:r>
              <a:rPr lang="en-GB" altLang="en-US" sz="2600" dirty="0"/>
              <a:t>If a signal contains unwanted high frequency components, </a:t>
            </a:r>
            <a:r>
              <a:rPr lang="en-GB" altLang="en-US" sz="2600" i="1" dirty="0">
                <a:solidFill>
                  <a:srgbClr val="FF0000"/>
                </a:solidFill>
              </a:rPr>
              <a:t>we will see these as aliased frequencies</a:t>
            </a:r>
            <a:r>
              <a:rPr lang="en-GB" altLang="en-US" sz="2600" dirty="0"/>
              <a:t>. So they should be removed </a:t>
            </a:r>
            <a:r>
              <a:rPr lang="en-GB" altLang="en-US" sz="2600" i="1" dirty="0">
                <a:solidFill>
                  <a:srgbClr val="FF0000"/>
                </a:solidFill>
              </a:rPr>
              <a:t>before</a:t>
            </a:r>
            <a:r>
              <a:rPr lang="en-GB" altLang="en-US" sz="2600" dirty="0"/>
              <a:t> sampling</a:t>
            </a:r>
          </a:p>
          <a:p>
            <a:pPr lvl="1" eaLnBrk="1" hangingPunct="1"/>
            <a:r>
              <a:rPr lang="en-GB" altLang="en-US" sz="2400" dirty="0"/>
              <a:t>this is done using a low-pass filter</a:t>
            </a:r>
          </a:p>
          <a:p>
            <a:pPr lvl="1" eaLnBrk="1" hangingPunct="1"/>
            <a:r>
              <a:rPr lang="en-GB" altLang="en-US" sz="2400" dirty="0"/>
              <a:t>such a filter is called an </a:t>
            </a:r>
            <a:r>
              <a:rPr lang="en-GB" altLang="en-US" sz="2400" b="1" dirty="0">
                <a:solidFill>
                  <a:srgbClr val="0000FF"/>
                </a:solidFill>
              </a:rPr>
              <a:t>anti-aliasing filter</a:t>
            </a:r>
          </a:p>
          <a:p>
            <a:pPr marL="388938" indent="-388938" eaLnBrk="1" hangingPunct="1"/>
            <a:r>
              <a:rPr lang="en-GB" altLang="en-US" sz="2600" dirty="0"/>
              <a:t>It is common to sample at about 20% or more above the Nyquist rate to allow for</a:t>
            </a:r>
            <a:r>
              <a:rPr lang="en-GB" altLang="en-US" sz="2600" b="1" dirty="0">
                <a:solidFill>
                  <a:srgbClr val="0000FF"/>
                </a:solidFill>
              </a:rPr>
              <a:t> </a:t>
            </a:r>
            <a:r>
              <a:rPr lang="en-GB" altLang="en-US" sz="2600" dirty="0"/>
              <a:t>imperfect filtering</a:t>
            </a:r>
          </a:p>
        </p:txBody>
      </p:sp>
    </p:spTree>
    <p:extLst>
      <p:ext uri="{BB962C8B-B14F-4D97-AF65-F5344CB8AC3E}">
        <p14:creationId xmlns:p14="http://schemas.microsoft.com/office/powerpoint/2010/main" val="282451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Example of anti-alias filtering and “oversampling”</a:t>
            </a:r>
          </a:p>
        </p:txBody>
      </p:sp>
      <p:grpSp>
        <p:nvGrpSpPr>
          <p:cNvPr id="102403" name="Group 16"/>
          <p:cNvGrpSpPr>
            <a:grpSpLocks/>
          </p:cNvGrpSpPr>
          <p:nvPr/>
        </p:nvGrpSpPr>
        <p:grpSpPr bwMode="auto">
          <a:xfrm>
            <a:off x="2495550" y="1703389"/>
            <a:ext cx="7164388" cy="3921125"/>
            <a:chOff x="971600" y="1880828"/>
            <a:chExt cx="7164796" cy="3921311"/>
          </a:xfrm>
        </p:grpSpPr>
        <p:pic>
          <p:nvPicPr>
            <p:cNvPr id="10241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880828"/>
              <a:ext cx="7164796" cy="392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14" name="TextBox 4"/>
            <p:cNvSpPr txBox="1">
              <a:spLocks noChangeArrowheads="1"/>
            </p:cNvSpPr>
            <p:nvPr/>
          </p:nvSpPr>
          <p:spPr bwMode="auto">
            <a:xfrm>
              <a:off x="2807804" y="2143889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5" name="TextBox 6"/>
            <p:cNvSpPr txBox="1">
              <a:spLocks noChangeArrowheads="1"/>
            </p:cNvSpPr>
            <p:nvPr/>
          </p:nvSpPr>
          <p:spPr bwMode="auto">
            <a:xfrm>
              <a:off x="187170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6" name="TextBox 7"/>
            <p:cNvSpPr txBox="1">
              <a:spLocks noChangeArrowheads="1"/>
            </p:cNvSpPr>
            <p:nvPr/>
          </p:nvSpPr>
          <p:spPr bwMode="auto">
            <a:xfrm>
              <a:off x="4788024" y="21177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7" name="TextBox 8"/>
            <p:cNvSpPr txBox="1">
              <a:spLocks noChangeArrowheads="1"/>
            </p:cNvSpPr>
            <p:nvPr/>
          </p:nvSpPr>
          <p:spPr bwMode="auto">
            <a:xfrm>
              <a:off x="691226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8" name="TextBox 9"/>
            <p:cNvSpPr txBox="1">
              <a:spLocks noChangeArrowheads="1"/>
            </p:cNvSpPr>
            <p:nvPr/>
          </p:nvSpPr>
          <p:spPr bwMode="auto">
            <a:xfrm>
              <a:off x="3383868" y="52292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9" name="TextBox 10"/>
            <p:cNvSpPr txBox="1">
              <a:spLocks noChangeArrowheads="1"/>
            </p:cNvSpPr>
            <p:nvPr/>
          </p:nvSpPr>
          <p:spPr bwMode="auto">
            <a:xfrm>
              <a:off x="2789802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0" name="TextBox 11"/>
            <p:cNvSpPr txBox="1">
              <a:spLocks noChangeArrowheads="1"/>
            </p:cNvSpPr>
            <p:nvPr/>
          </p:nvSpPr>
          <p:spPr bwMode="auto">
            <a:xfrm>
              <a:off x="305983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1" name="TextBox 12"/>
            <p:cNvSpPr txBox="1">
              <a:spLocks noChangeArrowheads="1"/>
            </p:cNvSpPr>
            <p:nvPr/>
          </p:nvSpPr>
          <p:spPr bwMode="auto">
            <a:xfrm>
              <a:off x="648021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2" name="TextBox 13"/>
            <p:cNvSpPr txBox="1">
              <a:spLocks noChangeArrowheads="1"/>
            </p:cNvSpPr>
            <p:nvPr/>
          </p:nvSpPr>
          <p:spPr bwMode="auto">
            <a:xfrm>
              <a:off x="6948264" y="5281100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3" name="TextBox 15"/>
            <p:cNvSpPr txBox="1">
              <a:spLocks noChangeArrowheads="1"/>
            </p:cNvSpPr>
            <p:nvPr/>
          </p:nvSpPr>
          <p:spPr bwMode="auto">
            <a:xfrm>
              <a:off x="6264188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4" name="Rectangle 5"/>
            <p:cNvSpPr>
              <a:spLocks noChangeArrowheads="1"/>
            </p:cNvSpPr>
            <p:nvPr/>
          </p:nvSpPr>
          <p:spPr bwMode="auto">
            <a:xfrm>
              <a:off x="2123728" y="1916832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02425" name="Rectangle 17"/>
            <p:cNvSpPr>
              <a:spLocks noChangeArrowheads="1"/>
            </p:cNvSpPr>
            <p:nvPr/>
          </p:nvSpPr>
          <p:spPr bwMode="auto">
            <a:xfrm>
              <a:off x="5724128" y="1906408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cxnSp>
        <p:nvCxnSpPr>
          <p:cNvPr id="20" name="Straight Connector 19"/>
          <p:cNvCxnSpPr>
            <a:cxnSpLocks noChangeShapeType="1"/>
          </p:cNvCxnSpPr>
          <p:nvPr/>
        </p:nvCxnSpPr>
        <p:spPr bwMode="auto">
          <a:xfrm>
            <a:off x="2855913" y="2649538"/>
            <a:ext cx="217805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Connector 21"/>
          <p:cNvCxnSpPr>
            <a:cxnSpLocks noChangeShapeType="1"/>
          </p:cNvCxnSpPr>
          <p:nvPr/>
        </p:nvCxnSpPr>
        <p:spPr bwMode="auto">
          <a:xfrm>
            <a:off x="5754688" y="2649538"/>
            <a:ext cx="33655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159376" y="2519364"/>
            <a:ext cx="6842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-3 dB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558925" y="5589589"/>
            <a:ext cx="89662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Remember, a LPF will have a -45</a:t>
            </a:r>
            <a:r>
              <a:rPr lang="en-CA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 phase shift at the -3 dB point</a:t>
            </a:r>
            <a:r>
              <a:rPr lang="en-CA" altLang="en-US" sz="2400">
                <a:solidFill>
                  <a:srgbClr val="FF0000"/>
                </a:solidFill>
              </a:rPr>
              <a:t> </a:t>
            </a:r>
            <a:endParaRPr lang="en-CA" altLang="en-US" sz="2000">
              <a:solidFill>
                <a:srgbClr val="FF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If you want the violin at the same time as the bass, move this as far out as possible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193213" y="1649413"/>
            <a:ext cx="14033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A more gentle filter with same attenuation</a:t>
            </a:r>
          </a:p>
        </p:txBody>
      </p:sp>
      <p:sp>
        <p:nvSpPr>
          <p:cNvPr id="4" name="5-Point Star 3"/>
          <p:cNvSpPr/>
          <p:nvPr/>
        </p:nvSpPr>
        <p:spPr bwMode="auto">
          <a:xfrm>
            <a:off x="3683000" y="2586039"/>
            <a:ext cx="109538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5" name="5-Point Star 24"/>
          <p:cNvSpPr/>
          <p:nvPr/>
        </p:nvSpPr>
        <p:spPr bwMode="auto">
          <a:xfrm>
            <a:off x="4014788" y="2587626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6" name="5-Point Star 25"/>
          <p:cNvSpPr/>
          <p:nvPr/>
        </p:nvSpPr>
        <p:spPr bwMode="auto">
          <a:xfrm>
            <a:off x="6924675" y="2578101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7" name="5-Point Star 26"/>
          <p:cNvSpPr/>
          <p:nvPr/>
        </p:nvSpPr>
        <p:spPr bwMode="auto">
          <a:xfrm>
            <a:off x="7824788" y="2586039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7785" y="3092491"/>
            <a:ext cx="200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en-US" dirty="0" smtClean="0"/>
              <a:t>Filter at </a:t>
            </a:r>
            <a:r>
              <a:rPr lang="en-CA" altLang="en-US" dirty="0" err="1" smtClean="0"/>
              <a:t>at</a:t>
            </a:r>
            <a:r>
              <a:rPr lang="en-CA" altLang="en-US" dirty="0" smtClean="0"/>
              <a:t> </a:t>
            </a:r>
            <a:r>
              <a:rPr lang="en-CA" altLang="en-US" dirty="0"/>
              <a:t>0.8 </a:t>
            </a:r>
            <a:r>
              <a:rPr lang="en-CA" altLang="en-US" dirty="0" err="1" smtClean="0"/>
              <a:t>f</a:t>
            </a:r>
            <a:r>
              <a:rPr lang="en-CA" altLang="en-US" baseline="-25000" dirty="0" err="1" smtClean="0"/>
              <a:t>ny</a:t>
            </a:r>
            <a:r>
              <a:rPr lang="en-CA" altLang="en-US" dirty="0" smtClean="0"/>
              <a:t> </a:t>
            </a:r>
            <a:endParaRPr lang="en-CA" dirty="0"/>
          </a:p>
        </p:txBody>
      </p:sp>
      <p:sp>
        <p:nvSpPr>
          <p:cNvPr id="28" name="Rectangle 27"/>
          <p:cNvSpPr/>
          <p:nvPr/>
        </p:nvSpPr>
        <p:spPr>
          <a:xfrm>
            <a:off x="9275805" y="3092491"/>
            <a:ext cx="29161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en-US" dirty="0" smtClean="0"/>
              <a:t>Oversampling by </a:t>
            </a:r>
            <a:r>
              <a:rPr lang="en-CA" altLang="en-US" dirty="0" err="1" smtClean="0"/>
              <a:t>K</a:t>
            </a:r>
            <a:r>
              <a:rPr lang="en-CA" altLang="en-US" dirty="0" err="1" smtClean="0">
                <a:sym typeface="Symbol" panose="05050102010706020507" pitchFamily="18" charset="2"/>
              </a:rPr>
              <a:t>f</a:t>
            </a:r>
            <a:r>
              <a:rPr lang="en-CA" altLang="en-US" baseline="-25000" dirty="0" err="1" smtClean="0">
                <a:sym typeface="Symbol" panose="05050102010706020507" pitchFamily="18" charset="2"/>
              </a:rPr>
              <a:t>ny</a:t>
            </a:r>
            <a:endParaRPr lang="en-CA" altLang="en-US" dirty="0" smtClean="0">
              <a:sym typeface="Symbol" panose="05050102010706020507" pitchFamily="18" charset="2"/>
            </a:endParaRPr>
          </a:p>
          <a:p>
            <a:r>
              <a:rPr lang="en-CA" dirty="0" smtClean="0">
                <a:sym typeface="Symbol" panose="05050102010706020507" pitchFamily="18" charset="2"/>
              </a:rPr>
              <a:t>And then anti-alias filtering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5224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Introduction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1831975"/>
            <a:ext cx="10622742" cy="4319588"/>
          </a:xfrm>
        </p:spPr>
        <p:txBody>
          <a:bodyPr/>
          <a:lstStyle/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dirty="0"/>
              <a:t>Digital techniques have several advantages over analogue methods: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 dirty="0"/>
              <a:t>They are less affected by noise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 dirty="0"/>
              <a:t>Processing, transmission and storage is often easier</a:t>
            </a:r>
          </a:p>
          <a:p>
            <a:pPr marL="388938" indent="-388938" eaLnBrk="1" hangingPunct="1">
              <a:lnSpc>
                <a:spcPct val="110000"/>
              </a:lnSpc>
            </a:pPr>
            <a:endParaRPr lang="en-US" altLang="en-US" sz="2600" dirty="0" smtClean="0"/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dirty="0" smtClean="0"/>
              <a:t>However</a:t>
            </a:r>
            <a:r>
              <a:rPr lang="en-US" altLang="en-US" sz="2600" dirty="0"/>
              <a:t>, we often produce or use analogue signals</a:t>
            </a:r>
          </a:p>
          <a:p>
            <a:pPr marL="388938" indent="-388938" eaLnBrk="1" hangingPunct="1">
              <a:lnSpc>
                <a:spcPct val="110000"/>
              </a:lnSpc>
            </a:pPr>
            <a:endParaRPr lang="en-US" altLang="en-US" sz="2600" dirty="0" smtClean="0"/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dirty="0" smtClean="0"/>
              <a:t>Therefore</a:t>
            </a:r>
            <a:r>
              <a:rPr lang="en-US" altLang="en-US" sz="2600" dirty="0"/>
              <a:t>, we often have the need to </a:t>
            </a:r>
            <a:r>
              <a:rPr lang="en-US" altLang="en-US" sz="2600" dirty="0" smtClean="0"/>
              <a:t/>
            </a:r>
            <a:br>
              <a:rPr lang="en-US" altLang="en-US" sz="2600" dirty="0" smtClean="0"/>
            </a:br>
            <a:r>
              <a:rPr lang="en-US" altLang="en-US" sz="2600" dirty="0" smtClean="0">
                <a:solidFill>
                  <a:srgbClr val="FF0000"/>
                </a:solidFill>
              </a:rPr>
              <a:t>translate </a:t>
            </a:r>
            <a:r>
              <a:rPr lang="en-US" altLang="en-US" sz="2600" dirty="0">
                <a:solidFill>
                  <a:srgbClr val="FF0000"/>
                </a:solidFill>
              </a:rPr>
              <a:t>between analogue and digital representations</a:t>
            </a:r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8499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5000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00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329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Questions?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773239"/>
            <a:ext cx="11684000" cy="4319587"/>
          </a:xfrm>
        </p:spPr>
        <p:txBody>
          <a:bodyPr/>
          <a:lstStyle/>
          <a:p>
            <a:r>
              <a:rPr lang="en-CA" sz="2800" dirty="0" smtClean="0"/>
              <a:t>Remember, white noise has the same amplitude at all frequencies</a:t>
            </a:r>
          </a:p>
          <a:p>
            <a:endParaRPr lang="en-CA" sz="2800" dirty="0" smtClean="0"/>
          </a:p>
          <a:p>
            <a:r>
              <a:rPr lang="en-CA" sz="2800" dirty="0" smtClean="0"/>
              <a:t>Therefore high frequency noise will always alias into the signal band</a:t>
            </a:r>
          </a:p>
          <a:p>
            <a:endParaRPr lang="en-CA" sz="2800" dirty="0"/>
          </a:p>
          <a:p>
            <a:r>
              <a:rPr lang="en-CA" sz="2800" dirty="0" smtClean="0"/>
              <a:t>Other examples:</a:t>
            </a:r>
          </a:p>
          <a:p>
            <a:pPr marL="0" indent="0">
              <a:buNone/>
            </a:pPr>
            <a:r>
              <a:rPr lang="en-CA" sz="2800" dirty="0"/>
              <a:t> </a:t>
            </a:r>
            <a:r>
              <a:rPr lang="en-CA" sz="2800" dirty="0" smtClean="0"/>
              <a:t>Clean then alias	</a:t>
            </a:r>
            <a:r>
              <a:rPr lang="en-CA" sz="2800" dirty="0"/>
              <a:t> </a:t>
            </a:r>
            <a:r>
              <a:rPr lang="en-CA" sz="2800" dirty="0" smtClean="0"/>
              <a:t> Band at 48kHz-anti aliased         Band at 1024 Hz			</a:t>
            </a:r>
          </a:p>
          <a:p>
            <a:endParaRPr lang="en-CA" sz="2800" dirty="0"/>
          </a:p>
          <a:p>
            <a:endParaRPr lang="en-CA" sz="2800" dirty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clean-then-aliasing[EMIP3.COM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51714" y="4884989"/>
            <a:ext cx="487363" cy="487363"/>
          </a:xfrm>
          <a:prstGeom prst="rect">
            <a:avLst/>
          </a:prstGeom>
        </p:spPr>
      </p:pic>
      <p:pic>
        <p:nvPicPr>
          <p:cNvPr id="5" name="bragg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169735" y="4884989"/>
            <a:ext cx="487363" cy="487363"/>
          </a:xfrm>
          <a:prstGeom prst="rect">
            <a:avLst/>
          </a:prstGeom>
        </p:spPr>
      </p:pic>
      <p:pic>
        <p:nvPicPr>
          <p:cNvPr id="6" name="bragg.102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910178" y="499728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03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1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14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215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9614"/>
            <a:ext cx="9850439" cy="941387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Today: Data acquisition and conversion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4" y="1931989"/>
            <a:ext cx="5603875" cy="28606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1">
                    <a:lumMod val="75000"/>
                  </a:schemeClr>
                </a:solidFill>
              </a:rPr>
              <a:t>Introduction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1">
                    <a:lumMod val="75000"/>
                  </a:schemeClr>
                </a:solidFill>
              </a:rPr>
              <a:t>Sampling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Signal reconstruction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Data converters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Sample and hold gates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Multiplexing</a:t>
            </a:r>
          </a:p>
        </p:txBody>
      </p:sp>
      <p:grpSp>
        <p:nvGrpSpPr>
          <p:cNvPr id="82948" name="Group 6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2950" name="Picture 7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5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Chapter 28</a:t>
              </a:r>
            </a:p>
          </p:txBody>
        </p:sp>
      </p:grpSp>
      <p:pic>
        <p:nvPicPr>
          <p:cNvPr id="82949" name="Picture 9" descr="Chap 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024063"/>
            <a:ext cx="40624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038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8" name="Oval 7"/>
          <p:cNvSpPr/>
          <p:nvPr/>
        </p:nvSpPr>
        <p:spPr bwMode="auto">
          <a:xfrm>
            <a:off x="9103539" y="2097089"/>
            <a:ext cx="1030274" cy="113188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9615339" y="904973"/>
            <a:ext cx="0" cy="11921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9226410" y="483768"/>
            <a:ext cx="77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Why?</a:t>
            </a:r>
            <a:endParaRPr lang="en-C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33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/>
          </p:nvPr>
        </p:nvSpPr>
        <p:spPr>
          <a:xfrm>
            <a:off x="1905000" y="692150"/>
            <a:ext cx="8382000" cy="838200"/>
          </a:xfrm>
        </p:spPr>
        <p:txBody>
          <a:bodyPr/>
          <a:lstStyle/>
          <a:p>
            <a:r>
              <a:rPr lang="en-CA" altLang="en-US" smtClean="0"/>
              <a:t>Assume we have digitized and now want to follow steps to reconstruct the signal.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5439" y="1773238"/>
            <a:ext cx="9001125" cy="1439862"/>
          </a:xfrm>
        </p:spPr>
        <p:txBody>
          <a:bodyPr/>
          <a:lstStyle/>
          <a:p>
            <a:pPr>
              <a:defRPr/>
            </a:pPr>
            <a:r>
              <a:rPr lang="en-CA" sz="2400" dirty="0"/>
              <a:t>Have anti-aliased the input (some </a:t>
            </a:r>
            <a:r>
              <a:rPr lang="en-CA" sz="2400" dirty="0" smtClean="0"/>
              <a:t>music band </a:t>
            </a:r>
            <a:r>
              <a:rPr lang="en-CA" sz="2400" dirty="0"/>
              <a:t>playing)</a:t>
            </a:r>
          </a:p>
          <a:p>
            <a:pPr>
              <a:defRPr/>
            </a:pPr>
            <a:r>
              <a:rPr lang="en-CA" sz="2400" dirty="0"/>
              <a:t>Converted it to digital numbers (and stored on computer)</a:t>
            </a:r>
          </a:p>
          <a:p>
            <a:pPr>
              <a:defRPr/>
            </a:pPr>
            <a:r>
              <a:rPr lang="en-CA" sz="2400" dirty="0"/>
              <a:t>Now reconvert to analogue signal (to play back on speakers)</a:t>
            </a:r>
          </a:p>
          <a:p>
            <a:pPr marL="0" indent="0">
              <a:buNone/>
              <a:defRPr/>
            </a:pPr>
            <a:r>
              <a:rPr lang="en-CA" sz="2400" dirty="0"/>
              <a:t>                                                      The input ramp has been</a:t>
            </a:r>
            <a:br>
              <a:rPr lang="en-CA" sz="2400" dirty="0"/>
            </a:br>
            <a:r>
              <a:rPr lang="en-CA" sz="2400" dirty="0"/>
              <a:t>                                                       “quantized” into a digital signal</a:t>
            </a:r>
          </a:p>
          <a:p>
            <a:pPr marL="0" indent="0">
              <a:buNone/>
              <a:defRPr/>
            </a:pPr>
            <a:endParaRPr lang="en-CA" sz="2400" dirty="0"/>
          </a:p>
          <a:p>
            <a:pPr marL="0" indent="0">
              <a:buNone/>
              <a:defRPr/>
            </a:pPr>
            <a:r>
              <a:rPr lang="en-CA" sz="2400" dirty="0"/>
              <a:t>					These “quanta” appear at the </a:t>
            </a:r>
            <a:br>
              <a:rPr lang="en-CA" sz="2400" dirty="0"/>
            </a:br>
            <a:r>
              <a:rPr lang="en-CA" sz="2400" dirty="0"/>
              <a:t>					output giving us steps </a:t>
            </a:r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1955801" y="3068638"/>
            <a:ext cx="4016375" cy="2779712"/>
            <a:chOff x="431540" y="3068960"/>
            <a:chExt cx="4017220" cy="2778775"/>
          </a:xfrm>
        </p:grpSpPr>
        <p:grpSp>
          <p:nvGrpSpPr>
            <p:cNvPr id="103430" name="Group 15"/>
            <p:cNvGrpSpPr>
              <a:grpSpLocks/>
            </p:cNvGrpSpPr>
            <p:nvPr/>
          </p:nvGrpSpPr>
          <p:grpSpPr bwMode="auto">
            <a:xfrm>
              <a:off x="431540" y="3068960"/>
              <a:ext cx="3900673" cy="2778775"/>
              <a:chOff x="431540" y="3068960"/>
              <a:chExt cx="3900673" cy="2778775"/>
            </a:xfrm>
          </p:grpSpPr>
          <p:grpSp>
            <p:nvGrpSpPr>
              <p:cNvPr id="103432" name="Group 7"/>
              <p:cNvGrpSpPr>
                <a:grpSpLocks/>
              </p:cNvGrpSpPr>
              <p:nvPr/>
            </p:nvGrpSpPr>
            <p:grpSpPr bwMode="auto">
              <a:xfrm>
                <a:off x="431540" y="3068960"/>
                <a:ext cx="3900673" cy="2778775"/>
                <a:chOff x="431540" y="3392996"/>
                <a:chExt cx="3900673" cy="2778775"/>
              </a:xfrm>
            </p:grpSpPr>
            <p:pic>
              <p:nvPicPr>
                <p:cNvPr id="103435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1540" y="3392996"/>
                  <a:ext cx="3900673" cy="2778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3436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0393" t="57341" r="20233" b="34500"/>
                <a:stretch>
                  <a:fillRect/>
                </a:stretch>
              </p:blipFill>
              <p:spPr bwMode="auto">
                <a:xfrm>
                  <a:off x="1223628" y="3573016"/>
                  <a:ext cx="755702" cy="2267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3437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9779" t="58112" r="18327" b="27747"/>
                <a:stretch>
                  <a:fillRect/>
                </a:stretch>
              </p:blipFill>
              <p:spPr bwMode="auto">
                <a:xfrm>
                  <a:off x="3466768" y="3555097"/>
                  <a:ext cx="853944" cy="3929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3438" name="Rectangle 3"/>
                <p:cNvSpPr>
                  <a:spLocks noChangeArrowheads="1"/>
                </p:cNvSpPr>
                <p:nvPr/>
              </p:nvSpPr>
              <p:spPr bwMode="auto">
                <a:xfrm>
                  <a:off x="2771800" y="5013176"/>
                  <a:ext cx="823016" cy="432048"/>
                </a:xfrm>
                <a:prstGeom prst="rect">
                  <a:avLst/>
                </a:prstGeom>
                <a:solidFill>
                  <a:schemeClr val="bg1"/>
                </a:solidFill>
                <a:ln w="9525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rgbClr val="E30000"/>
                    </a:buClr>
                    <a:buFont typeface="Wingdings" panose="05000000000000000000" pitchFamily="2" charset="2"/>
                    <a:buChar char="§"/>
                    <a:defRPr sz="3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Wingdings" panose="05000000000000000000" pitchFamily="2" charset="2"/>
                    <a:buChar char="§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ClrTx/>
                    <a:buFontTx/>
                    <a:buNone/>
                  </a:pPr>
                  <a:endParaRPr lang="en-CA" altLang="en-US" sz="2400">
                    <a:solidFill>
                      <a:srgbClr val="000000"/>
                    </a:solidFill>
                  </a:endParaRPr>
                </a:p>
              </p:txBody>
            </p:sp>
          </p:grpSp>
          <p:cxnSp>
            <p:nvCxnSpPr>
              <p:cNvPr id="103433" name="Straight Arrow Connector 10"/>
              <p:cNvCxnSpPr>
                <a:cxnSpLocks noChangeShapeType="1"/>
              </p:cNvCxnSpPr>
              <p:nvPr/>
            </p:nvCxnSpPr>
            <p:spPr bwMode="auto">
              <a:xfrm>
                <a:off x="1907704" y="3609020"/>
                <a:ext cx="684076" cy="324036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434" name="Straight Arrow Connector 12"/>
              <p:cNvCxnSpPr>
                <a:cxnSpLocks noChangeShapeType="1"/>
              </p:cNvCxnSpPr>
              <p:nvPr/>
            </p:nvCxnSpPr>
            <p:spPr bwMode="auto">
              <a:xfrm flipH="1" flipV="1">
                <a:off x="3275856" y="3362336"/>
                <a:ext cx="318960" cy="65208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03431" name="TextBox 13"/>
            <p:cNvSpPr txBox="1">
              <a:spLocks noChangeArrowheads="1"/>
            </p:cNvSpPr>
            <p:nvPr/>
          </p:nvSpPr>
          <p:spPr bwMode="auto">
            <a:xfrm>
              <a:off x="3594816" y="4874676"/>
              <a:ext cx="85394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>
                  <a:solidFill>
                    <a:srgbClr val="000000"/>
                  </a:solidFill>
                </a:rPr>
                <a:t>time</a:t>
              </a: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464" y="5373688"/>
            <a:ext cx="4002087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242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Signal reconstruction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3" y="1835150"/>
            <a:ext cx="8331200" cy="4319588"/>
          </a:xfrm>
        </p:spPr>
        <p:txBody>
          <a:bodyPr/>
          <a:lstStyle/>
          <a:p>
            <a:pPr marL="403225" indent="-403225" eaLnBrk="1" hangingPunct="1">
              <a:lnSpc>
                <a:spcPct val="110000"/>
              </a:lnSpc>
            </a:pPr>
            <a:r>
              <a:rPr lang="en-US" altLang="en-US" sz="2600"/>
              <a:t>In many cases it is necessary to reconstruct an analogue signal from a series of sample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typically after they have been processed, transmitted or stored</a:t>
            </a:r>
          </a:p>
          <a:p>
            <a:pPr marL="403225" indent="-403225" eaLnBrk="1" hangingPunct="1">
              <a:lnSpc>
                <a:spcPct val="110000"/>
              </a:lnSpc>
            </a:pPr>
            <a:r>
              <a:rPr lang="en-US" altLang="en-US" sz="2600"/>
              <a:t>This requires the removal of the step transitions in the sampled waveform (step </a:t>
            </a:r>
            <a:r>
              <a:rPr lang="en-US" altLang="en-US" sz="2600">
                <a:sym typeface="Symbol" panose="05050102010706020507" pitchFamily="18" charset="2"/>
              </a:rPr>
              <a:t> high frequencies)</a:t>
            </a:r>
            <a:endParaRPr lang="en-US" altLang="en-US" sz="2600"/>
          </a:p>
          <a:p>
            <a:pPr marL="403225" indent="-403225" eaLnBrk="1" hangingPunct="1">
              <a:lnSpc>
                <a:spcPct val="110000"/>
              </a:lnSpc>
            </a:pPr>
            <a:r>
              <a:rPr lang="en-US" altLang="en-US" sz="2600"/>
              <a:t>Reconstruction is achieved using a low-pass filter to remove these unwanted frequencies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this filter is called a </a:t>
            </a:r>
            <a:r>
              <a:rPr lang="en-US" altLang="en-US" sz="2400" b="1">
                <a:solidFill>
                  <a:srgbClr val="0000FF"/>
                </a:solidFill>
              </a:rPr>
              <a:t>reconstruction filter</a:t>
            </a:r>
          </a:p>
        </p:txBody>
      </p:sp>
      <p:sp>
        <p:nvSpPr>
          <p:cNvPr id="104452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4454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04455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04456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4457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149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Reconstruction filter</a:t>
            </a:r>
          </a:p>
        </p:txBody>
      </p:sp>
      <p:pic>
        <p:nvPicPr>
          <p:cNvPr id="15363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6631" y="1675119"/>
            <a:ext cx="8220173" cy="4653679"/>
          </a:xfrm>
        </p:spPr>
      </p:pic>
    </p:spTree>
    <p:extLst>
      <p:ext uri="{BB962C8B-B14F-4D97-AF65-F5344CB8AC3E}">
        <p14:creationId xmlns:p14="http://schemas.microsoft.com/office/powerpoint/2010/main" val="256800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and filtered.</a:t>
            </a:r>
          </a:p>
        </p:txBody>
      </p:sp>
      <p:sp>
        <p:nvSpPr>
          <p:cNvPr id="1064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Hence, the sampling system</a:t>
            </a:r>
          </a:p>
        </p:txBody>
      </p:sp>
      <p:grpSp>
        <p:nvGrpSpPr>
          <p:cNvPr id="106500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10650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504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6505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10" name="Oval 9"/>
          <p:cNvSpPr/>
          <p:nvPr/>
        </p:nvSpPr>
        <p:spPr bwMode="auto">
          <a:xfrm>
            <a:off x="6077537" y="2050739"/>
            <a:ext cx="1030274" cy="113188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 bwMode="auto">
          <a:xfrm>
            <a:off x="6589337" y="858623"/>
            <a:ext cx="0" cy="11921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6200408" y="437418"/>
            <a:ext cx="77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And 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8088126" y="2089362"/>
            <a:ext cx="1030274" cy="113188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8599926" y="897246"/>
            <a:ext cx="0" cy="11921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8210997" y="476041"/>
            <a:ext cx="77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Now</a:t>
            </a:r>
            <a:endParaRPr lang="en-C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33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animBg="1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What about the data converters!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3" y="1882776"/>
            <a:ext cx="8331200" cy="4454525"/>
          </a:xfrm>
        </p:spPr>
        <p:txBody>
          <a:bodyPr/>
          <a:lstStyle/>
          <a:p>
            <a:pPr marL="395288" indent="-395288" eaLnBrk="1" hangingPunct="1"/>
            <a:r>
              <a:rPr lang="en-US" altLang="en-US" sz="2600" i="1"/>
              <a:t>Sampling</a:t>
            </a:r>
            <a:r>
              <a:rPr lang="en-US" altLang="en-US" sz="2600"/>
              <a:t> involves taking a series of instantaneous measurements of a signal and converting these into a digital form</a:t>
            </a:r>
          </a:p>
          <a:p>
            <a:pPr marL="395288" indent="-395288" eaLnBrk="1" hangingPunct="1"/>
            <a:r>
              <a:rPr lang="en-US" altLang="en-US" sz="2600" i="1"/>
              <a:t>Reconstruction</a:t>
            </a:r>
            <a:r>
              <a:rPr lang="en-US" altLang="en-US" sz="2600"/>
              <a:t> involves taking a series of digital readings and converting these back into their analogue equivalents</a:t>
            </a:r>
          </a:p>
          <a:p>
            <a:pPr marL="395288" indent="-395288" eaLnBrk="1" hangingPunct="1"/>
            <a:r>
              <a:rPr lang="en-US" altLang="en-US" sz="2600"/>
              <a:t>These two operations are performed by </a:t>
            </a:r>
            <a:r>
              <a:rPr lang="en-US" altLang="en-US" sz="2600" b="1">
                <a:solidFill>
                  <a:srgbClr val="0000FF"/>
                </a:solidFill>
              </a:rPr>
              <a:t>data converters</a:t>
            </a:r>
            <a:r>
              <a:rPr lang="en-US" altLang="en-US" sz="2600"/>
              <a:t> which can be of two basic types:</a:t>
            </a:r>
          </a:p>
          <a:p>
            <a:pPr marL="879475" lvl="1" eaLnBrk="1" hangingPunct="1"/>
            <a:r>
              <a:rPr lang="en-US" altLang="en-US" sz="2400" b="1">
                <a:solidFill>
                  <a:srgbClr val="0000FF"/>
                </a:solidFill>
              </a:rPr>
              <a:t>Analogue-to-digital converters (ADC’S)</a:t>
            </a:r>
          </a:p>
          <a:p>
            <a:pPr marL="879475" lvl="1" eaLnBrk="1" hangingPunct="1"/>
            <a:r>
              <a:rPr lang="en-US" altLang="en-US" sz="2400" b="1">
                <a:solidFill>
                  <a:srgbClr val="0000FF"/>
                </a:solidFill>
              </a:rPr>
              <a:t>Digital-to-analogue converters (DAC’S)</a:t>
            </a:r>
          </a:p>
        </p:txBody>
      </p:sp>
      <p:sp>
        <p:nvSpPr>
          <p:cNvPr id="107524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7525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07527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07528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7529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154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8175" y="1628775"/>
            <a:ext cx="9168320" cy="4319588"/>
          </a:xfrm>
        </p:spPr>
        <p:txBody>
          <a:bodyPr/>
          <a:lstStyle/>
          <a:p>
            <a:pPr marL="381000" indent="-381000" eaLnBrk="1" hangingPunct="1">
              <a:lnSpc>
                <a:spcPct val="90000"/>
              </a:lnSpc>
              <a:defRPr/>
            </a:pPr>
            <a:r>
              <a:rPr lang="en-GB" altLang="en-US" sz="2400" b="1" dirty="0">
                <a:solidFill>
                  <a:srgbClr val="0000FF"/>
                </a:solidFill>
              </a:rPr>
              <a:t>Resolution of data converters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a range of converters is available, each providing conversion to a particular </a:t>
            </a:r>
            <a:r>
              <a:rPr lang="en-GB" altLang="en-US" sz="2000" b="1" dirty="0">
                <a:solidFill>
                  <a:srgbClr val="0000FF"/>
                </a:solidFill>
              </a:rPr>
              <a:t>resolution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endParaRPr lang="en-GB" altLang="en-US" sz="1100" b="1" dirty="0">
              <a:solidFill>
                <a:srgbClr val="0000FF"/>
              </a:solidFill>
            </a:endParaRPr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 this determines the number of </a:t>
            </a:r>
            <a:r>
              <a:rPr lang="en-GB" altLang="en-US" sz="2000" b="1" dirty="0">
                <a:solidFill>
                  <a:srgbClr val="0000FF"/>
                </a:solidFill>
              </a:rPr>
              <a:t>quantization levels</a:t>
            </a:r>
            <a:r>
              <a:rPr lang="en-GB" altLang="en-US" sz="2000" dirty="0"/>
              <a:t> used</a:t>
            </a:r>
          </a:p>
          <a:p>
            <a:pPr marL="885825" lvl="1" eaLnBrk="1" hangingPunct="1">
              <a:lnSpc>
                <a:spcPct val="90000"/>
              </a:lnSpc>
              <a:defRPr/>
            </a:pPr>
            <a:endParaRPr lang="en-GB" altLang="en-US" sz="1100" dirty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an </a:t>
            </a:r>
            <a:r>
              <a:rPr lang="en-GB" altLang="en-US" sz="2000" i="1" dirty="0"/>
              <a:t>n</a:t>
            </a:r>
            <a:r>
              <a:rPr lang="en-GB" altLang="en-US" sz="2000" dirty="0"/>
              <a:t>-bit converter uses 2</a:t>
            </a:r>
            <a:r>
              <a:rPr lang="en-GB" altLang="en-US" sz="2000" i="1" baseline="30000" dirty="0"/>
              <a:t>n </a:t>
            </a:r>
            <a:r>
              <a:rPr lang="en-GB" altLang="en-US" sz="2000" dirty="0"/>
              <a:t>discrete steps</a:t>
            </a:r>
          </a:p>
          <a:p>
            <a:pPr marL="1304925" lvl="2" eaLnBrk="1" hangingPunct="1">
              <a:lnSpc>
                <a:spcPct val="90000"/>
              </a:lnSpc>
              <a:buNone/>
              <a:defRPr/>
            </a:pPr>
            <a:r>
              <a:rPr lang="en-GB" altLang="en-US" sz="2000" dirty="0"/>
              <a:t>e.g. an 8-bit converter uses 2</a:t>
            </a:r>
            <a:r>
              <a:rPr lang="en-GB" altLang="en-US" sz="2000" baseline="30000" dirty="0"/>
              <a:t>8</a:t>
            </a:r>
            <a:r>
              <a:rPr lang="en-GB" altLang="en-US" sz="2000" dirty="0"/>
              <a:t> or 256 levels </a:t>
            </a:r>
          </a:p>
          <a:p>
            <a:pPr marL="1304925" lvl="2" eaLnBrk="1" hangingPunct="1">
              <a:lnSpc>
                <a:spcPct val="90000"/>
              </a:lnSpc>
              <a:buNone/>
              <a:defRPr/>
            </a:pPr>
            <a:r>
              <a:rPr lang="en-GB" altLang="en-US" sz="2000" dirty="0"/>
              <a:t>       a 10-bit converter uses 2</a:t>
            </a:r>
            <a:r>
              <a:rPr lang="en-GB" altLang="en-US" sz="2000" baseline="30000" dirty="0"/>
              <a:t>10</a:t>
            </a:r>
            <a:r>
              <a:rPr lang="en-GB" altLang="en-US" sz="2000" dirty="0"/>
              <a:t> or 1024 levels</a:t>
            </a:r>
          </a:p>
          <a:p>
            <a:pPr marL="1304925" lvl="2" eaLnBrk="1" hangingPunct="1">
              <a:lnSpc>
                <a:spcPct val="90000"/>
              </a:lnSpc>
              <a:buNone/>
              <a:defRPr/>
            </a:pPr>
            <a:endParaRPr lang="en-GB" altLang="en-US" sz="1100" dirty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000" dirty="0"/>
              <a:t>an 8-bit converter gives a </a:t>
            </a:r>
            <a:r>
              <a:rPr lang="en-GB" altLang="en-US" sz="2000" b="1" i="1" u="sng" dirty="0">
                <a:solidFill>
                  <a:srgbClr val="0000FF"/>
                </a:solidFill>
              </a:rPr>
              <a:t>resolution</a:t>
            </a:r>
            <a:r>
              <a:rPr lang="en-GB" altLang="en-US" sz="2000" dirty="0"/>
              <a:t> of about 0.4%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r>
              <a:rPr lang="en-GB" altLang="en-US" sz="1800" dirty="0"/>
              <a:t>volts/step = </a:t>
            </a:r>
            <a:r>
              <a:rPr lang="en-GB" altLang="en-US" sz="1800" dirty="0" err="1" smtClean="0"/>
              <a:t>FullScaleVolts</a:t>
            </a:r>
            <a:r>
              <a:rPr lang="en-GB" altLang="en-US" sz="1800" dirty="0" smtClean="0"/>
              <a:t> / (</a:t>
            </a:r>
            <a:r>
              <a:rPr lang="en-GB" altLang="en-US" sz="1800" dirty="0"/>
              <a:t>2</a:t>
            </a:r>
            <a:r>
              <a:rPr lang="en-GB" altLang="en-US" sz="1800" baseline="30000" dirty="0"/>
              <a:t>8</a:t>
            </a:r>
            <a:r>
              <a:rPr lang="en-GB" altLang="en-US" sz="1800" dirty="0"/>
              <a:t> quantization levels) 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r>
              <a:rPr lang="en-GB" altLang="en-US" sz="1800" dirty="0"/>
              <a:t>Resolution = </a:t>
            </a:r>
            <a:r>
              <a:rPr lang="en-GB" altLang="en-US" sz="1800" dirty="0" smtClean="0"/>
              <a:t>volts/step </a:t>
            </a:r>
            <a:r>
              <a:rPr lang="en-GB" altLang="en-US" sz="1800" dirty="0"/>
              <a:t>/ </a:t>
            </a:r>
            <a:r>
              <a:rPr lang="en-GB" altLang="en-US" sz="1800" dirty="0" err="1"/>
              <a:t>FullScaleVolts</a:t>
            </a:r>
            <a:r>
              <a:rPr lang="en-GB" altLang="en-US" sz="1800" dirty="0"/>
              <a:t> *100 = </a:t>
            </a:r>
            <a:r>
              <a:rPr lang="en-GB" altLang="en-US" sz="1800" dirty="0" smtClean="0"/>
              <a:t>100/(</a:t>
            </a:r>
            <a:r>
              <a:rPr lang="en-GB" altLang="en-US" sz="1800" dirty="0"/>
              <a:t>2</a:t>
            </a:r>
            <a:r>
              <a:rPr lang="en-GB" altLang="en-US" sz="1800" baseline="30000" dirty="0"/>
              <a:t>8</a:t>
            </a:r>
            <a:r>
              <a:rPr lang="en-GB" altLang="en-US" sz="1800" dirty="0"/>
              <a:t> quantization levels</a:t>
            </a:r>
            <a:r>
              <a:rPr lang="en-GB" altLang="en-US" sz="1800" dirty="0" smtClean="0"/>
              <a:t>)</a:t>
            </a:r>
          </a:p>
          <a:p>
            <a:pPr marL="1285875" lvl="2" eaLnBrk="1" hangingPunct="1">
              <a:lnSpc>
                <a:spcPct val="90000"/>
              </a:lnSpc>
              <a:defRPr/>
            </a:pPr>
            <a:endParaRPr lang="en-GB" altLang="en-US" sz="1800" dirty="0" smtClean="0"/>
          </a:p>
          <a:p>
            <a:pPr marL="885825" lvl="1" eaLnBrk="1" hangingPunct="1">
              <a:lnSpc>
                <a:spcPct val="90000"/>
              </a:lnSpc>
              <a:defRPr/>
            </a:pPr>
            <a:r>
              <a:rPr lang="en-GB" altLang="en-US" sz="2400" dirty="0"/>
              <a:t>Short cut: </a:t>
            </a:r>
            <a:r>
              <a:rPr lang="en-GB" altLang="en-US" sz="2400" dirty="0" smtClean="0"/>
              <a:t>Resolution in % </a:t>
            </a:r>
            <a:r>
              <a:rPr lang="en-GB" altLang="en-US" sz="2400" dirty="0"/>
              <a:t>= </a:t>
            </a:r>
            <a:r>
              <a:rPr lang="en-GB" altLang="en-US" sz="2400" dirty="0" smtClean="0"/>
              <a:t>100% </a:t>
            </a:r>
            <a:r>
              <a:rPr lang="en-GB" altLang="en-US" sz="2400" dirty="0"/>
              <a:t>/ 2</a:t>
            </a:r>
            <a:r>
              <a:rPr lang="en-GB" altLang="en-US" sz="2400" baseline="30000" dirty="0"/>
              <a:t>n</a:t>
            </a:r>
            <a:endParaRPr lang="en-GB" altLang="en-US" sz="2200" dirty="0"/>
          </a:p>
          <a:p>
            <a:pPr marL="600075" lvl="1" indent="0" eaLnBrk="1" hangingPunct="1">
              <a:lnSpc>
                <a:spcPct val="90000"/>
              </a:lnSpc>
              <a:buNone/>
              <a:defRPr/>
            </a:pP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61182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905000" y="765175"/>
            <a:ext cx="8382000" cy="838200"/>
          </a:xfrm>
        </p:spPr>
        <p:txBody>
          <a:bodyPr/>
          <a:lstStyle/>
          <a:p>
            <a:r>
              <a:rPr lang="en-CA" altLang="en-US" smtClean="0"/>
              <a:t>Resolution vs. accuracy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1628776"/>
            <a:ext cx="2690812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738314"/>
            <a:ext cx="8655050" cy="4319587"/>
          </a:xfrm>
        </p:spPr>
        <p:txBody>
          <a:bodyPr/>
          <a:lstStyle/>
          <a:p>
            <a:r>
              <a:rPr lang="en-CA" altLang="en-US" sz="2800"/>
              <a:t>The </a:t>
            </a:r>
            <a:r>
              <a:rPr lang="en-CA" altLang="en-US" sz="2800" b="1" i="1" u="sng">
                <a:solidFill>
                  <a:srgbClr val="0000FF"/>
                </a:solidFill>
              </a:rPr>
              <a:t>Resolution</a:t>
            </a:r>
            <a:r>
              <a:rPr lang="en-CA" altLang="en-US" sz="2800"/>
              <a:t> represents a </a:t>
            </a:r>
            <a:br>
              <a:rPr lang="en-CA" altLang="en-US" sz="2800"/>
            </a:br>
            <a:r>
              <a:rPr lang="en-CA" altLang="en-US" sz="2800"/>
              <a:t>“quantization” noise</a:t>
            </a:r>
          </a:p>
          <a:p>
            <a:pPr>
              <a:spcAft>
                <a:spcPts val="3000"/>
              </a:spcAft>
            </a:pPr>
            <a:r>
              <a:rPr lang="en-CA" altLang="en-US" sz="2800"/>
              <a:t>Frequently quoted as </a:t>
            </a:r>
            <a:r>
              <a:rPr lang="en-CA" altLang="en-US" sz="2800">
                <a:sym typeface="Symbol" panose="05050102010706020507" pitchFamily="18" charset="2"/>
              </a:rPr>
              <a:t>½ LSB</a:t>
            </a:r>
            <a:r>
              <a:rPr lang="en-CA" altLang="en-US" sz="2800"/>
              <a:t> </a:t>
            </a:r>
          </a:p>
          <a:p>
            <a:pPr>
              <a:spcAft>
                <a:spcPts val="600"/>
              </a:spcAft>
            </a:pPr>
            <a:r>
              <a:rPr lang="en-CA" altLang="en-US" sz="2400" b="1" i="1" u="sng">
                <a:solidFill>
                  <a:srgbClr val="0000FF"/>
                </a:solidFill>
              </a:rPr>
              <a:t>Accuracy</a:t>
            </a:r>
            <a:r>
              <a:rPr lang="en-CA" altLang="en-US" sz="2400"/>
              <a:t> will depend upon the total </a:t>
            </a:r>
            <a:r>
              <a:rPr lang="en-CA" altLang="en-US" sz="2400" i="1" u="sng">
                <a:solidFill>
                  <a:srgbClr val="0000FF"/>
                </a:solidFill>
              </a:rPr>
              <a:t>noise</a:t>
            </a:r>
            <a:r>
              <a:rPr lang="en-CA" altLang="en-US" sz="2400"/>
              <a:t> of the process, which depends on the entire chain (typically </a:t>
            </a:r>
            <a:r>
              <a:rPr lang="en-CA" altLang="en-US" sz="2400">
                <a:sym typeface="Symbol" panose="05050102010706020507" pitchFamily="18" charset="2"/>
              </a:rPr>
              <a:t>1.5 LSB)</a:t>
            </a:r>
            <a:endParaRPr lang="en-CA" altLang="en-US" sz="2400"/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4418013"/>
            <a:ext cx="7092950" cy="199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764588" y="4846639"/>
            <a:ext cx="17954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/>
              <a:t>Reverse the chain through DAC for output</a:t>
            </a:r>
          </a:p>
        </p:txBody>
      </p:sp>
    </p:spTree>
    <p:extLst>
      <p:ext uri="{BB962C8B-B14F-4D97-AF65-F5344CB8AC3E}">
        <p14:creationId xmlns:p14="http://schemas.microsoft.com/office/powerpoint/2010/main" val="303185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729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/>
            <a:r>
              <a:rPr lang="en-CA" altLang="en-US" sz="2800" dirty="0">
                <a:solidFill>
                  <a:srgbClr val="FF0000"/>
                </a:solidFill>
              </a:rPr>
              <a:t>Determines what frequencies we can sample</a:t>
            </a:r>
            <a:endParaRPr lang="en-GB" altLang="en-US" sz="2600" b="1" dirty="0">
              <a:solidFill>
                <a:srgbClr val="FF0000"/>
              </a:solidFill>
            </a:endParaRPr>
          </a:p>
          <a:p>
            <a:pPr marL="382588" indent="-382588" eaLnBrk="1" hangingPunct="1"/>
            <a:r>
              <a:rPr lang="en-GB" altLang="en-US" sz="2600" b="1" dirty="0">
                <a:solidFill>
                  <a:srgbClr val="0000FF"/>
                </a:solidFill>
              </a:rPr>
              <a:t>Speed of conversion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conversions of ADC’s or DAC’s take a finite time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this is referred to as the </a:t>
            </a:r>
            <a:r>
              <a:rPr lang="en-GB" altLang="en-US" sz="2400" b="1" dirty="0">
                <a:solidFill>
                  <a:srgbClr val="0000FF"/>
                </a:solidFill>
              </a:rPr>
              <a:t>conversion time</a:t>
            </a:r>
            <a:r>
              <a:rPr lang="en-GB" altLang="en-US" sz="2400" dirty="0"/>
              <a:t> or</a:t>
            </a:r>
            <a:br>
              <a:rPr lang="en-GB" altLang="en-US" sz="2400" dirty="0"/>
            </a:br>
            <a:r>
              <a:rPr lang="en-GB" altLang="en-US" sz="2400" b="1" dirty="0">
                <a:solidFill>
                  <a:srgbClr val="0000FF"/>
                </a:solidFill>
              </a:rPr>
              <a:t>settling time</a:t>
            </a:r>
            <a:r>
              <a:rPr lang="en-GB" altLang="en-US" sz="2400" dirty="0"/>
              <a:t> of the converter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/>
              <a:t>the time taken depends on the converter</a:t>
            </a:r>
          </a:p>
          <a:p>
            <a:pPr marL="858838" lvl="1" eaLnBrk="1" hangingPunct="1">
              <a:lnSpc>
                <a:spcPct val="120000"/>
              </a:lnSpc>
            </a:pPr>
            <a:r>
              <a:rPr lang="en-GB" altLang="en-US" sz="2400" dirty="0">
                <a:solidFill>
                  <a:srgbClr val="FF0000"/>
                </a:solidFill>
              </a:rPr>
              <a:t>DACs are usually faster than ADCs</a:t>
            </a:r>
          </a:p>
          <a:p>
            <a:pPr marL="858838" lvl="1" eaLnBrk="1" hangingPunct="1"/>
            <a:endParaRPr lang="en-GB" altLang="en-US" sz="2400" dirty="0"/>
          </a:p>
        </p:txBody>
      </p:sp>
      <p:sp>
        <p:nvSpPr>
          <p:cNvPr id="1126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400"/>
              <a:t>How fast can we digitize or reconstruct a signal?</a:t>
            </a:r>
          </a:p>
        </p:txBody>
      </p:sp>
    </p:spTree>
    <p:extLst>
      <p:ext uri="{BB962C8B-B14F-4D97-AF65-F5344CB8AC3E}">
        <p14:creationId xmlns:p14="http://schemas.microsoft.com/office/powerpoint/2010/main" val="11866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592264"/>
            <a:ext cx="8820734" cy="4319587"/>
          </a:xfrm>
        </p:spPr>
        <p:txBody>
          <a:bodyPr/>
          <a:lstStyle/>
          <a:p>
            <a:pPr marL="369888" indent="-369888" eaLnBrk="1" hangingPunct="1">
              <a:lnSpc>
                <a:spcPct val="90000"/>
              </a:lnSpc>
            </a:pPr>
            <a:r>
              <a:rPr lang="en-GB" altLang="en-US" sz="2600" b="1" dirty="0">
                <a:solidFill>
                  <a:srgbClr val="0000FF"/>
                </a:solidFill>
              </a:rPr>
              <a:t>Digital-to-analogue converters (DACs)</a:t>
            </a: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/>
              <a:t>wide range of resolutions, but </a:t>
            </a:r>
            <a:br>
              <a:rPr lang="en-GB" altLang="en-US" sz="2400" dirty="0"/>
            </a:br>
            <a:r>
              <a:rPr lang="en-GB" altLang="en-US" sz="2400" dirty="0"/>
              <a:t>in general, </a:t>
            </a:r>
            <a:r>
              <a:rPr lang="en-GB" altLang="en-US" sz="2400" dirty="0">
                <a:solidFill>
                  <a:srgbClr val="FF0000"/>
                </a:solidFill>
              </a:rPr>
              <a:t>conversion time </a:t>
            </a:r>
            <a:r>
              <a:rPr lang="en-GB" altLang="en-US" sz="2400" i="1" dirty="0">
                <a:solidFill>
                  <a:srgbClr val="FF0000"/>
                </a:solidFill>
              </a:rPr>
              <a:t>increases with resolution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i="1" dirty="0"/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/>
              <a:t>a typical general-purpose 8-bit DAC would have a settling time of between 100 ns and 1 </a:t>
            </a:r>
            <a:r>
              <a:rPr lang="en-GB" altLang="en-US" sz="2400" dirty="0">
                <a:sym typeface="Symbol" panose="05050102010706020507" pitchFamily="18" charset="2"/>
              </a:rPr>
              <a:t>s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>
                <a:sym typeface="Symbol" panose="05050102010706020507" pitchFamily="18" charset="2"/>
              </a:rPr>
              <a:t>a typical 16-bit converter would have a settling time of a few milliseconds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>
                <a:sym typeface="Symbol" panose="05050102010706020507" pitchFamily="18" charset="2"/>
              </a:rPr>
              <a:t>for specialist applications high-speed converters have settling times of a few nanoseconds</a:t>
            </a:r>
          </a:p>
          <a:p>
            <a:pPr marL="846138" lvl="1" eaLnBrk="1" hangingPunct="1">
              <a:lnSpc>
                <a:spcPct val="90000"/>
              </a:lnSpc>
            </a:pPr>
            <a:endParaRPr lang="en-GB" altLang="en-US" sz="1000" dirty="0">
              <a:sym typeface="Symbol" panose="05050102010706020507" pitchFamily="18" charset="2"/>
            </a:endParaRPr>
          </a:p>
          <a:p>
            <a:pPr marL="846138" lvl="1" eaLnBrk="1" hangingPunct="1">
              <a:lnSpc>
                <a:spcPct val="90000"/>
              </a:lnSpc>
            </a:pPr>
            <a:r>
              <a:rPr lang="en-GB" altLang="en-US" sz="2400" dirty="0">
                <a:sym typeface="Symbol" panose="05050102010706020507" pitchFamily="18" charset="2"/>
              </a:rPr>
              <a:t>a video DAC might have a resolution of 8 bits and a maximum sampling rate of 100 </a:t>
            </a:r>
            <a:r>
              <a:rPr lang="en-GB" altLang="en-US" sz="2400" dirty="0" smtClean="0">
                <a:sym typeface="Symbol" panose="05050102010706020507" pitchFamily="18" charset="2"/>
              </a:rPr>
              <a:t>MHz (Settling time 10 ns)</a:t>
            </a:r>
            <a:endParaRPr lang="en-GB" altLang="en-US" sz="2400" dirty="0">
              <a:sym typeface="Symbol" panose="05050102010706020507" pitchFamily="18" charset="2"/>
            </a:endParaRPr>
          </a:p>
        </p:txBody>
      </p:sp>
      <p:grpSp>
        <p:nvGrpSpPr>
          <p:cNvPr id="114691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14692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28B</a:t>
              </a:r>
            </a:p>
          </p:txBody>
        </p:sp>
        <p:pic>
          <p:nvPicPr>
            <p:cNvPr id="114693" name="Picture 6" descr="Video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7665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70021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 dirty="0"/>
              <a:t>a binary-weighted resistor DAC</a:t>
            </a:r>
          </a:p>
        </p:txBody>
      </p:sp>
      <p:pic>
        <p:nvPicPr>
          <p:cNvPr id="116739" name="Picture 3" descr="C16NF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939" y="2492375"/>
            <a:ext cx="5430837" cy="376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1"/>
          <p:cNvSpPr txBox="1">
            <a:spLocks noChangeArrowheads="1"/>
          </p:cNvSpPr>
          <p:nvPr/>
        </p:nvSpPr>
        <p:spPr bwMode="auto">
          <a:xfrm>
            <a:off x="1558925" y="2241550"/>
            <a:ext cx="3671888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A “1” on an input tries to draw current from the op amp junction (must come from V</a:t>
            </a:r>
            <a:r>
              <a:rPr lang="en-CA" altLang="en-US" sz="1600" baseline="-25000" dirty="0">
                <a:solidFill>
                  <a:srgbClr val="FF0000"/>
                </a:solidFill>
              </a:rPr>
              <a:t>o</a:t>
            </a:r>
            <a:r>
              <a:rPr lang="en-CA" altLang="en-US" sz="1600" dirty="0">
                <a:solidFill>
                  <a:srgbClr val="FF0000"/>
                </a:solidFill>
              </a:rPr>
              <a:t> since input of op amp does not draw or source current)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Op amp changes V</a:t>
            </a:r>
            <a:r>
              <a:rPr lang="en-CA" altLang="en-US" sz="1600" baseline="-25000" dirty="0">
                <a:solidFill>
                  <a:srgbClr val="FF0000"/>
                </a:solidFill>
              </a:rPr>
              <a:t>o</a:t>
            </a:r>
            <a:r>
              <a:rPr lang="en-CA" altLang="en-US" sz="1600" dirty="0">
                <a:solidFill>
                  <a:srgbClr val="FF0000"/>
                </a:solidFill>
              </a:rPr>
              <a:t> to </a:t>
            </a:r>
            <a:r>
              <a:rPr lang="en-CA" altLang="en-US" sz="1600" dirty="0" smtClean="0">
                <a:solidFill>
                  <a:srgbClr val="FF0000"/>
                </a:solidFill>
              </a:rPr>
              <a:t>null-out </a:t>
            </a:r>
            <a:r>
              <a:rPr lang="en-CA" altLang="en-US" sz="1600" dirty="0">
                <a:solidFill>
                  <a:srgbClr val="FF0000"/>
                </a:solidFill>
              </a:rPr>
              <a:t/>
            </a:r>
            <a:br>
              <a:rPr lang="en-CA" altLang="en-US" sz="1600" dirty="0">
                <a:solidFill>
                  <a:srgbClr val="FF0000"/>
                </a:solidFill>
              </a:rPr>
            </a:br>
            <a:r>
              <a:rPr lang="en-CA" altLang="en-US" sz="1600" dirty="0">
                <a:solidFill>
                  <a:srgbClr val="FF0000"/>
                </a:solidFill>
              </a:rPr>
              <a:t>the current at the input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Just an inverting amplifier whose gain depends on which bits are 1.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Gain decreases from MSB to LSB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So for a binary input number m: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000000"/>
              </a:solidFill>
            </a:endParaRPr>
          </a:p>
        </p:txBody>
      </p:sp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488" y="5816601"/>
            <a:ext cx="1524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139" y="4494888"/>
            <a:ext cx="2195576" cy="19217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326" y="4494888"/>
            <a:ext cx="8692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900" dirty="0" smtClean="0"/>
              <a:t>3 bit DAC</a:t>
            </a:r>
            <a:endParaRPr lang="en-CA" sz="900" dirty="0"/>
          </a:p>
        </p:txBody>
      </p:sp>
    </p:spTree>
    <p:extLst>
      <p:ext uri="{BB962C8B-B14F-4D97-AF65-F5344CB8AC3E}">
        <p14:creationId xmlns:p14="http://schemas.microsoft.com/office/powerpoint/2010/main" val="373538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uild="p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16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an </a:t>
            </a:r>
            <a:r>
              <a:rPr lang="en-GB" altLang="en-US" sz="2600" i="1"/>
              <a:t>R-2R</a:t>
            </a:r>
            <a:r>
              <a:rPr lang="en-GB" altLang="en-US" sz="2600"/>
              <a:t> resistor chain DAC</a:t>
            </a:r>
          </a:p>
        </p:txBody>
      </p:sp>
      <p:pic>
        <p:nvPicPr>
          <p:cNvPr id="118787" name="Picture 3" descr="C16NF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958" y="1722642"/>
            <a:ext cx="4076488" cy="4655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788" name="TextBox 3"/>
          <p:cNvSpPr txBox="1">
            <a:spLocks noChangeArrowheads="1"/>
          </p:cNvSpPr>
          <p:nvPr/>
        </p:nvSpPr>
        <p:spPr bwMode="auto">
          <a:xfrm>
            <a:off x="1539876" y="2309929"/>
            <a:ext cx="3490913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 1 on an input  will cause a current to flow through the 2R resistor attached to the switch.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At the junction, this current sees an equivalent resistance 2R in each direction and is split equally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As it travels up the chain, it is split again at each junction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Coming from LSB it sees the most </a:t>
            </a:r>
            <a:r>
              <a:rPr lang="en-CA" altLang="en-US" sz="1400" dirty="0" err="1">
                <a:solidFill>
                  <a:srgbClr val="FF0000"/>
                </a:solidFill>
              </a:rPr>
              <a:t>splits</a:t>
            </a:r>
            <a:r>
              <a:rPr lang="en-CA" altLang="en-US" sz="1400" dirty="0" err="1">
                <a:solidFill>
                  <a:srgbClr val="FF0000"/>
                </a:solidFill>
                <a:sym typeface="Symbol" panose="05050102010706020507" pitchFamily="18" charset="2"/>
              </a:rPr>
              <a:t>this</a:t>
            </a:r>
            <a:r>
              <a:rPr lang="en-CA" altLang="en-US" sz="1400" dirty="0">
                <a:solidFill>
                  <a:srgbClr val="FF0000"/>
                </a:solidFill>
                <a:sym typeface="Symbol" panose="05050102010706020507" pitchFamily="18" charset="2"/>
              </a:rPr>
              <a:t> gives the least current at </a:t>
            </a:r>
            <a:r>
              <a:rPr lang="en-CA" altLang="en-US" sz="1400" dirty="0" smtClean="0">
                <a:solidFill>
                  <a:srgbClr val="FF0000"/>
                </a:solidFill>
                <a:sym typeface="Symbol" panose="05050102010706020507" pitchFamily="18" charset="2"/>
              </a:rPr>
              <a:t>op-amp (divided by 2</a:t>
            </a:r>
            <a:r>
              <a:rPr lang="en-CA" altLang="en-US" sz="1400" baseline="30000" dirty="0" smtClean="0">
                <a:solidFill>
                  <a:srgbClr val="FF0000"/>
                </a:solidFill>
                <a:sym typeface="Symbol" panose="05050102010706020507" pitchFamily="18" charset="2"/>
              </a:rPr>
              <a:t>n</a:t>
            </a:r>
            <a:r>
              <a:rPr lang="en-CA" altLang="en-US" sz="1400" dirty="0" smtClean="0">
                <a:solidFill>
                  <a:srgbClr val="FF0000"/>
                </a:solidFill>
                <a:sym typeface="Symbol" panose="05050102010706020507" pitchFamily="18" charset="2"/>
              </a:rPr>
              <a:t>)</a:t>
            </a:r>
            <a:endParaRPr lang="en-CA" altLang="en-US" sz="1400" dirty="0">
              <a:solidFill>
                <a:srgbClr val="FF0000"/>
              </a:solidFill>
              <a:sym typeface="Symbol" panose="05050102010706020507" pitchFamily="18" charset="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 smtClean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 smtClean="0">
                <a:solidFill>
                  <a:srgbClr val="FF0000"/>
                </a:solidFill>
              </a:rPr>
              <a:t>One split at the MSB, current divided by 2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FF0000"/>
                </a:solidFill>
              </a:rPr>
              <a:t>Op amp changes Vo to offset (null) the current at the input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400" dirty="0">
              <a:solidFill>
                <a:srgbClr val="000000"/>
              </a:solidFill>
            </a:endParaRPr>
          </a:p>
        </p:txBody>
      </p:sp>
      <p:sp>
        <p:nvSpPr>
          <p:cNvPr id="1187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400" dirty="0">
                <a:solidFill>
                  <a:srgbClr val="FF0000"/>
                </a:solidFill>
              </a:rPr>
              <a:t>Same idea, but </a:t>
            </a:r>
            <a:r>
              <a:rPr lang="en-CA" altLang="en-US" sz="2400" dirty="0" smtClean="0">
                <a:solidFill>
                  <a:srgbClr val="FF0000"/>
                </a:solidFill>
              </a:rPr>
              <a:t>use same resistor values </a:t>
            </a:r>
            <a:r>
              <a:rPr lang="en-CA" altLang="en-US" sz="2400" dirty="0">
                <a:solidFill>
                  <a:srgbClr val="FF0000"/>
                </a:solidFill>
              </a:rPr>
              <a:t>for better thermal control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373389" y="2003368"/>
            <a:ext cx="2335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 smtClean="0"/>
              <a:t>Digital word determines voltage here, V</a:t>
            </a:r>
            <a:r>
              <a:rPr lang="en-CA" sz="1600" baseline="-25000" dirty="0" smtClean="0"/>
              <a:t>A</a:t>
            </a:r>
            <a:endParaRPr lang="en-CA" sz="1600" baseline="-25000" dirty="0"/>
          </a:p>
        </p:txBody>
      </p:sp>
      <p:cxnSp>
        <p:nvCxnSpPr>
          <p:cNvPr id="4" name="Straight Arrow Connector 3"/>
          <p:cNvCxnSpPr/>
          <p:nvPr/>
        </p:nvCxnSpPr>
        <p:spPr bwMode="auto">
          <a:xfrm>
            <a:off x="8919556" y="2408239"/>
            <a:ext cx="523702" cy="11883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454336"/>
              </p:ext>
            </p:extLst>
          </p:nvPr>
        </p:nvGraphicFramePr>
        <p:xfrm>
          <a:off x="10547350" y="3409748"/>
          <a:ext cx="1497933" cy="613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Équation" r:id="rId5" imgW="1054080" imgH="431640" progId="Equation.3">
                  <p:embed/>
                </p:oleObj>
              </mc:Choice>
              <mc:Fallback>
                <p:oleObj name="Équation" r:id="rId5" imgW="105408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47350" y="3409748"/>
                        <a:ext cx="1497933" cy="6136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 bwMode="auto">
          <a:xfrm flipV="1">
            <a:off x="10640291" y="2776451"/>
            <a:ext cx="374073" cy="8146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90837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90713" y="1889125"/>
            <a:ext cx="8382000" cy="4319588"/>
          </a:xfrm>
        </p:spPr>
        <p:txBody>
          <a:bodyPr/>
          <a:lstStyle/>
          <a:p>
            <a:pPr marL="415925" indent="-415925" eaLnBrk="1" hangingPunct="1"/>
            <a:r>
              <a:rPr lang="en-GB" altLang="en-US" sz="2600" b="1" dirty="0">
                <a:solidFill>
                  <a:srgbClr val="0000FF"/>
                </a:solidFill>
              </a:rPr>
              <a:t>Analogue-to-digital converters (ADCs)</a:t>
            </a:r>
          </a:p>
          <a:p>
            <a:pPr lvl="1" eaLnBrk="1" hangingPunct="1"/>
            <a:r>
              <a:rPr lang="en-GB" altLang="en-US" sz="2400" dirty="0"/>
              <a:t>again available in a range of resolutions and speeds</a:t>
            </a:r>
          </a:p>
          <a:p>
            <a:pPr lvl="1" eaLnBrk="1" hangingPunct="1"/>
            <a:endParaRPr lang="en-GB" altLang="en-US" sz="1100" dirty="0"/>
          </a:p>
          <a:p>
            <a:pPr lvl="1" eaLnBrk="1" hangingPunct="1"/>
            <a:r>
              <a:rPr lang="en-GB" altLang="en-US" sz="2400" dirty="0"/>
              <a:t>a typical 8-bit converter might have a settling time of between 1 and 10 </a:t>
            </a:r>
            <a:r>
              <a:rPr lang="en-GB" altLang="en-US" sz="2400" dirty="0">
                <a:sym typeface="Symbol" panose="05050102010706020507" pitchFamily="18" charset="2"/>
              </a:rPr>
              <a:t>s (~10x longer than a DAC)</a:t>
            </a:r>
          </a:p>
          <a:p>
            <a:pPr lvl="1" eaLnBrk="1" hangingPunct="1"/>
            <a:endParaRPr lang="en-GB" altLang="en-US" sz="1100" dirty="0"/>
          </a:p>
          <a:p>
            <a:pPr lvl="1" eaLnBrk="1" hangingPunct="1"/>
            <a:r>
              <a:rPr lang="en-GB" altLang="en-US" sz="2400" dirty="0"/>
              <a:t>a typical 12-bit converter might have a settling time of 10 to 100 </a:t>
            </a:r>
            <a:r>
              <a:rPr lang="en-GB" altLang="en-US" sz="2400" dirty="0">
                <a:sym typeface="Symbol" panose="05050102010706020507" pitchFamily="18" charset="2"/>
              </a:rPr>
              <a:t>s</a:t>
            </a:r>
          </a:p>
          <a:p>
            <a:pPr lvl="1" eaLnBrk="1" hangingPunct="1"/>
            <a:endParaRPr lang="en-GB" altLang="en-US" sz="1100" dirty="0">
              <a:sym typeface="Symbol" panose="05050102010706020507" pitchFamily="18" charset="2"/>
            </a:endParaRPr>
          </a:p>
          <a:p>
            <a:pPr lvl="1" eaLnBrk="1" hangingPunct="1"/>
            <a:r>
              <a:rPr lang="en-GB" altLang="en-US" sz="2400" dirty="0">
                <a:sym typeface="Symbol" panose="05050102010706020507" pitchFamily="18" charset="2"/>
              </a:rPr>
              <a:t>But, high speed converters can exceed 150 million samples per </a:t>
            </a:r>
            <a:r>
              <a:rPr lang="en-GB" altLang="en-US" sz="2400" dirty="0" smtClean="0">
                <a:sym typeface="Symbol" panose="05050102010706020507" pitchFamily="18" charset="2"/>
              </a:rPr>
              <a:t>second (settling times &lt; 6.6 ns)</a:t>
            </a:r>
            <a:endParaRPr lang="en-GB" altLang="en-US" sz="2400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75904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483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counter or servo ADC</a:t>
            </a:r>
          </a:p>
        </p:txBody>
      </p:sp>
      <p:pic>
        <p:nvPicPr>
          <p:cNvPr id="122883" name="Picture 3" descr="C16NF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01" y="2505076"/>
            <a:ext cx="7623175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4" name="TextBox 3"/>
          <p:cNvSpPr txBox="1">
            <a:spLocks noChangeArrowheads="1"/>
          </p:cNvSpPr>
          <p:nvPr/>
        </p:nvSpPr>
        <p:spPr bwMode="auto">
          <a:xfrm>
            <a:off x="7680326" y="1900239"/>
            <a:ext cx="2447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Slow but cheap-few ms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5103" y="3050770"/>
            <a:ext cx="3335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 smtClean="0"/>
              <a:t>Voltage here proportional to number of clock steps counted</a:t>
            </a:r>
            <a:endParaRPr lang="en-CA" sz="1600" dirty="0"/>
          </a:p>
        </p:txBody>
      </p:sp>
      <p:cxnSp>
        <p:nvCxnSpPr>
          <p:cNvPr id="4" name="Straight Arrow Connector 3"/>
          <p:cNvCxnSpPr/>
          <p:nvPr/>
        </p:nvCxnSpPr>
        <p:spPr bwMode="auto">
          <a:xfrm flipV="1">
            <a:off x="2818015" y="3017520"/>
            <a:ext cx="1005840" cy="21613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5142059" y="2340982"/>
            <a:ext cx="2696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 smtClean="0"/>
              <a:t>When the 2 voltages equal</a:t>
            </a:r>
          </a:p>
          <a:p>
            <a:r>
              <a:rPr lang="en-CA" sz="1600" dirty="0" smtClean="0"/>
              <a:t>Stop the count</a:t>
            </a:r>
            <a:endParaRPr lang="en-CA" sz="1600" dirty="0"/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>
            <a:off x="4796444" y="2633369"/>
            <a:ext cx="391188" cy="4922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94543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4200" y="166528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successive approximation ADC (</a:t>
            </a:r>
            <a:r>
              <a:rPr lang="en-GB" altLang="en-US" sz="2600">
                <a:solidFill>
                  <a:srgbClr val="FF0000"/>
                </a:solidFill>
              </a:rPr>
              <a:t>bisection</a:t>
            </a:r>
            <a:r>
              <a:rPr lang="en-GB" altLang="en-US" sz="2600"/>
              <a:t>)</a:t>
            </a:r>
          </a:p>
          <a:p>
            <a:pPr lvl="1" eaLnBrk="1" hangingPunct="1"/>
            <a:r>
              <a:rPr lang="en-GB" altLang="en-US" sz="1800">
                <a:solidFill>
                  <a:srgbClr val="FF0000"/>
                </a:solidFill>
              </a:rPr>
              <a:t>MSB=1, DAC = ½ scale, if less than input, keep MSB=1 &amp; turn on next bit</a:t>
            </a:r>
          </a:p>
          <a:p>
            <a:pPr lvl="1" eaLnBrk="1" hangingPunct="1"/>
            <a:r>
              <a:rPr lang="en-GB" altLang="en-US" sz="1800">
                <a:solidFill>
                  <a:srgbClr val="FF0000"/>
                </a:solidFill>
              </a:rPr>
              <a:t>If more than input, reset bit to 0 and turn next bit on, keep going </a:t>
            </a:r>
            <a:r>
              <a:rPr lang="en-GB" altLang="en-US" sz="100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24931" name="Picture 3" descr="C16NF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4" y="2957514"/>
            <a:ext cx="7439025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932" name="TextBox 3"/>
          <p:cNvSpPr txBox="1">
            <a:spLocks noChangeArrowheads="1"/>
          </p:cNvSpPr>
          <p:nvPr/>
        </p:nvSpPr>
        <p:spPr bwMode="auto">
          <a:xfrm>
            <a:off x="7721600" y="152400"/>
            <a:ext cx="2127250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Fast and still cheap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1-100 </a:t>
            </a: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s for 8-12 bits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  <a:sym typeface="Symbol" panose="05050102010706020507" pitchFamily="18" charset="2"/>
              </a:rPr>
              <a:t>Most common type</a:t>
            </a:r>
            <a:endParaRPr lang="en-CA" altLang="en-US" sz="1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29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35163" y="166528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dual-slope ADC </a:t>
            </a:r>
          </a:p>
        </p:txBody>
      </p:sp>
      <p:pic>
        <p:nvPicPr>
          <p:cNvPr id="126979" name="Picture 3" descr="C16NF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2378075"/>
            <a:ext cx="6697662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80" name="TextBox 4"/>
          <p:cNvSpPr txBox="1">
            <a:spLocks noChangeArrowheads="1"/>
          </p:cNvSpPr>
          <p:nvPr/>
        </p:nvSpPr>
        <p:spPr bwMode="auto">
          <a:xfrm>
            <a:off x="1703389" y="188913"/>
            <a:ext cx="846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V</a:t>
            </a:r>
            <a:r>
              <a:rPr lang="en-CA" altLang="en-US" sz="1600" baseline="-25000">
                <a:solidFill>
                  <a:srgbClr val="FF0000"/>
                </a:solidFill>
              </a:rPr>
              <a:t>i</a:t>
            </a:r>
            <a:r>
              <a:rPr lang="en-CA" altLang="en-US" sz="1600">
                <a:solidFill>
                  <a:srgbClr val="FF0000"/>
                </a:solidFill>
              </a:rPr>
              <a:t> charges capacitor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Discharge at constant rate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Counter starts at start of discharge and stops at full discharge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Time = count = V</a:t>
            </a:r>
            <a:r>
              <a:rPr lang="en-CA" altLang="en-US" sz="1600" baseline="-25000">
                <a:solidFill>
                  <a:srgbClr val="FF0000"/>
                </a:solidFill>
              </a:rPr>
              <a:t>i</a:t>
            </a:r>
            <a:r>
              <a:rPr lang="en-CA" altLang="en-US" sz="16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26981" name="TextBox 5"/>
          <p:cNvSpPr txBox="1">
            <a:spLocks noChangeArrowheads="1"/>
          </p:cNvSpPr>
          <p:nvPr/>
        </p:nvSpPr>
        <p:spPr bwMode="auto">
          <a:xfrm>
            <a:off x="7680325" y="1900238"/>
            <a:ext cx="2127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ts val="600"/>
              </a:spcAft>
              <a:buClrTx/>
              <a:buNone/>
            </a:pPr>
            <a:r>
              <a:rPr lang="en-CA" altLang="en-US" sz="1600">
                <a:solidFill>
                  <a:srgbClr val="FF0000"/>
                </a:solidFill>
              </a:rPr>
              <a:t>Slow (10-100 ms)  but very accurate</a:t>
            </a:r>
          </a:p>
        </p:txBody>
      </p:sp>
    </p:spTree>
    <p:extLst>
      <p:ext uri="{BB962C8B-B14F-4D97-AF65-F5344CB8AC3E}">
        <p14:creationId xmlns:p14="http://schemas.microsoft.com/office/powerpoint/2010/main" val="299215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2613" y="18716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parallel or flash ADC</a:t>
            </a:r>
          </a:p>
        </p:txBody>
      </p:sp>
      <p:pic>
        <p:nvPicPr>
          <p:cNvPr id="129027" name="Picture 3" descr="C16NF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264" y="2365376"/>
            <a:ext cx="3775075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8" name="TextBox 1"/>
          <p:cNvSpPr txBox="1">
            <a:spLocks noChangeArrowheads="1"/>
          </p:cNvSpPr>
          <p:nvPr/>
        </p:nvSpPr>
        <p:spPr bwMode="auto">
          <a:xfrm>
            <a:off x="1774826" y="152401"/>
            <a:ext cx="82089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Comparators connected to voltages with V&gt;V</a:t>
            </a:r>
            <a:r>
              <a:rPr lang="en-US" altLang="en-US" sz="2000" baseline="-25000">
                <a:solidFill>
                  <a:srgbClr val="FF0000"/>
                </a:solidFill>
              </a:rPr>
              <a:t>i</a:t>
            </a:r>
            <a:r>
              <a:rPr lang="en-US" altLang="en-US" sz="2000">
                <a:solidFill>
                  <a:srgbClr val="FF0000"/>
                </a:solidFill>
              </a:rPr>
              <a:t> produce one polarity,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All connected to V&lt;V</a:t>
            </a:r>
            <a:r>
              <a:rPr lang="en-US" altLang="en-US" sz="2000" baseline="-25000">
                <a:solidFill>
                  <a:srgbClr val="FF0000"/>
                </a:solidFill>
              </a:rPr>
              <a:t>i</a:t>
            </a:r>
            <a:r>
              <a:rPr lang="en-US" altLang="en-US" sz="2000">
                <a:solidFill>
                  <a:srgbClr val="FF0000"/>
                </a:solidFill>
              </a:rPr>
              <a:t> produce the opposite polarity.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Combinational logic is then used to determine the value of the input voltage from this pattern.</a:t>
            </a:r>
            <a:endParaRPr lang="en-CA" altLang="en-US" sz="2000">
              <a:solidFill>
                <a:srgbClr val="FF0000"/>
              </a:solidFill>
            </a:endParaRPr>
          </a:p>
        </p:txBody>
      </p:sp>
      <p:sp>
        <p:nvSpPr>
          <p:cNvPr id="129029" name="TextBox 4"/>
          <p:cNvSpPr txBox="1">
            <a:spLocks noChangeArrowheads="1"/>
          </p:cNvSpPr>
          <p:nvPr/>
        </p:nvSpPr>
        <p:spPr bwMode="auto">
          <a:xfrm>
            <a:off x="7427914" y="1808164"/>
            <a:ext cx="324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Go fast converter (ns)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Accurate and expensive</a:t>
            </a:r>
          </a:p>
        </p:txBody>
      </p:sp>
    </p:spTree>
    <p:extLst>
      <p:ext uri="{BB962C8B-B14F-4D97-AF65-F5344CB8AC3E}">
        <p14:creationId xmlns:p14="http://schemas.microsoft.com/office/powerpoint/2010/main" val="73391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and hold gates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2" y="1857376"/>
            <a:ext cx="9431223" cy="4500563"/>
          </a:xfrm>
        </p:spPr>
        <p:txBody>
          <a:bodyPr/>
          <a:lstStyle/>
          <a:p>
            <a:pPr marL="395288" indent="-395288" eaLnBrk="1" hangingPunct="1"/>
            <a:r>
              <a:rPr lang="en-US" altLang="en-US" sz="2600" dirty="0"/>
              <a:t>It is often useful to be able to </a:t>
            </a:r>
            <a:r>
              <a:rPr lang="en-US" altLang="en-US" sz="2600" i="1" dirty="0"/>
              <a:t>sample</a:t>
            </a:r>
            <a:r>
              <a:rPr lang="en-US" altLang="en-US" sz="2600" dirty="0"/>
              <a:t> a signal and then </a:t>
            </a:r>
            <a:r>
              <a:rPr lang="en-US" altLang="en-US" sz="2600" i="1" dirty="0"/>
              <a:t>hold</a:t>
            </a:r>
            <a:r>
              <a:rPr lang="en-US" altLang="en-US" sz="2600" dirty="0"/>
              <a:t> its value constant</a:t>
            </a:r>
          </a:p>
          <a:p>
            <a:pPr marL="952500" lvl="1" eaLnBrk="1" hangingPunct="1"/>
            <a:r>
              <a:rPr lang="en-US" altLang="en-US" sz="2400" dirty="0"/>
              <a:t>this is useful when performing analogue-to-digital </a:t>
            </a:r>
            <a:r>
              <a:rPr lang="en-US" altLang="en-US" sz="2400" dirty="0" smtClean="0"/>
              <a:t>(ADC) conversion </a:t>
            </a:r>
            <a:r>
              <a:rPr lang="en-US" altLang="en-US" sz="2400" dirty="0"/>
              <a:t>so that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i="1" dirty="0" smtClean="0">
                <a:solidFill>
                  <a:srgbClr val="FF0000"/>
                </a:solidFill>
              </a:rPr>
              <a:t>the </a:t>
            </a:r>
            <a:r>
              <a:rPr lang="en-US" altLang="en-US" sz="2400" i="1" dirty="0">
                <a:solidFill>
                  <a:srgbClr val="FF0000"/>
                </a:solidFill>
              </a:rPr>
              <a:t>signal does not change during conversion</a:t>
            </a:r>
          </a:p>
          <a:p>
            <a:pPr marL="952500" lvl="1" eaLnBrk="1" hangingPunct="1"/>
            <a:r>
              <a:rPr lang="en-US" altLang="en-US" sz="2400" dirty="0"/>
              <a:t>it is also useful when doing digital-to-analogue </a:t>
            </a:r>
            <a:r>
              <a:rPr lang="en-US" altLang="en-US" sz="2400" dirty="0" smtClean="0"/>
              <a:t>(DAC) conversion </a:t>
            </a:r>
            <a:r>
              <a:rPr lang="en-US" altLang="en-US" sz="2400" dirty="0"/>
              <a:t>to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i="1" dirty="0" smtClean="0">
                <a:solidFill>
                  <a:srgbClr val="FF0000"/>
                </a:solidFill>
              </a:rPr>
              <a:t>maintain </a:t>
            </a:r>
            <a:r>
              <a:rPr lang="en-US" altLang="en-US" sz="2400" i="1" dirty="0">
                <a:solidFill>
                  <a:srgbClr val="FF0000"/>
                </a:solidFill>
              </a:rPr>
              <a:t>the output voltage constant between conversions</a:t>
            </a:r>
          </a:p>
          <a:p>
            <a:pPr marL="395288" indent="-395288" eaLnBrk="1" hangingPunct="1"/>
            <a:r>
              <a:rPr lang="en-US" altLang="en-US" sz="2600" dirty="0"/>
              <a:t>This task is performed by a </a:t>
            </a:r>
            <a:r>
              <a:rPr lang="en-US" altLang="en-US" sz="2600" b="1" dirty="0">
                <a:solidFill>
                  <a:srgbClr val="0000FF"/>
                </a:solidFill>
              </a:rPr>
              <a:t>sample and hold gate</a:t>
            </a:r>
          </a:p>
          <a:p>
            <a:pPr marL="952500" lvl="1" eaLnBrk="1" hangingPunct="1"/>
            <a:r>
              <a:rPr lang="en-US" altLang="en-US" sz="2400" dirty="0"/>
              <a:t>we have looked at such circuits in earlier lectures</a:t>
            </a:r>
          </a:p>
        </p:txBody>
      </p:sp>
      <p:sp>
        <p:nvSpPr>
          <p:cNvPr id="13107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107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107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3107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1080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108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500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2" name="Oval 1"/>
          <p:cNvSpPr/>
          <p:nvPr/>
        </p:nvSpPr>
        <p:spPr bwMode="auto">
          <a:xfrm>
            <a:off x="5087722" y="2097089"/>
            <a:ext cx="1030274" cy="113188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5599522" y="904973"/>
            <a:ext cx="0" cy="11921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5210593" y="483768"/>
            <a:ext cx="77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Why?</a:t>
            </a:r>
            <a:endParaRPr lang="en-C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16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5000" y="1016000"/>
            <a:ext cx="8382000" cy="4319588"/>
          </a:xfrm>
        </p:spPr>
        <p:txBody>
          <a:bodyPr/>
          <a:lstStyle/>
          <a:p>
            <a:pPr marL="376238" indent="-376238" eaLnBrk="1" hangingPunct="1"/>
            <a:r>
              <a:rPr lang="en-GB" altLang="en-US" sz="2800" b="1">
                <a:solidFill>
                  <a:srgbClr val="0000FF"/>
                </a:solidFill>
              </a:rPr>
              <a:t>A FET sample and hold gate</a:t>
            </a:r>
          </a:p>
        </p:txBody>
      </p:sp>
      <p:grpSp>
        <p:nvGrpSpPr>
          <p:cNvPr id="133123" name="Group 15"/>
          <p:cNvGrpSpPr>
            <a:grpSpLocks/>
          </p:cNvGrpSpPr>
          <p:nvPr/>
        </p:nvGrpSpPr>
        <p:grpSpPr bwMode="auto">
          <a:xfrm>
            <a:off x="1524001" y="3098800"/>
            <a:ext cx="6499225" cy="3282950"/>
            <a:chOff x="0" y="2758405"/>
            <a:chExt cx="6499575" cy="3283054"/>
          </a:xfrm>
        </p:grpSpPr>
        <p:pic>
          <p:nvPicPr>
            <p:cNvPr id="13313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857" t="18553" b="53111"/>
            <a:stretch>
              <a:fillRect/>
            </a:stretch>
          </p:blipFill>
          <p:spPr bwMode="auto">
            <a:xfrm>
              <a:off x="3095836" y="3231551"/>
              <a:ext cx="3403739" cy="1133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3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726"/>
            <a:stretch>
              <a:fillRect/>
            </a:stretch>
          </p:blipFill>
          <p:spPr bwMode="auto">
            <a:xfrm>
              <a:off x="671459" y="2758405"/>
              <a:ext cx="2496385" cy="2290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3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42" r="27271" b="81496"/>
            <a:stretch>
              <a:fillRect/>
            </a:stretch>
          </p:blipFill>
          <p:spPr bwMode="auto">
            <a:xfrm>
              <a:off x="0" y="5445224"/>
              <a:ext cx="2937683" cy="59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37" name="Rectangle 2"/>
            <p:cNvSpPr>
              <a:spLocks noChangeArrowheads="1"/>
            </p:cNvSpPr>
            <p:nvPr/>
          </p:nvSpPr>
          <p:spPr bwMode="auto">
            <a:xfrm>
              <a:off x="3887924" y="4077072"/>
              <a:ext cx="1512168" cy="39604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33138" name="Rectangle 3"/>
            <p:cNvSpPr>
              <a:spLocks noChangeArrowheads="1"/>
            </p:cNvSpPr>
            <p:nvPr/>
          </p:nvSpPr>
          <p:spPr bwMode="auto">
            <a:xfrm>
              <a:off x="4247964" y="3717032"/>
              <a:ext cx="288032" cy="43204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cxnSp>
          <p:nvCxnSpPr>
            <p:cNvPr id="133139" name="Straight Arrow Connector 6"/>
            <p:cNvCxnSpPr>
              <a:cxnSpLocks noChangeShapeType="1"/>
            </p:cNvCxnSpPr>
            <p:nvPr/>
          </p:nvCxnSpPr>
          <p:spPr bwMode="auto">
            <a:xfrm flipV="1">
              <a:off x="1835696" y="4941168"/>
              <a:ext cx="0" cy="9001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140" name="Straight Connector 8"/>
            <p:cNvCxnSpPr>
              <a:cxnSpLocks noChangeShapeType="1"/>
            </p:cNvCxnSpPr>
            <p:nvPr/>
          </p:nvCxnSpPr>
          <p:spPr bwMode="auto">
            <a:xfrm flipV="1">
              <a:off x="2937683" y="5835492"/>
              <a:ext cx="2282389" cy="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141" name="Straight Arrow Connector 10"/>
            <p:cNvCxnSpPr>
              <a:cxnSpLocks noChangeShapeType="1"/>
            </p:cNvCxnSpPr>
            <p:nvPr/>
          </p:nvCxnSpPr>
          <p:spPr bwMode="auto">
            <a:xfrm flipH="1" flipV="1">
              <a:off x="5184068" y="4012621"/>
              <a:ext cx="36004" cy="181531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01" b="19469"/>
          <a:stretch>
            <a:fillRect/>
          </a:stretch>
        </p:blipFill>
        <p:spPr bwMode="auto">
          <a:xfrm>
            <a:off x="2400301" y="1814514"/>
            <a:ext cx="2290763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3959226"/>
            <a:ext cx="7048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>
            <a:off x="2459039" y="2673350"/>
            <a:ext cx="73025" cy="15382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49" b="14159"/>
          <a:stretch>
            <a:fillRect/>
          </a:stretch>
        </p:blipFill>
        <p:spPr bwMode="auto">
          <a:xfrm>
            <a:off x="4829176" y="2992439"/>
            <a:ext cx="1914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1814514"/>
            <a:ext cx="264795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Straight Connector 25"/>
          <p:cNvCxnSpPr>
            <a:cxnSpLocks noChangeShapeType="1"/>
          </p:cNvCxnSpPr>
          <p:nvPr/>
        </p:nvCxnSpPr>
        <p:spPr bwMode="auto">
          <a:xfrm flipV="1">
            <a:off x="5786438" y="3362325"/>
            <a:ext cx="0" cy="59690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Straight Connector 34"/>
          <p:cNvCxnSpPr>
            <a:cxnSpLocks noChangeShapeType="1"/>
          </p:cNvCxnSpPr>
          <p:nvPr/>
        </p:nvCxnSpPr>
        <p:spPr bwMode="auto">
          <a:xfrm flipV="1">
            <a:off x="5743575" y="2024064"/>
            <a:ext cx="0" cy="94773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 flipH="1">
            <a:off x="5743575" y="2024063"/>
            <a:ext cx="3124200" cy="36512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42"/>
          <p:cNvCxnSpPr>
            <a:cxnSpLocks noChangeShapeType="1"/>
          </p:cNvCxnSpPr>
          <p:nvPr/>
        </p:nvCxnSpPr>
        <p:spPr bwMode="auto">
          <a:xfrm flipH="1" flipV="1">
            <a:off x="8867776" y="2024064"/>
            <a:ext cx="468313" cy="21748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6996114" y="4614864"/>
            <a:ext cx="367188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Hold time depends on: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Conversion rate of ADC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Signal frequency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Limiting conversion rate should be due to S/H jitter, bandwidth, distortion etc,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Not the encoder</a:t>
            </a:r>
          </a:p>
        </p:txBody>
      </p:sp>
    </p:spTree>
    <p:extLst>
      <p:ext uri="{BB962C8B-B14F-4D97-AF65-F5344CB8AC3E}">
        <p14:creationId xmlns:p14="http://schemas.microsoft.com/office/powerpoint/2010/main" val="48150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5000" y="1882775"/>
            <a:ext cx="8547100" cy="4319588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/>
              <a:t>Most sample and hold gates are constructed using integrated circuits</a:t>
            </a:r>
          </a:p>
          <a:p>
            <a:pPr marL="388938" indent="-388938" eaLnBrk="1" hangingPunct="1"/>
            <a:r>
              <a:rPr lang="en-GB" altLang="en-US" sz="2600"/>
              <a:t>Typical devices require a few microseconds to</a:t>
            </a:r>
            <a:br>
              <a:rPr lang="en-GB" altLang="en-US" sz="2600"/>
            </a:br>
            <a:r>
              <a:rPr lang="en-GB" altLang="en-US" sz="2600"/>
              <a:t>sample the incoming waveform, which then decays</a:t>
            </a:r>
            <a:br>
              <a:rPr lang="en-GB" altLang="en-US" sz="2600"/>
            </a:br>
            <a:r>
              <a:rPr lang="en-GB" altLang="en-US" sz="2600"/>
              <a:t>(or </a:t>
            </a:r>
            <a:r>
              <a:rPr lang="en-GB" altLang="en-US" sz="2600" b="1">
                <a:solidFill>
                  <a:srgbClr val="0000FF"/>
                </a:solidFill>
              </a:rPr>
              <a:t>droops</a:t>
            </a:r>
            <a:r>
              <a:rPr lang="en-GB" altLang="en-US" sz="2600"/>
              <a:t>) at a rate of a few millivolts per millisecond</a:t>
            </a:r>
          </a:p>
          <a:p>
            <a:pPr marL="388938" indent="-388938" eaLnBrk="1" hangingPunct="1"/>
            <a:r>
              <a:rPr lang="en-GB" altLang="en-US" sz="2600"/>
              <a:t>High speed devices, such as those used for video applications, can sample an input in a few nanoseconds, so droop must be limited to a few millivolts per microsecond</a:t>
            </a:r>
          </a:p>
        </p:txBody>
      </p:sp>
    </p:spTree>
    <p:extLst>
      <p:ext uri="{BB962C8B-B14F-4D97-AF65-F5344CB8AC3E}">
        <p14:creationId xmlns:p14="http://schemas.microsoft.com/office/powerpoint/2010/main" val="157840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Advantage of S/H</a:t>
            </a:r>
          </a:p>
        </p:txBody>
      </p:sp>
      <p:sp>
        <p:nvSpPr>
          <p:cNvPr id="137219" name="Content Placeholder 2"/>
          <p:cNvSpPr>
            <a:spLocks noGrp="1"/>
          </p:cNvSpPr>
          <p:nvPr>
            <p:ph idx="1"/>
          </p:nvPr>
        </p:nvSpPr>
        <p:spPr>
          <a:xfrm>
            <a:off x="1905000" y="1773238"/>
            <a:ext cx="8382000" cy="1223962"/>
          </a:xfrm>
        </p:spPr>
        <p:txBody>
          <a:bodyPr/>
          <a:lstStyle/>
          <a:p>
            <a:r>
              <a:rPr lang="en-CA" altLang="en-US" sz="2400"/>
              <a:t>If signal is changing during conversion, increases bit errors, missing codes, and accentuates timing mismatches in comparators of flash ADC.</a:t>
            </a:r>
          </a:p>
        </p:txBody>
      </p:sp>
      <p:pic>
        <p:nvPicPr>
          <p:cNvPr id="1372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1" y="2960688"/>
            <a:ext cx="5040313" cy="344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21" name="TextBox 3"/>
          <p:cNvSpPr txBox="1">
            <a:spLocks noChangeArrowheads="1"/>
          </p:cNvSpPr>
          <p:nvPr/>
        </p:nvSpPr>
        <p:spPr bwMode="auto">
          <a:xfrm>
            <a:off x="7680325" y="3465514"/>
            <a:ext cx="2808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Encoder output</a:t>
            </a:r>
          </a:p>
        </p:txBody>
      </p:sp>
      <p:sp>
        <p:nvSpPr>
          <p:cNvPr id="137222" name="TextBox 6"/>
          <p:cNvSpPr txBox="1">
            <a:spLocks noChangeArrowheads="1"/>
          </p:cNvSpPr>
          <p:nvPr/>
        </p:nvSpPr>
        <p:spPr bwMode="auto">
          <a:xfrm>
            <a:off x="7680325" y="5013326"/>
            <a:ext cx="2808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Output vs. input.</a:t>
            </a:r>
          </a:p>
        </p:txBody>
      </p:sp>
    </p:spTree>
    <p:extLst>
      <p:ext uri="{BB962C8B-B14F-4D97-AF65-F5344CB8AC3E}">
        <p14:creationId xmlns:p14="http://schemas.microsoft.com/office/powerpoint/2010/main" val="15894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Multiplexing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841500"/>
            <a:ext cx="8331200" cy="4319588"/>
          </a:xfrm>
        </p:spPr>
        <p:txBody>
          <a:bodyPr/>
          <a:lstStyle/>
          <a:p>
            <a:pPr marL="382588" indent="-382588" eaLnBrk="1" hangingPunct="1">
              <a:lnSpc>
                <a:spcPct val="110000"/>
              </a:lnSpc>
            </a:pPr>
            <a:r>
              <a:rPr lang="en-US" altLang="en-US" sz="2600"/>
              <a:t>While some systems have a single input and a single output, often there are multiple inputs and outputs</a:t>
            </a:r>
          </a:p>
          <a:p>
            <a:pPr marL="382588" indent="-382588" eaLnBrk="1" hangingPunct="1">
              <a:lnSpc>
                <a:spcPct val="110000"/>
              </a:lnSpc>
            </a:pPr>
            <a:r>
              <a:rPr lang="en-US" altLang="en-US" sz="2600"/>
              <a:t>Rather than have separate converters for each input and output, we often use </a:t>
            </a:r>
            <a:r>
              <a:rPr lang="en-US" altLang="en-US" sz="2600" b="1">
                <a:solidFill>
                  <a:srgbClr val="0000FF"/>
                </a:solidFill>
              </a:rPr>
              <a:t>multiplexing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multiplexers make use of </a:t>
            </a:r>
            <a:r>
              <a:rPr lang="en-US" altLang="en-US" sz="2400" b="1">
                <a:solidFill>
                  <a:srgbClr val="0000FF"/>
                </a:solidFill>
              </a:rPr>
              <a:t>electrically operated switches</a:t>
            </a:r>
            <a:r>
              <a:rPr lang="en-US" altLang="en-US" sz="2400"/>
              <a:t> to control the routing of signals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these can be used at the input or output of a system</a:t>
            </a:r>
          </a:p>
          <a:p>
            <a:pPr marL="858838" lvl="1" eaLnBrk="1" hangingPunct="1">
              <a:lnSpc>
                <a:spcPct val="110000"/>
              </a:lnSpc>
            </a:pPr>
            <a:r>
              <a:rPr lang="en-US" altLang="en-US" sz="2400"/>
              <a:t>normally separate anti-aliasing and/or reconstruction filters would be used with each input</a:t>
            </a:r>
          </a:p>
        </p:txBody>
      </p:sp>
      <p:sp>
        <p:nvSpPr>
          <p:cNvPr id="138244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8246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38247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8251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8252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28.6</a:t>
              </a:r>
            </a:p>
          </p:txBody>
        </p:sp>
      </p:grpSp>
      <p:grpSp>
        <p:nvGrpSpPr>
          <p:cNvPr id="138248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38249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28C</a:t>
              </a:r>
            </a:p>
          </p:txBody>
        </p:sp>
        <p:pic>
          <p:nvPicPr>
            <p:cNvPr id="138250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0289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9600"/>
            <a:ext cx="8382000" cy="4319588"/>
          </a:xfrm>
        </p:spPr>
        <p:txBody>
          <a:bodyPr/>
          <a:lstStyle/>
          <a:p>
            <a:pPr marL="376238" indent="-376238" eaLnBrk="1" hangingPunct="1"/>
            <a:r>
              <a:rPr lang="en-GB" altLang="en-US" sz="2600" b="1">
                <a:solidFill>
                  <a:srgbClr val="0000FF"/>
                </a:solidFill>
              </a:rPr>
              <a:t>Input multiplexing</a:t>
            </a:r>
          </a:p>
        </p:txBody>
      </p:sp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951"/>
          <a:stretch>
            <a:fillRect/>
          </a:stretch>
        </p:blipFill>
        <p:spPr bwMode="auto">
          <a:xfrm>
            <a:off x="2159001" y="2663825"/>
            <a:ext cx="7908925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0292" name="TextBox 1"/>
          <p:cNvSpPr txBox="1">
            <a:spLocks noChangeArrowheads="1"/>
          </p:cNvSpPr>
          <p:nvPr/>
        </p:nvSpPr>
        <p:spPr bwMode="auto">
          <a:xfrm>
            <a:off x="2159000" y="908051"/>
            <a:ext cx="7645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Time delay between sampled inputs</a:t>
            </a:r>
          </a:p>
        </p:txBody>
      </p:sp>
    </p:spTree>
    <p:extLst>
      <p:ext uri="{BB962C8B-B14F-4D97-AF65-F5344CB8AC3E}">
        <p14:creationId xmlns:p14="http://schemas.microsoft.com/office/powerpoint/2010/main" val="157469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92300" y="1870075"/>
            <a:ext cx="8382000" cy="4319588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 b="1">
                <a:solidFill>
                  <a:srgbClr val="0000FF"/>
                </a:solidFill>
              </a:rPr>
              <a:t>Input multiplexing with sample and hold gates</a:t>
            </a:r>
          </a:p>
        </p:txBody>
      </p:sp>
      <p:pic>
        <p:nvPicPr>
          <p:cNvPr id="142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25" b="38159"/>
          <a:stretch>
            <a:fillRect/>
          </a:stretch>
        </p:blipFill>
        <p:spPr bwMode="auto">
          <a:xfrm>
            <a:off x="2070100" y="2601914"/>
            <a:ext cx="80645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340" name="TextBox 3"/>
          <p:cNvSpPr txBox="1">
            <a:spLocks noChangeArrowheads="1"/>
          </p:cNvSpPr>
          <p:nvPr/>
        </p:nvSpPr>
        <p:spPr bwMode="auto">
          <a:xfrm>
            <a:off x="1882775" y="542926"/>
            <a:ext cx="7645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All inputs sampled simultaneously—only droop to worry about (last one read has largest droop)</a:t>
            </a:r>
          </a:p>
        </p:txBody>
      </p:sp>
    </p:spTree>
    <p:extLst>
      <p:ext uri="{BB962C8B-B14F-4D97-AF65-F5344CB8AC3E}">
        <p14:creationId xmlns:p14="http://schemas.microsoft.com/office/powerpoint/2010/main" val="107896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/>
            <a:r>
              <a:rPr lang="en-GB" altLang="en-US" sz="2600" b="1">
                <a:solidFill>
                  <a:srgbClr val="0000FF"/>
                </a:solidFill>
              </a:rPr>
              <a:t>Output multiplexing</a:t>
            </a:r>
          </a:p>
        </p:txBody>
      </p:sp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40" b="3368"/>
          <a:stretch>
            <a:fillRect/>
          </a:stretch>
        </p:blipFill>
        <p:spPr bwMode="auto">
          <a:xfrm>
            <a:off x="2132014" y="2638425"/>
            <a:ext cx="8054975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388" name="TextBox 3"/>
          <p:cNvSpPr txBox="1">
            <a:spLocks noChangeArrowheads="1"/>
          </p:cNvSpPr>
          <p:nvPr/>
        </p:nvSpPr>
        <p:spPr bwMode="auto">
          <a:xfrm>
            <a:off x="1882776" y="542926"/>
            <a:ext cx="83042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Convert input 1-hold output 1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Get new input, convert new input, hold output on ch 2 …</a:t>
            </a:r>
          </a:p>
        </p:txBody>
      </p:sp>
    </p:spTree>
    <p:extLst>
      <p:ext uri="{BB962C8B-B14F-4D97-AF65-F5344CB8AC3E}">
        <p14:creationId xmlns:p14="http://schemas.microsoft.com/office/powerpoint/2010/main" val="177894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3" y="1871664"/>
            <a:ext cx="8382000" cy="4319587"/>
          </a:xfrm>
        </p:spPr>
        <p:txBody>
          <a:bodyPr/>
          <a:lstStyle/>
          <a:p>
            <a:pPr marL="382588" indent="-382588" eaLnBrk="1" hangingPunct="1">
              <a:defRPr/>
            </a:pPr>
            <a:r>
              <a:rPr lang="en-GB" sz="2600" b="1" dirty="0">
                <a:solidFill>
                  <a:srgbClr val="0000FF"/>
                </a:solidFill>
              </a:rPr>
              <a:t>Single-chip data acquisition systems</a:t>
            </a:r>
          </a:p>
          <a:p>
            <a:pPr marL="858838" lvl="1" eaLnBrk="1" hangingPunct="1">
              <a:lnSpc>
                <a:spcPct val="120000"/>
              </a:lnSpc>
              <a:defRPr/>
            </a:pPr>
            <a:r>
              <a:rPr lang="en-GB" sz="2400" dirty="0"/>
              <a:t>these are a combination of an ADC and a multiplexer within a single integrated circuit</a:t>
            </a:r>
          </a:p>
          <a:p>
            <a:pPr marL="858838" lvl="1" eaLnBrk="1" hangingPunct="1">
              <a:lnSpc>
                <a:spcPct val="120000"/>
              </a:lnSpc>
              <a:defRPr/>
            </a:pPr>
            <a:r>
              <a:rPr lang="en-GB" sz="2400" dirty="0"/>
              <a:t>usually designed for use with microprocessor-based systems, and provide all the control lines necessary for simple interfacing</a:t>
            </a:r>
          </a:p>
          <a:p>
            <a:pPr marL="515938" eaLnBrk="1" hangingPunct="1">
              <a:lnSpc>
                <a:spcPct val="120000"/>
              </a:lnSpc>
              <a:defRPr/>
            </a:pPr>
            <a:r>
              <a:rPr lang="en-GB" sz="2600" dirty="0">
                <a:solidFill>
                  <a:srgbClr val="FF0000"/>
                </a:solidFill>
              </a:rPr>
              <a:t>More info in the analogue devices analogue to digital conversion handbook on It’s Learning</a:t>
            </a:r>
            <a:br>
              <a:rPr lang="en-GB" sz="2600" dirty="0">
                <a:solidFill>
                  <a:srgbClr val="FF0000"/>
                </a:solidFill>
              </a:rPr>
            </a:br>
            <a:r>
              <a:rPr lang="en-GB" sz="2600" dirty="0">
                <a:solidFill>
                  <a:srgbClr val="FF0000"/>
                </a:solidFill>
              </a:rPr>
              <a:t>analog_digital_conversion.zip</a:t>
            </a:r>
          </a:p>
          <a:p>
            <a:pPr marL="573088" lvl="1" indent="0" eaLnBrk="1" hangingPunct="1">
              <a:lnSpc>
                <a:spcPct val="120000"/>
              </a:lnSpc>
              <a:buNone/>
              <a:defRPr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35482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Further Study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773239"/>
            <a:ext cx="5378450" cy="3311525"/>
          </a:xfrm>
        </p:spPr>
        <p:txBody>
          <a:bodyPr/>
          <a:lstStyle/>
          <a:p>
            <a:pPr eaLnBrk="1" hangingPunct="1"/>
            <a:r>
              <a:rPr lang="en-GB" altLang="en-US" sz="2600"/>
              <a:t>The </a:t>
            </a:r>
            <a:r>
              <a:rPr lang="en-GB" altLang="en-US" sz="2600">
                <a:solidFill>
                  <a:srgbClr val="667AFF"/>
                </a:solidFill>
              </a:rPr>
              <a:t>Further Study </a:t>
            </a:r>
            <a:r>
              <a:rPr lang="en-GB" altLang="en-US" sz="2600"/>
              <a:t>section at the end of Chapter 28 looks at the use of analogue sensors within smartphones.</a:t>
            </a:r>
          </a:p>
          <a:p>
            <a:pPr eaLnBrk="1" hangingPunct="1"/>
            <a:r>
              <a:rPr lang="en-GB" altLang="en-US" sz="2600"/>
              <a:t>Consider what novel sensors could be added to a smartphone and suggest some applications that might make use of them.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GB" altLang="en-US" smtClean="0"/>
          </a:p>
        </p:txBody>
      </p:sp>
      <p:grpSp>
        <p:nvGrpSpPr>
          <p:cNvPr id="148484" name="Group 8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48490" name="Picture 8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849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Further Study</a:t>
              </a:r>
            </a:p>
          </p:txBody>
        </p:sp>
      </p:grpSp>
      <p:grpSp>
        <p:nvGrpSpPr>
          <p:cNvPr id="148485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48488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28D</a:t>
              </a:r>
            </a:p>
          </p:txBody>
        </p:sp>
        <p:pic>
          <p:nvPicPr>
            <p:cNvPr id="148489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905000" y="5121276"/>
            <a:ext cx="81153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itchFamily="2" charset="2"/>
              <a:buChar char="§"/>
              <a:defRPr/>
            </a:pPr>
            <a:r>
              <a:rPr lang="en-GB" sz="2600" kern="0" dirty="0">
                <a:solidFill>
                  <a:srgbClr val="000000"/>
                </a:solidFill>
              </a:rPr>
              <a:t>When you have given this some thought, take a look at the video. 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defRPr/>
            </a:pPr>
            <a:endParaRPr lang="en-GB" sz="3000" kern="0" dirty="0">
              <a:solidFill>
                <a:srgbClr val="000000"/>
              </a:solidFill>
            </a:endParaRPr>
          </a:p>
        </p:txBody>
      </p:sp>
      <p:pic>
        <p:nvPicPr>
          <p:cNvPr id="148487" name="Picture 11" descr="Further Study 2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1952626"/>
            <a:ext cx="304800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048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Key points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3388" y="1592263"/>
            <a:ext cx="8856662" cy="4565650"/>
          </a:xfrm>
        </p:spPr>
        <p:txBody>
          <a:bodyPr/>
          <a:lstStyle/>
          <a:p>
            <a:pPr marL="382588" indent="-382588" eaLnBrk="1" hangingPunct="1"/>
            <a:r>
              <a:rPr lang="en-US" altLang="en-US" sz="2200"/>
              <a:t>Converting an analogue signal to a digital form is achieved by sampling the waveform and then performing analogue</a:t>
            </a:r>
            <a:br>
              <a:rPr lang="en-US" altLang="en-US" sz="2200"/>
            </a:br>
            <a:r>
              <a:rPr lang="en-US" altLang="en-US" sz="2200"/>
              <a:t>to digital conversion</a:t>
            </a:r>
          </a:p>
          <a:p>
            <a:pPr marL="382588" indent="-382588" eaLnBrk="1" hangingPunct="1"/>
            <a:r>
              <a:rPr lang="en-US" altLang="en-US" sz="2200"/>
              <a:t>As long as the sampling rate is above the Nyquist rate (&gt; twice the highest frequency present), no information is lost as a result of sampling</a:t>
            </a:r>
          </a:p>
          <a:p>
            <a:pPr marL="382588" indent="-382588" eaLnBrk="1" hangingPunct="1"/>
            <a:r>
              <a:rPr lang="en-US" altLang="en-US" sz="2200"/>
              <a:t>When sampling broad spectrum signals we make use of anti-aliasing filters to remove unwanted components</a:t>
            </a:r>
          </a:p>
          <a:p>
            <a:pPr marL="382588" indent="-382588" eaLnBrk="1" hangingPunct="1"/>
            <a:r>
              <a:rPr lang="en-US" altLang="en-US" sz="2200"/>
              <a:t>When reconstructing signals, filters are used to remove the effects of the sampling</a:t>
            </a:r>
          </a:p>
          <a:p>
            <a:pPr marL="382588" indent="-382588" eaLnBrk="1" hangingPunct="1"/>
            <a:r>
              <a:rPr lang="en-US" altLang="en-US" sz="2200"/>
              <a:t>A wide range of ADCs and DACs is available</a:t>
            </a:r>
          </a:p>
          <a:p>
            <a:pPr marL="382588" indent="-382588" eaLnBrk="1" hangingPunct="1"/>
            <a:r>
              <a:rPr lang="en-US" altLang="en-US" sz="2200"/>
              <a:t>Sample and hold gates may be useful at the input or output</a:t>
            </a:r>
          </a:p>
          <a:p>
            <a:pPr marL="382588" indent="-382588" eaLnBrk="1" hangingPunct="1"/>
            <a:r>
              <a:rPr lang="en-US" altLang="en-US" sz="2200"/>
              <a:t>Multiplexers can reduce the number of converters required</a:t>
            </a:r>
            <a:endParaRPr lang="en-US" altLang="en-US" sz="220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32725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7604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Why the filters: Sampling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831975"/>
            <a:ext cx="8404225" cy="4319588"/>
          </a:xfrm>
        </p:spPr>
        <p:txBody>
          <a:bodyPr/>
          <a:lstStyle/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In order to obtain a picture of a varying quantity we need to take regular measurements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this process is called </a:t>
            </a:r>
            <a:r>
              <a:rPr lang="en-US" altLang="en-US" sz="2400" b="1">
                <a:solidFill>
                  <a:srgbClr val="0000FF"/>
                </a:solidFill>
              </a:rPr>
              <a:t>sampling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but how often do we need to sample?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The answer is given by the </a:t>
            </a:r>
            <a:r>
              <a:rPr lang="en-US" altLang="en-US" sz="2600" b="1">
                <a:solidFill>
                  <a:srgbClr val="0000FF"/>
                </a:solidFill>
              </a:rPr>
              <a:t>Nyquist sampling theorem</a:t>
            </a:r>
            <a:r>
              <a:rPr lang="en-US" altLang="en-US" sz="2600"/>
              <a:t> which says that:</a:t>
            </a:r>
          </a:p>
          <a:p>
            <a:pPr lvl="1" eaLnBrk="1" hangingPunct="1">
              <a:lnSpc>
                <a:spcPct val="110000"/>
              </a:lnSpc>
              <a:buFontTx/>
              <a:buNone/>
            </a:pPr>
            <a:r>
              <a:rPr lang="en-US" altLang="en-US" sz="2400" i="1"/>
              <a:t>	the sampling rate must be greater than twice the highest frequency present in the signal being sampled.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this minimum sampling rate is the </a:t>
            </a:r>
            <a:r>
              <a:rPr lang="en-US" altLang="en-US" sz="2400" b="1">
                <a:solidFill>
                  <a:srgbClr val="0000FF"/>
                </a:solidFill>
              </a:rPr>
              <a:t>Nyquist rate</a:t>
            </a: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9011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90123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124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28.2</a:t>
              </a:r>
            </a:p>
          </p:txBody>
        </p:sp>
      </p:grpSp>
      <p:grpSp>
        <p:nvGrpSpPr>
          <p:cNvPr id="90120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90121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28A</a:t>
              </a:r>
            </a:p>
          </p:txBody>
        </p:sp>
        <p:pic>
          <p:nvPicPr>
            <p:cNvPr id="90122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742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Next time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Review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5881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4" y="1665289"/>
            <a:ext cx="4186237" cy="4319587"/>
          </a:xfrm>
        </p:spPr>
        <p:txBody>
          <a:bodyPr/>
          <a:lstStyle/>
          <a:p>
            <a:pPr marL="388938" indent="-388938" eaLnBrk="1" hangingPunct="1">
              <a:tabLst>
                <a:tab pos="952500" algn="l"/>
              </a:tabLst>
            </a:pPr>
            <a:r>
              <a:rPr lang="en-GB" altLang="en-US" sz="2400"/>
              <a:t>The effects of sampling</a:t>
            </a:r>
            <a:br>
              <a:rPr lang="en-GB" altLang="en-US" sz="2400"/>
            </a:br>
            <a:r>
              <a:rPr lang="en-GB" altLang="en-US" sz="2400"/>
              <a:t>rate are illustrated here:</a:t>
            </a:r>
          </a:p>
          <a:p>
            <a:pPr marL="889000" lvl="1" indent="-431800" eaLnBrk="1" hangingPunct="1">
              <a:buNone/>
              <a:tabLst>
                <a:tab pos="952500" algn="l"/>
              </a:tabLst>
            </a:pPr>
            <a:r>
              <a:rPr lang="en-GB" altLang="en-US" sz="2200"/>
              <a:t>(a) shows the original signal</a:t>
            </a:r>
          </a:p>
          <a:p>
            <a:pPr marL="889000" lvl="1" indent="-431800" eaLnBrk="1" hangingPunct="1">
              <a:buNone/>
              <a:tabLst>
                <a:tab pos="952500" algn="l"/>
              </a:tabLst>
            </a:pPr>
            <a:r>
              <a:rPr lang="en-GB" altLang="en-US" sz="2200"/>
              <a:t>(b) shows the effects of sampling at a rate </a:t>
            </a:r>
            <a:r>
              <a:rPr lang="en-GB" altLang="en-US" sz="2200" i="1"/>
              <a:t>above</a:t>
            </a:r>
            <a:r>
              <a:rPr lang="en-GB" altLang="en-US" sz="2200"/>
              <a:t/>
            </a:r>
            <a:br>
              <a:rPr lang="en-GB" altLang="en-US" sz="2200"/>
            </a:br>
            <a:r>
              <a:rPr lang="en-GB" altLang="en-US" sz="2200"/>
              <a:t>the Nyquist rate</a:t>
            </a:r>
          </a:p>
          <a:p>
            <a:pPr marL="889000" lvl="1" indent="-431800" eaLnBrk="1" hangingPunct="1">
              <a:buNone/>
              <a:tabLst>
                <a:tab pos="952500" algn="l"/>
              </a:tabLst>
            </a:pPr>
            <a:r>
              <a:rPr lang="en-GB" altLang="en-US" sz="2200"/>
              <a:t>(c) shows the effects of</a:t>
            </a:r>
            <a:br>
              <a:rPr lang="en-GB" altLang="en-US" sz="2200"/>
            </a:br>
            <a:r>
              <a:rPr lang="en-GB" altLang="en-US" sz="2200"/>
              <a:t>sampling at a rate </a:t>
            </a:r>
            <a:r>
              <a:rPr lang="en-GB" altLang="en-US" sz="2200" i="1"/>
              <a:t>below</a:t>
            </a:r>
            <a:r>
              <a:rPr lang="en-GB" altLang="en-US" sz="2200"/>
              <a:t/>
            </a:r>
            <a:br>
              <a:rPr lang="en-GB" altLang="en-US" sz="2200"/>
            </a:br>
            <a:r>
              <a:rPr lang="en-GB" altLang="en-US" sz="2200"/>
              <a:t>the Nyquist rate (f</a:t>
            </a:r>
            <a:r>
              <a:rPr lang="en-GB" altLang="en-US" sz="2200" baseline="-25000"/>
              <a:t>ny</a:t>
            </a:r>
            <a:r>
              <a:rPr lang="en-GB" altLang="en-US" sz="2200"/>
              <a:t>=F/2)</a:t>
            </a:r>
          </a:p>
          <a:p>
            <a:pPr marL="889000" lvl="1" indent="-431800" eaLnBrk="1" hangingPunct="1">
              <a:buNone/>
              <a:tabLst>
                <a:tab pos="952500" algn="l"/>
              </a:tabLst>
            </a:pPr>
            <a:r>
              <a:rPr lang="en-GB" altLang="en-US" sz="2200"/>
              <a:t>(d) Sample at the frequency of the sine wave, F, interpret as f=0 again!</a:t>
            </a:r>
            <a:br>
              <a:rPr lang="en-GB" altLang="en-US" sz="2200"/>
            </a:br>
            <a:r>
              <a:rPr lang="en-GB" altLang="en-US" sz="2200"/>
              <a:t>Second harmonic	</a:t>
            </a:r>
          </a:p>
        </p:txBody>
      </p:sp>
      <p:pic>
        <p:nvPicPr>
          <p:cNvPr id="92163" name="Picture 3" descr="C26NF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388" y="1700214"/>
            <a:ext cx="3981450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324226" y="26989"/>
            <a:ext cx="4716463" cy="1493837"/>
            <a:chOff x="1799692" y="27485"/>
            <a:chExt cx="4716524" cy="1493303"/>
          </a:xfrm>
        </p:grpSpPr>
        <p:pic>
          <p:nvPicPr>
            <p:cNvPr id="92179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4387350" y="27485"/>
              <a:ext cx="184152" cy="2618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66851" y="35419"/>
              <a:ext cx="247653" cy="2618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7200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</p:grpSp>
      <p:cxnSp>
        <p:nvCxnSpPr>
          <p:cNvPr id="92165" name="Straight Connector 4"/>
          <p:cNvCxnSpPr>
            <a:cxnSpLocks noChangeShapeType="1"/>
          </p:cNvCxnSpPr>
          <p:nvPr/>
        </p:nvCxnSpPr>
        <p:spPr bwMode="auto">
          <a:xfrm flipV="1">
            <a:off x="8913813" y="3105150"/>
            <a:ext cx="0" cy="287338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66" name="Straight Connector 24"/>
          <p:cNvCxnSpPr>
            <a:cxnSpLocks noChangeShapeType="1"/>
          </p:cNvCxnSpPr>
          <p:nvPr/>
        </p:nvCxnSpPr>
        <p:spPr bwMode="auto">
          <a:xfrm flipV="1">
            <a:off x="9048750" y="3105151"/>
            <a:ext cx="0" cy="36036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67" name="Straight Arrow Connector 23"/>
          <p:cNvCxnSpPr>
            <a:cxnSpLocks noChangeShapeType="1"/>
          </p:cNvCxnSpPr>
          <p:nvPr/>
        </p:nvCxnSpPr>
        <p:spPr bwMode="auto">
          <a:xfrm flipH="1">
            <a:off x="9048750" y="3213100"/>
            <a:ext cx="17938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68" name="Straight Arrow Connector 28"/>
          <p:cNvCxnSpPr>
            <a:cxnSpLocks noChangeShapeType="1"/>
          </p:cNvCxnSpPr>
          <p:nvPr/>
        </p:nvCxnSpPr>
        <p:spPr bwMode="auto">
          <a:xfrm>
            <a:off x="8724900" y="3213100"/>
            <a:ext cx="17938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69" name="Straight Connector 65"/>
          <p:cNvCxnSpPr>
            <a:cxnSpLocks noChangeShapeType="1"/>
          </p:cNvCxnSpPr>
          <p:nvPr/>
        </p:nvCxnSpPr>
        <p:spPr bwMode="auto">
          <a:xfrm>
            <a:off x="6788150" y="4433888"/>
            <a:ext cx="0" cy="40005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70" name="Straight Connector 66"/>
          <p:cNvCxnSpPr>
            <a:cxnSpLocks noChangeShapeType="1"/>
          </p:cNvCxnSpPr>
          <p:nvPr/>
        </p:nvCxnSpPr>
        <p:spPr bwMode="auto">
          <a:xfrm>
            <a:off x="7248525" y="4433889"/>
            <a:ext cx="0" cy="687387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71" name="Straight Arrow Connector 67"/>
          <p:cNvCxnSpPr>
            <a:cxnSpLocks noChangeShapeType="1"/>
          </p:cNvCxnSpPr>
          <p:nvPr/>
        </p:nvCxnSpPr>
        <p:spPr bwMode="auto">
          <a:xfrm>
            <a:off x="6773863" y="4595813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172" name="TextBox 68"/>
          <p:cNvSpPr txBox="1">
            <a:spLocks noChangeArrowheads="1"/>
          </p:cNvSpPr>
          <p:nvPr/>
        </p:nvSpPr>
        <p:spPr bwMode="auto">
          <a:xfrm>
            <a:off x="6689725" y="4329114"/>
            <a:ext cx="63023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900" i="1">
                <a:solidFill>
                  <a:srgbClr val="FF0000"/>
                </a:solidFill>
              </a:rPr>
              <a:t>T</a:t>
            </a:r>
            <a:r>
              <a:rPr lang="en-CA" altLang="en-US" sz="900" i="1" baseline="-25000">
                <a:solidFill>
                  <a:srgbClr val="FF0000"/>
                </a:solidFill>
              </a:rPr>
              <a:t>S</a:t>
            </a:r>
            <a:r>
              <a:rPr lang="en-CA" altLang="en-US" sz="900" i="1">
                <a:solidFill>
                  <a:srgbClr val="FF0000"/>
                </a:solidFill>
              </a:rPr>
              <a:t>=1/f</a:t>
            </a:r>
            <a:r>
              <a:rPr lang="en-CA" altLang="en-US" sz="900" i="1" baseline="-25000">
                <a:solidFill>
                  <a:srgbClr val="FF0000"/>
                </a:solidFill>
              </a:rPr>
              <a:t>S</a:t>
            </a:r>
            <a:endParaRPr lang="en-CA" altLang="en-US" sz="900" i="1">
              <a:solidFill>
                <a:srgbClr val="FF0000"/>
              </a:solidFill>
            </a:endParaRPr>
          </a:p>
        </p:txBody>
      </p:sp>
      <p:sp>
        <p:nvSpPr>
          <p:cNvPr id="92173" name="TextBox 68"/>
          <p:cNvSpPr txBox="1">
            <a:spLocks noChangeArrowheads="1"/>
          </p:cNvSpPr>
          <p:nvPr/>
        </p:nvSpPr>
        <p:spPr bwMode="auto">
          <a:xfrm>
            <a:off x="8651875" y="2924176"/>
            <a:ext cx="630238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900" i="1">
                <a:solidFill>
                  <a:srgbClr val="FF0000"/>
                </a:solidFill>
              </a:rPr>
              <a:t>T</a:t>
            </a:r>
            <a:r>
              <a:rPr lang="en-CA" altLang="en-US" sz="900" i="1" baseline="-25000">
                <a:solidFill>
                  <a:srgbClr val="FF0000"/>
                </a:solidFill>
              </a:rPr>
              <a:t>S</a:t>
            </a:r>
            <a:r>
              <a:rPr lang="en-CA" altLang="en-US" sz="900" i="1">
                <a:solidFill>
                  <a:srgbClr val="FF0000"/>
                </a:solidFill>
              </a:rPr>
              <a:t>=1/f</a:t>
            </a:r>
            <a:r>
              <a:rPr lang="en-CA" altLang="en-US" sz="900" i="1" baseline="-25000">
                <a:solidFill>
                  <a:srgbClr val="FF0000"/>
                </a:solidFill>
              </a:rPr>
              <a:t>S</a:t>
            </a:r>
            <a:endParaRPr lang="en-CA" altLang="en-US" sz="900" i="1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8040689" y="288925"/>
            <a:ext cx="25558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So a high-frequency signal at F </a:t>
            </a:r>
            <a:br>
              <a:rPr lang="en-CA" altLang="en-US" sz="1800">
                <a:solidFill>
                  <a:srgbClr val="FF0000"/>
                </a:solidFill>
              </a:rPr>
            </a:br>
            <a:r>
              <a:rPr lang="en-CA" altLang="en-US" sz="1800">
                <a:solidFill>
                  <a:srgbClr val="FF0000"/>
                </a:solidFill>
              </a:rPr>
              <a:t>Is read as a low frequency signal at f</a:t>
            </a:r>
            <a:r>
              <a:rPr lang="en-CA" altLang="en-US" sz="1800" baseline="-25000">
                <a:solidFill>
                  <a:srgbClr val="FF0000"/>
                </a:solidFill>
              </a:rPr>
              <a:t>s</a:t>
            </a:r>
            <a:r>
              <a:rPr lang="en-CA" altLang="en-US" sz="1800">
                <a:solidFill>
                  <a:srgbClr val="FF0000"/>
                </a:solidFill>
              </a:rPr>
              <a:t>-F</a:t>
            </a:r>
          </a:p>
        </p:txBody>
      </p:sp>
      <p:cxnSp>
        <p:nvCxnSpPr>
          <p:cNvPr id="92175" name="Straight Connector 65"/>
          <p:cNvCxnSpPr>
            <a:cxnSpLocks noChangeShapeType="1"/>
          </p:cNvCxnSpPr>
          <p:nvPr/>
        </p:nvCxnSpPr>
        <p:spPr bwMode="auto">
          <a:xfrm>
            <a:off x="7075488" y="2651126"/>
            <a:ext cx="0" cy="30956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76" name="Straight Connector 66"/>
          <p:cNvCxnSpPr>
            <a:cxnSpLocks noChangeShapeType="1"/>
          </p:cNvCxnSpPr>
          <p:nvPr/>
        </p:nvCxnSpPr>
        <p:spPr bwMode="auto">
          <a:xfrm>
            <a:off x="6731000" y="2000250"/>
            <a:ext cx="0" cy="960438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77" name="Straight Arrow Connector 67"/>
          <p:cNvCxnSpPr>
            <a:cxnSpLocks noChangeShapeType="1"/>
          </p:cNvCxnSpPr>
          <p:nvPr/>
        </p:nvCxnSpPr>
        <p:spPr bwMode="auto">
          <a:xfrm>
            <a:off x="6745288" y="2833688"/>
            <a:ext cx="3302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178" name="TextBox 68"/>
          <p:cNvSpPr txBox="1">
            <a:spLocks noChangeArrowheads="1"/>
          </p:cNvSpPr>
          <p:nvPr/>
        </p:nvSpPr>
        <p:spPr bwMode="auto">
          <a:xfrm>
            <a:off x="6491289" y="2874964"/>
            <a:ext cx="8985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900" i="1">
                <a:solidFill>
                  <a:srgbClr val="FF0000"/>
                </a:solidFill>
              </a:rPr>
              <a:t>T</a:t>
            </a:r>
            <a:r>
              <a:rPr lang="en-CA" altLang="en-US" sz="900" i="1" baseline="-25000">
                <a:solidFill>
                  <a:srgbClr val="FF0000"/>
                </a:solidFill>
              </a:rPr>
              <a:t>ny</a:t>
            </a:r>
            <a:r>
              <a:rPr lang="en-CA" altLang="en-US" sz="900" i="1">
                <a:solidFill>
                  <a:srgbClr val="FF0000"/>
                </a:solidFill>
              </a:rPr>
              <a:t>=1/(2</a:t>
            </a:r>
            <a:r>
              <a:rPr lang="en-CA" altLang="en-US" sz="900" i="1">
                <a:solidFill>
                  <a:srgbClr val="FF0000"/>
                </a:solidFill>
                <a:sym typeface="Symbol" panose="05050102010706020507" pitchFamily="18" charset="2"/>
              </a:rPr>
              <a:t>F)</a:t>
            </a:r>
            <a:endParaRPr lang="en-CA" altLang="en-US" sz="900" i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71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or harmonics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3888" y="1557339"/>
            <a:ext cx="4140200" cy="3851275"/>
          </a:xfrm>
        </p:spPr>
        <p:txBody>
          <a:bodyPr/>
          <a:lstStyle/>
          <a:p>
            <a:pPr marL="0" indent="0" algn="ctr">
              <a:buNone/>
            </a:pPr>
            <a:r>
              <a:rPr lang="en-CA" altLang="en-US" sz="2400"/>
              <a:t>Fourier Transform</a:t>
            </a:r>
          </a:p>
          <a:p>
            <a:pPr marL="0" indent="0">
              <a:buNone/>
            </a:pPr>
            <a:r>
              <a:rPr lang="en-CA" altLang="en-US" sz="2400"/>
              <a:t>Shows power vs. frequency of sine wave at frequency F</a:t>
            </a:r>
          </a:p>
          <a:p>
            <a:pPr marL="0" indent="0">
              <a:buNone/>
            </a:pPr>
            <a:r>
              <a:rPr lang="en-CA" altLang="en-US" sz="2400"/>
              <a:t>Add a reverse scale of </a:t>
            </a:r>
            <a:br>
              <a:rPr lang="en-CA" altLang="en-US" sz="2400"/>
            </a:br>
            <a:r>
              <a:rPr lang="en-CA" altLang="en-US" sz="2400"/>
              <a:t>	negative frequencies</a:t>
            </a:r>
          </a:p>
          <a:p>
            <a:pPr marL="0" indent="0">
              <a:buNone/>
            </a:pPr>
            <a:r>
              <a:rPr lang="en-CA" altLang="en-US" sz="2400"/>
              <a:t>A sine wave with high,</a:t>
            </a:r>
            <a:br>
              <a:rPr lang="en-CA" altLang="en-US" sz="2400"/>
            </a:br>
            <a:r>
              <a:rPr lang="en-CA" altLang="en-US" sz="2400"/>
              <a:t>	negative frequency </a:t>
            </a:r>
            <a:r>
              <a:rPr lang="en-CA" altLang="en-US" sz="2400">
                <a:solidFill>
                  <a:srgbClr val="FF0000"/>
                </a:solidFill>
              </a:rPr>
              <a:t>–F</a:t>
            </a:r>
          </a:p>
          <a:p>
            <a:pPr marL="0" indent="0">
              <a:buNone/>
            </a:pPr>
            <a:r>
              <a:rPr lang="en-CA" altLang="en-US" sz="2400">
                <a:solidFill>
                  <a:srgbClr val="FF0000"/>
                </a:solidFill>
              </a:rPr>
              <a:t>Is heard as a low frequency</a:t>
            </a:r>
            <a:br>
              <a:rPr lang="en-CA" altLang="en-US" sz="2400">
                <a:solidFill>
                  <a:srgbClr val="FF0000"/>
                </a:solidFill>
              </a:rPr>
            </a:br>
            <a:r>
              <a:rPr lang="en-CA" altLang="en-US" sz="2400">
                <a:solidFill>
                  <a:srgbClr val="FF0000"/>
                </a:solidFill>
              </a:rPr>
              <a:t>	sine wave at f</a:t>
            </a:r>
            <a:r>
              <a:rPr lang="en-CA" altLang="en-US" sz="2400" baseline="-25000">
                <a:solidFill>
                  <a:srgbClr val="FF0000"/>
                </a:solidFill>
              </a:rPr>
              <a:t>s</a:t>
            </a:r>
            <a:r>
              <a:rPr lang="en-CA" altLang="en-US" sz="240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94212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4213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94214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4216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cxnSp>
        <p:nvCxnSpPr>
          <p:cNvPr id="10" name="Straight Arrow Connector 9"/>
          <p:cNvCxnSpPr>
            <a:cxnSpLocks noChangeShapeType="1"/>
          </p:cNvCxnSpPr>
          <p:nvPr/>
        </p:nvCxnSpPr>
        <p:spPr bwMode="auto">
          <a:xfrm flipV="1">
            <a:off x="7535863" y="4133850"/>
            <a:ext cx="0" cy="64928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302501" y="17367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319963" y="51927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94222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7" name="Straight Connector 16"/>
          <p:cNvCxnSpPr>
            <a:cxnSpLocks noChangeShapeType="1"/>
            <a:stCxn id="13" idx="2"/>
          </p:cNvCxnSpPr>
          <p:nvPr/>
        </p:nvCxnSpPr>
        <p:spPr bwMode="auto">
          <a:xfrm>
            <a:off x="7535863" y="2074864"/>
            <a:ext cx="0" cy="2058987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Straight Arrow Connector 19"/>
          <p:cNvCxnSpPr>
            <a:cxnSpLocks noChangeShapeType="1"/>
            <a:endCxn id="13" idx="2"/>
          </p:cNvCxnSpPr>
          <p:nvPr/>
        </p:nvCxnSpPr>
        <p:spPr bwMode="auto">
          <a:xfrm flipH="1">
            <a:off x="7535864" y="2068513"/>
            <a:ext cx="2516187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Straight Connector 28"/>
          <p:cNvCxnSpPr>
            <a:cxnSpLocks noChangeShapeType="1"/>
          </p:cNvCxnSpPr>
          <p:nvPr/>
        </p:nvCxnSpPr>
        <p:spPr bwMode="auto">
          <a:xfrm>
            <a:off x="7531100" y="4783139"/>
            <a:ext cx="0" cy="409575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Arrow Connector 30"/>
          <p:cNvCxnSpPr>
            <a:cxnSpLocks noChangeShapeType="1"/>
          </p:cNvCxnSpPr>
          <p:nvPr/>
        </p:nvCxnSpPr>
        <p:spPr bwMode="auto">
          <a:xfrm>
            <a:off x="6511926" y="5084763"/>
            <a:ext cx="1019175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187" name="Group 33"/>
          <p:cNvGrpSpPr>
            <a:grpSpLocks/>
          </p:cNvGrpSpPr>
          <p:nvPr/>
        </p:nvGrpSpPr>
        <p:grpSpPr bwMode="auto">
          <a:xfrm>
            <a:off x="1990725" y="5211764"/>
            <a:ext cx="4033838" cy="1241425"/>
            <a:chOff x="1799692" y="27485"/>
            <a:chExt cx="4716524" cy="1493303"/>
          </a:xfrm>
        </p:grpSpPr>
        <p:pic>
          <p:nvPicPr>
            <p:cNvPr id="9423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4387190" y="27485"/>
              <a:ext cx="18561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367247" y="37032"/>
              <a:ext cx="24872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7200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</p:grpSp>
      <p:cxnSp>
        <p:nvCxnSpPr>
          <p:cNvPr id="94228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4229" name="Straight Arrow Connector 24"/>
          <p:cNvCxnSpPr>
            <a:cxnSpLocks noChangeShapeType="1"/>
          </p:cNvCxnSpPr>
          <p:nvPr/>
        </p:nvCxnSpPr>
        <p:spPr bwMode="auto">
          <a:xfrm flipV="1">
            <a:off x="9156700" y="4149725"/>
            <a:ext cx="0" cy="6492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4230" name="TextBox 25"/>
          <p:cNvSpPr txBox="1">
            <a:spLocks noChangeArrowheads="1"/>
          </p:cNvSpPr>
          <p:nvPr/>
        </p:nvSpPr>
        <p:spPr bwMode="auto">
          <a:xfrm>
            <a:off x="8904288" y="51927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4231" name="Straight Connector 26"/>
          <p:cNvCxnSpPr>
            <a:cxnSpLocks noChangeShapeType="1"/>
          </p:cNvCxnSpPr>
          <p:nvPr/>
        </p:nvCxnSpPr>
        <p:spPr bwMode="auto">
          <a:xfrm>
            <a:off x="9156700" y="4833939"/>
            <a:ext cx="0" cy="409575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Straight Arrow Connector 7"/>
          <p:cNvCxnSpPr>
            <a:cxnSpLocks noChangeShapeType="1"/>
          </p:cNvCxnSpPr>
          <p:nvPr/>
        </p:nvCxnSpPr>
        <p:spPr bwMode="auto">
          <a:xfrm flipV="1">
            <a:off x="5772150" y="5362576"/>
            <a:ext cx="3276600" cy="65881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Straight Arrow Connector 14"/>
          <p:cNvCxnSpPr>
            <a:cxnSpLocks noChangeShapeType="1"/>
            <a:endCxn id="14" idx="1"/>
          </p:cNvCxnSpPr>
          <p:nvPr/>
        </p:nvCxnSpPr>
        <p:spPr bwMode="auto">
          <a:xfrm flipV="1">
            <a:off x="5772151" y="5362575"/>
            <a:ext cx="1547813" cy="2984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Straight Arrow Connector 29"/>
          <p:cNvCxnSpPr>
            <a:stCxn id="94212" idx="1"/>
            <a:endCxn id="94212" idx="3"/>
          </p:cNvCxnSpPr>
          <p:nvPr/>
        </p:nvCxnSpPr>
        <p:spPr bwMode="auto">
          <a:xfrm>
            <a:off x="6537326" y="3595688"/>
            <a:ext cx="3565525" cy="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69" name="Straight Arrow Connector 7168"/>
          <p:cNvCxnSpPr/>
          <p:nvPr/>
        </p:nvCxnSpPr>
        <p:spPr bwMode="auto">
          <a:xfrm flipH="1">
            <a:off x="6545264" y="3465513"/>
            <a:ext cx="1711325" cy="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175" name="TextBox 7174"/>
          <p:cNvSpPr txBox="1">
            <a:spLocks noChangeArrowheads="1"/>
          </p:cNvSpPr>
          <p:nvPr/>
        </p:nvSpPr>
        <p:spPr bwMode="auto">
          <a:xfrm>
            <a:off x="6664326" y="5913439"/>
            <a:ext cx="3394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0000FF"/>
                </a:solidFill>
              </a:rPr>
              <a:t>Sine sweep 0-44kHz sampled at </a:t>
            </a:r>
            <a:r>
              <a:rPr lang="en-CA" altLang="en-US" sz="1400" dirty="0" smtClean="0">
                <a:solidFill>
                  <a:srgbClr val="0000FF"/>
                </a:solidFill>
              </a:rPr>
              <a:t>44 kHz</a:t>
            </a:r>
            <a:endParaRPr lang="en-CA" altLang="en-US" sz="2400" dirty="0">
              <a:solidFill>
                <a:srgbClr val="0000FF"/>
              </a:solidFill>
            </a:endParaRPr>
          </a:p>
        </p:txBody>
      </p:sp>
      <p:pic>
        <p:nvPicPr>
          <p:cNvPr id="2" name="aliasgliss_continuouslyIncreasingFrequenc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41779" y="55118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9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86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9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4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11" grpId="0"/>
      <p:bldP spid="12" grpId="0"/>
      <p:bldP spid="13" grpId="0"/>
      <p:bldP spid="14" grpId="0"/>
      <p:bldP spid="717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176" y="763200"/>
            <a:ext cx="11176000" cy="838200"/>
          </a:xfrm>
        </p:spPr>
        <p:txBody>
          <a:bodyPr/>
          <a:lstStyle/>
          <a:p>
            <a:r>
              <a:rPr lang="en-CA" dirty="0" smtClean="0"/>
              <a:t>But what if there were a signal at frequency 6F in the input?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758536" y="2495564"/>
            <a:ext cx="8801100" cy="227386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076396" y="3073138"/>
            <a:ext cx="8044666" cy="1427552"/>
            <a:chOff x="1076396" y="3073138"/>
            <a:chExt cx="8044666" cy="1427552"/>
          </a:xfrm>
        </p:grpSpPr>
        <p:sp>
          <p:nvSpPr>
            <p:cNvPr id="6" name="5-Point Star 5"/>
            <p:cNvSpPr/>
            <p:nvPr/>
          </p:nvSpPr>
          <p:spPr bwMode="auto">
            <a:xfrm>
              <a:off x="1755184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2393857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3066723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4332170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5014710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5637878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5-Point Star 11"/>
            <p:cNvSpPr/>
            <p:nvPr/>
          </p:nvSpPr>
          <p:spPr bwMode="auto">
            <a:xfrm>
              <a:off x="6278751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5-Point Star 12"/>
            <p:cNvSpPr/>
            <p:nvPr/>
          </p:nvSpPr>
          <p:spPr bwMode="auto">
            <a:xfrm>
              <a:off x="6943586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5-Point Star 13"/>
            <p:cNvSpPr/>
            <p:nvPr/>
          </p:nvSpPr>
          <p:spPr bwMode="auto">
            <a:xfrm>
              <a:off x="7596212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5-Point Star 14"/>
            <p:cNvSpPr/>
            <p:nvPr/>
          </p:nvSpPr>
          <p:spPr bwMode="auto">
            <a:xfrm>
              <a:off x="8249294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5-Point Star 15"/>
            <p:cNvSpPr/>
            <p:nvPr/>
          </p:nvSpPr>
          <p:spPr bwMode="auto">
            <a:xfrm>
              <a:off x="8913673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5-Point Star 16"/>
            <p:cNvSpPr/>
            <p:nvPr/>
          </p:nvSpPr>
          <p:spPr bwMode="auto">
            <a:xfrm>
              <a:off x="3726543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5-Point Star 17"/>
            <p:cNvSpPr/>
            <p:nvPr/>
          </p:nvSpPr>
          <p:spPr bwMode="auto">
            <a:xfrm>
              <a:off x="1076396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192222" y="3240000"/>
            <a:ext cx="7841673" cy="2038582"/>
            <a:chOff x="1192222" y="3240000"/>
            <a:chExt cx="7841673" cy="2038582"/>
          </a:xfrm>
        </p:grpSpPr>
        <p:cxnSp>
          <p:nvCxnSpPr>
            <p:cNvPr id="20" name="Straight Connector 19"/>
            <p:cNvCxnSpPr/>
            <p:nvPr/>
          </p:nvCxnSpPr>
          <p:spPr bwMode="auto">
            <a:xfrm>
              <a:off x="1192222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>
              <a:off x="2508404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Straight Connector 21"/>
            <p:cNvCxnSpPr/>
            <p:nvPr/>
          </p:nvCxnSpPr>
          <p:spPr bwMode="auto">
            <a:xfrm>
              <a:off x="3838441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Straight Connector 22"/>
            <p:cNvCxnSpPr/>
            <p:nvPr/>
          </p:nvCxnSpPr>
          <p:spPr bwMode="auto">
            <a:xfrm>
              <a:off x="5126913" y="450000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Straight Connector 23"/>
            <p:cNvCxnSpPr/>
            <p:nvPr/>
          </p:nvCxnSpPr>
          <p:spPr bwMode="auto">
            <a:xfrm>
              <a:off x="6384213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Straight Connector 24"/>
            <p:cNvCxnSpPr/>
            <p:nvPr/>
          </p:nvCxnSpPr>
          <p:spPr bwMode="auto">
            <a:xfrm>
              <a:off x="7703859" y="450000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Straight Connector 25"/>
            <p:cNvCxnSpPr/>
            <p:nvPr/>
          </p:nvCxnSpPr>
          <p:spPr bwMode="auto">
            <a:xfrm>
              <a:off x="9033895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Straight Connector 26"/>
            <p:cNvCxnSpPr/>
            <p:nvPr/>
          </p:nvCxnSpPr>
          <p:spPr bwMode="auto">
            <a:xfrm flipH="1">
              <a:off x="1859973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/>
            <p:cNvCxnSpPr/>
            <p:nvPr/>
          </p:nvCxnSpPr>
          <p:spPr bwMode="auto">
            <a:xfrm flipH="1">
              <a:off x="3165764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/>
            <p:cNvCxnSpPr/>
            <p:nvPr/>
          </p:nvCxnSpPr>
          <p:spPr bwMode="auto">
            <a:xfrm flipH="1">
              <a:off x="4443846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Straight Connector 29"/>
            <p:cNvCxnSpPr/>
            <p:nvPr/>
          </p:nvCxnSpPr>
          <p:spPr bwMode="auto">
            <a:xfrm flipH="1">
              <a:off x="5753101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/>
            <p:cNvCxnSpPr/>
            <p:nvPr/>
          </p:nvCxnSpPr>
          <p:spPr bwMode="auto">
            <a:xfrm flipH="1">
              <a:off x="7051964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 flipH="1">
              <a:off x="8350828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3" name="Group 32"/>
          <p:cNvGrpSpPr/>
          <p:nvPr/>
        </p:nvGrpSpPr>
        <p:grpSpPr>
          <a:xfrm>
            <a:off x="3821827" y="4587610"/>
            <a:ext cx="635836" cy="602672"/>
            <a:chOff x="3821827" y="4587610"/>
            <a:chExt cx="635836" cy="602672"/>
          </a:xfrm>
        </p:grpSpPr>
        <p:pic>
          <p:nvPicPr>
            <p:cNvPr id="34" name="Picture 3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94" t="71222" r="53655" b="8282"/>
            <a:stretch/>
          </p:blipFill>
          <p:spPr bwMode="auto">
            <a:xfrm>
              <a:off x="3970763" y="4587610"/>
              <a:ext cx="405246" cy="602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5" name="Straight Arrow Connector 34"/>
            <p:cNvCxnSpPr/>
            <p:nvPr/>
          </p:nvCxnSpPr>
          <p:spPr bwMode="auto">
            <a:xfrm>
              <a:off x="4313663" y="4878555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6" name="Straight Arrow Connector 35"/>
            <p:cNvCxnSpPr/>
            <p:nvPr/>
          </p:nvCxnSpPr>
          <p:spPr bwMode="auto">
            <a:xfrm flipH="1">
              <a:off x="3821827" y="4878000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37" name="Group 36"/>
          <p:cNvGrpSpPr/>
          <p:nvPr/>
        </p:nvGrpSpPr>
        <p:grpSpPr>
          <a:xfrm>
            <a:off x="3170417" y="2730845"/>
            <a:ext cx="1271152" cy="369332"/>
            <a:chOff x="3157411" y="2874729"/>
            <a:chExt cx="1271152" cy="369332"/>
          </a:xfrm>
        </p:grpSpPr>
        <p:sp>
          <p:nvSpPr>
            <p:cNvPr id="38" name="TextBox 37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1/F</a:t>
              </a:r>
              <a:endParaRPr lang="en-CA" dirty="0"/>
            </a:p>
          </p:txBody>
        </p:sp>
        <p:cxnSp>
          <p:nvCxnSpPr>
            <p:cNvPr id="39" name="Straight Arrow Connector 38"/>
            <p:cNvCxnSpPr>
              <a:stCxn id="38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0" name="Straight Arrow Connector 39"/>
            <p:cNvCxnSpPr>
              <a:stCxn id="38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52" name="Group 51"/>
          <p:cNvGrpSpPr/>
          <p:nvPr/>
        </p:nvGrpSpPr>
        <p:grpSpPr>
          <a:xfrm>
            <a:off x="1125119" y="2517502"/>
            <a:ext cx="7938200" cy="2865381"/>
            <a:chOff x="990621" y="2637817"/>
            <a:chExt cx="7710298" cy="2865381"/>
          </a:xfrm>
        </p:grpSpPr>
        <p:grpSp>
          <p:nvGrpSpPr>
            <p:cNvPr id="48" name="Group 47"/>
            <p:cNvGrpSpPr/>
            <p:nvPr/>
          </p:nvGrpSpPr>
          <p:grpSpPr>
            <a:xfrm>
              <a:off x="990621" y="2638419"/>
              <a:ext cx="4869075" cy="2864779"/>
              <a:chOff x="3990232" y="2069927"/>
              <a:chExt cx="4869075" cy="2864779"/>
            </a:xfrm>
          </p:grpSpPr>
          <p:pic>
            <p:nvPicPr>
              <p:cNvPr id="46" name="Picture 4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90232" y="2070529"/>
                <a:ext cx="2768456" cy="2864177"/>
              </a:xfrm>
              <a:prstGeom prst="rect">
                <a:avLst/>
              </a:prstGeom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90851" y="2069927"/>
                <a:ext cx="2768456" cy="2864177"/>
              </a:xfrm>
              <a:prstGeom prst="rect">
                <a:avLst/>
              </a:prstGeom>
            </p:spPr>
          </p:pic>
        </p:grpSp>
        <p:grpSp>
          <p:nvGrpSpPr>
            <p:cNvPr id="49" name="Group 48"/>
            <p:cNvGrpSpPr/>
            <p:nvPr/>
          </p:nvGrpSpPr>
          <p:grpSpPr>
            <a:xfrm>
              <a:off x="5204394" y="2637817"/>
              <a:ext cx="3496525" cy="2864779"/>
              <a:chOff x="3991149" y="2069927"/>
              <a:chExt cx="3496525" cy="2864779"/>
            </a:xfrm>
          </p:grpSpPr>
          <p:pic>
            <p:nvPicPr>
              <p:cNvPr id="50" name="Picture 4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91149" y="2070529"/>
                <a:ext cx="2768456" cy="2864177"/>
              </a:xfrm>
              <a:prstGeom prst="rect">
                <a:avLst/>
              </a:prstGeom>
            </p:spPr>
          </p:pic>
          <p:pic>
            <p:nvPicPr>
              <p:cNvPr id="51" name="Picture 50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9545"/>
              <a:stretch/>
            </p:blipFill>
            <p:spPr>
              <a:xfrm>
                <a:off x="6090852" y="2069927"/>
                <a:ext cx="1396822" cy="2864177"/>
              </a:xfrm>
              <a:prstGeom prst="rect">
                <a:avLst/>
              </a:prstGeom>
            </p:spPr>
          </p:pic>
        </p:grpSp>
      </p:grpSp>
      <p:grpSp>
        <p:nvGrpSpPr>
          <p:cNvPr id="53" name="Group 52"/>
          <p:cNvGrpSpPr/>
          <p:nvPr/>
        </p:nvGrpSpPr>
        <p:grpSpPr>
          <a:xfrm>
            <a:off x="5465915" y="2710592"/>
            <a:ext cx="1072569" cy="276999"/>
            <a:chOff x="3282923" y="2910589"/>
            <a:chExt cx="1072569" cy="276999"/>
          </a:xfrm>
        </p:grpSpPr>
        <p:sp>
          <p:nvSpPr>
            <p:cNvPr id="54" name="TextBox 53"/>
            <p:cNvSpPr txBox="1"/>
            <p:nvPr/>
          </p:nvSpPr>
          <p:spPr>
            <a:xfrm>
              <a:off x="3550021" y="2910589"/>
              <a:ext cx="805471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CA" sz="1200" dirty="0" smtClean="0"/>
                <a:t>1/(6F)</a:t>
              </a:r>
              <a:endParaRPr lang="en-CA" sz="1200" dirty="0"/>
            </a:p>
          </p:txBody>
        </p:sp>
        <p:cxnSp>
          <p:nvCxnSpPr>
            <p:cNvPr id="55" name="Straight Arrow Connector 54"/>
            <p:cNvCxnSpPr/>
            <p:nvPr/>
          </p:nvCxnSpPr>
          <p:spPr bwMode="auto">
            <a:xfrm flipH="1" flipV="1">
              <a:off x="4004159" y="3047987"/>
              <a:ext cx="25407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6" name="Straight Arrow Connector 55"/>
            <p:cNvCxnSpPr/>
            <p:nvPr/>
          </p:nvCxnSpPr>
          <p:spPr bwMode="auto">
            <a:xfrm flipV="1">
              <a:off x="3282923" y="3049201"/>
              <a:ext cx="255600" cy="1019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cxnSp>
        <p:nvCxnSpPr>
          <p:cNvPr id="62" name="Straight Connector 61"/>
          <p:cNvCxnSpPr/>
          <p:nvPr/>
        </p:nvCxnSpPr>
        <p:spPr bwMode="auto">
          <a:xfrm>
            <a:off x="3165764" y="2646004"/>
            <a:ext cx="0" cy="42713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Connector 62"/>
          <p:cNvCxnSpPr/>
          <p:nvPr/>
        </p:nvCxnSpPr>
        <p:spPr bwMode="auto">
          <a:xfrm>
            <a:off x="4439733" y="2646000"/>
            <a:ext cx="0" cy="42713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Straight Connector 63"/>
          <p:cNvCxnSpPr/>
          <p:nvPr/>
        </p:nvCxnSpPr>
        <p:spPr bwMode="auto">
          <a:xfrm>
            <a:off x="5734236" y="2646000"/>
            <a:ext cx="0" cy="42713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5" name="Straight Connector 64"/>
          <p:cNvCxnSpPr/>
          <p:nvPr/>
        </p:nvCxnSpPr>
        <p:spPr bwMode="auto">
          <a:xfrm flipH="1">
            <a:off x="6180573" y="2646000"/>
            <a:ext cx="0" cy="51197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7" name="TextBox 66"/>
          <p:cNvSpPr txBox="1"/>
          <p:nvPr/>
        </p:nvSpPr>
        <p:spPr>
          <a:xfrm>
            <a:off x="9203023" y="1937084"/>
            <a:ext cx="29780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I can </a:t>
            </a:r>
            <a:r>
              <a:rPr lang="en-CA" i="1" dirty="0" smtClean="0">
                <a:solidFill>
                  <a:srgbClr val="FF0000"/>
                </a:solidFill>
              </a:rPr>
              <a:t>also</a:t>
            </a:r>
            <a:r>
              <a:rPr lang="en-CA" dirty="0" smtClean="0">
                <a:solidFill>
                  <a:srgbClr val="FF0000"/>
                </a:solidFill>
              </a:rPr>
              <a:t> reconstruct signal at frequency 6</a:t>
            </a:r>
            <a:r>
              <a:rPr lang="en-CA" dirty="0" smtClean="0">
                <a:solidFill>
                  <a:srgbClr val="FF0000"/>
                </a:solidFill>
                <a:sym typeface="Symbol" panose="05050102010706020507" pitchFamily="18" charset="2"/>
              </a:rPr>
              <a:t></a:t>
            </a:r>
            <a:r>
              <a:rPr lang="en-CA" dirty="0" smtClean="0">
                <a:solidFill>
                  <a:srgbClr val="FF0000"/>
                </a:solidFill>
              </a:rPr>
              <a:t>F </a:t>
            </a:r>
          </a:p>
          <a:p>
            <a:endParaRPr lang="en-CA" dirty="0">
              <a:solidFill>
                <a:srgbClr val="FF0000"/>
              </a:solidFill>
            </a:endParaRPr>
          </a:p>
          <a:p>
            <a:r>
              <a:rPr lang="en-CA" dirty="0" smtClean="0">
                <a:solidFill>
                  <a:srgbClr val="FF0000"/>
                </a:solidFill>
              </a:rPr>
              <a:t>If I sample at f</a:t>
            </a:r>
            <a:r>
              <a:rPr lang="en-CA" baseline="-25000" dirty="0" smtClean="0">
                <a:solidFill>
                  <a:srgbClr val="FF0000"/>
                </a:solidFill>
              </a:rPr>
              <a:t>s</a:t>
            </a:r>
            <a:r>
              <a:rPr lang="en-CA" dirty="0" smtClean="0">
                <a:solidFill>
                  <a:srgbClr val="FF0000"/>
                </a:solidFill>
              </a:rPr>
              <a:t>=2</a:t>
            </a:r>
            <a:r>
              <a:rPr lang="en-CA" dirty="0" smtClean="0">
                <a:solidFill>
                  <a:srgbClr val="FF0000"/>
                </a:solidFill>
                <a:sym typeface="Symbol" panose="05050102010706020507" pitchFamily="18" charset="2"/>
              </a:rPr>
              <a:t>F</a:t>
            </a:r>
            <a:endParaRPr lang="en-CA" dirty="0" smtClean="0">
              <a:solidFill>
                <a:srgbClr val="FF0000"/>
              </a:solidFill>
            </a:endParaRPr>
          </a:p>
          <a:p>
            <a:endParaRPr lang="en-CA" dirty="0">
              <a:solidFill>
                <a:srgbClr val="FF0000"/>
              </a:solidFill>
            </a:endParaRPr>
          </a:p>
          <a:p>
            <a:r>
              <a:rPr lang="en-CA" dirty="0" smtClean="0">
                <a:solidFill>
                  <a:srgbClr val="FF0000"/>
                </a:solidFill>
              </a:rPr>
              <a:t>Because I don’t have </a:t>
            </a:r>
            <a:r>
              <a:rPr lang="en-CA" b="1" i="1" u="sng" dirty="0" smtClean="0">
                <a:solidFill>
                  <a:srgbClr val="FF0000"/>
                </a:solidFill>
              </a:rPr>
              <a:t>any</a:t>
            </a:r>
            <a:r>
              <a:rPr lang="en-CA" dirty="0" smtClean="0">
                <a:solidFill>
                  <a:srgbClr val="FF0000"/>
                </a:solidFill>
              </a:rPr>
              <a:t> information between the sample points.</a:t>
            </a:r>
            <a:endParaRPr lang="en-C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390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 have a signal at frequency F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000000"/>
                </a:solidFill>
                <a:latin typeface="Arial" charset="0"/>
              </a:rPr>
              <a:t>F</a:t>
            </a:r>
            <a:endParaRPr lang="en-CA" sz="11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07600" y="7632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r>
              <a:rPr lang="en-CA" kern="0" dirty="0" smtClean="0"/>
              <a:t>I have a signal at frequency F—sample it at f</a:t>
            </a:r>
            <a:r>
              <a:rPr lang="en-CA" kern="0" baseline="-25000" dirty="0" smtClean="0"/>
              <a:t>s</a:t>
            </a:r>
            <a:r>
              <a:rPr lang="en-CA" kern="0" dirty="0" smtClean="0"/>
              <a:t>=2</a:t>
            </a:r>
            <a:r>
              <a:rPr lang="en-CA" kern="0" dirty="0" smtClean="0">
                <a:sym typeface="Symbol" panose="05050102010706020507" pitchFamily="18" charset="2"/>
              </a:rPr>
              <a:t>F</a:t>
            </a:r>
            <a:endParaRPr lang="en-CA" kern="0" dirty="0"/>
          </a:p>
        </p:txBody>
      </p:sp>
      <p:sp>
        <p:nvSpPr>
          <p:cNvPr id="13" name="TextBox 12"/>
          <p:cNvSpPr txBox="1"/>
          <p:nvPr/>
        </p:nvSpPr>
        <p:spPr>
          <a:xfrm>
            <a:off x="9334351" y="1916561"/>
            <a:ext cx="2707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 smtClean="0">
                <a:solidFill>
                  <a:srgbClr val="FF0000"/>
                </a:solidFill>
              </a:rPr>
              <a:t>Signal period T = 1 / F</a:t>
            </a:r>
            <a:endParaRPr lang="en-CA" sz="2000" dirty="0">
              <a:solidFill>
                <a:srgbClr val="FF0000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19" name="TextBox 18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1/F</a:t>
              </a:r>
              <a:endParaRPr lang="en-CA" dirty="0"/>
            </a:p>
          </p:txBody>
        </p:sp>
        <p:cxnSp>
          <p:nvCxnSpPr>
            <p:cNvPr id="20" name="Straight Arrow Connector 19"/>
            <p:cNvCxnSpPr>
              <a:stCxn id="19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1" name="Straight Arrow Connector 20"/>
            <p:cNvCxnSpPr>
              <a:stCxn id="19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71178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Raw Signal Samples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758536" y="2495564"/>
            <a:ext cx="8801100" cy="227386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076396" y="3073138"/>
            <a:ext cx="8044666" cy="1427552"/>
            <a:chOff x="1076396" y="3073138"/>
            <a:chExt cx="8044666" cy="1427552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755184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393857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066723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332170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014710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5637878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6278751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5-Point Star 11"/>
            <p:cNvSpPr/>
            <p:nvPr/>
          </p:nvSpPr>
          <p:spPr bwMode="auto">
            <a:xfrm>
              <a:off x="6943586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5-Point Star 12"/>
            <p:cNvSpPr/>
            <p:nvPr/>
          </p:nvSpPr>
          <p:spPr bwMode="auto">
            <a:xfrm>
              <a:off x="7596212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5-Point Star 13"/>
            <p:cNvSpPr/>
            <p:nvPr/>
          </p:nvSpPr>
          <p:spPr bwMode="auto">
            <a:xfrm>
              <a:off x="8249294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5-Point Star 14"/>
            <p:cNvSpPr/>
            <p:nvPr/>
          </p:nvSpPr>
          <p:spPr bwMode="auto">
            <a:xfrm>
              <a:off x="8913673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5-Point Star 15"/>
            <p:cNvSpPr/>
            <p:nvPr/>
          </p:nvSpPr>
          <p:spPr bwMode="auto">
            <a:xfrm>
              <a:off x="3726543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5-Point Star 17"/>
            <p:cNvSpPr/>
            <p:nvPr/>
          </p:nvSpPr>
          <p:spPr bwMode="auto">
            <a:xfrm>
              <a:off x="1076396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0" name="Title 1"/>
          <p:cNvSpPr txBox="1">
            <a:spLocks/>
          </p:cNvSpPr>
          <p:nvPr/>
        </p:nvSpPr>
        <p:spPr bwMode="auto">
          <a:xfrm>
            <a:off x="508000" y="7632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r>
              <a:rPr lang="en-CA" kern="0" dirty="0" smtClean="0"/>
              <a:t>Raw Signal Samples—connect the dots with a sine wave</a:t>
            </a:r>
            <a:endParaRPr lang="en-CA" kern="0" dirty="0"/>
          </a:p>
        </p:txBody>
      </p:sp>
      <p:grpSp>
        <p:nvGrpSpPr>
          <p:cNvPr id="41" name="Group 40"/>
          <p:cNvGrpSpPr/>
          <p:nvPr/>
        </p:nvGrpSpPr>
        <p:grpSpPr>
          <a:xfrm>
            <a:off x="1192222" y="3240000"/>
            <a:ext cx="7841673" cy="2038582"/>
            <a:chOff x="1192222" y="3240000"/>
            <a:chExt cx="7841673" cy="2038582"/>
          </a:xfrm>
        </p:grpSpPr>
        <p:cxnSp>
          <p:nvCxnSpPr>
            <p:cNvPr id="22" name="Straight Connector 21"/>
            <p:cNvCxnSpPr/>
            <p:nvPr/>
          </p:nvCxnSpPr>
          <p:spPr bwMode="auto">
            <a:xfrm>
              <a:off x="1192222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Straight Connector 22"/>
            <p:cNvCxnSpPr/>
            <p:nvPr/>
          </p:nvCxnSpPr>
          <p:spPr bwMode="auto">
            <a:xfrm>
              <a:off x="2508404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Straight Connector 23"/>
            <p:cNvCxnSpPr/>
            <p:nvPr/>
          </p:nvCxnSpPr>
          <p:spPr bwMode="auto">
            <a:xfrm>
              <a:off x="3838441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Straight Connector 24"/>
            <p:cNvCxnSpPr/>
            <p:nvPr/>
          </p:nvCxnSpPr>
          <p:spPr bwMode="auto">
            <a:xfrm>
              <a:off x="5126913" y="450000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Straight Connector 25"/>
            <p:cNvCxnSpPr/>
            <p:nvPr/>
          </p:nvCxnSpPr>
          <p:spPr bwMode="auto">
            <a:xfrm>
              <a:off x="6384213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Straight Connector 26"/>
            <p:cNvCxnSpPr/>
            <p:nvPr/>
          </p:nvCxnSpPr>
          <p:spPr bwMode="auto">
            <a:xfrm>
              <a:off x="7703859" y="450000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/>
            <p:cNvCxnSpPr/>
            <p:nvPr/>
          </p:nvCxnSpPr>
          <p:spPr bwMode="auto">
            <a:xfrm>
              <a:off x="9033895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/>
            <p:cNvCxnSpPr/>
            <p:nvPr/>
          </p:nvCxnSpPr>
          <p:spPr bwMode="auto">
            <a:xfrm flipH="1">
              <a:off x="1859973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/>
            <p:cNvCxnSpPr/>
            <p:nvPr/>
          </p:nvCxnSpPr>
          <p:spPr bwMode="auto">
            <a:xfrm flipH="1">
              <a:off x="3165764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 flipH="1">
              <a:off x="4443846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 flipH="1">
              <a:off x="5753101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/>
            <p:cNvCxnSpPr/>
            <p:nvPr/>
          </p:nvCxnSpPr>
          <p:spPr bwMode="auto">
            <a:xfrm flipH="1">
              <a:off x="7051964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/>
            <p:cNvCxnSpPr/>
            <p:nvPr/>
          </p:nvCxnSpPr>
          <p:spPr bwMode="auto">
            <a:xfrm flipH="1">
              <a:off x="8350828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0" name="Group 39"/>
          <p:cNvGrpSpPr/>
          <p:nvPr/>
        </p:nvGrpSpPr>
        <p:grpSpPr>
          <a:xfrm>
            <a:off x="3821827" y="4587610"/>
            <a:ext cx="635836" cy="602672"/>
            <a:chOff x="3821827" y="4587610"/>
            <a:chExt cx="635836" cy="602672"/>
          </a:xfrm>
        </p:grpSpPr>
        <p:pic>
          <p:nvPicPr>
            <p:cNvPr id="36" name="Picture 35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94" t="71222" r="53655" b="8282"/>
            <a:stretch/>
          </p:blipFill>
          <p:spPr bwMode="auto">
            <a:xfrm>
              <a:off x="3970763" y="4587610"/>
              <a:ext cx="405246" cy="602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8" name="Straight Arrow Connector 37"/>
            <p:cNvCxnSpPr/>
            <p:nvPr/>
          </p:nvCxnSpPr>
          <p:spPr bwMode="auto">
            <a:xfrm>
              <a:off x="4313663" y="4878555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9" name="Straight Arrow Connector 38"/>
            <p:cNvCxnSpPr/>
            <p:nvPr/>
          </p:nvCxnSpPr>
          <p:spPr bwMode="auto">
            <a:xfrm flipH="1">
              <a:off x="3821827" y="4878000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47" name="TextBox 46"/>
          <p:cNvSpPr txBox="1"/>
          <p:nvPr/>
        </p:nvSpPr>
        <p:spPr>
          <a:xfrm>
            <a:off x="9334351" y="1916561"/>
            <a:ext cx="28055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 smtClean="0">
                <a:solidFill>
                  <a:srgbClr val="FF0000"/>
                </a:solidFill>
              </a:rPr>
              <a:t>Signal period T = 1 / F</a:t>
            </a:r>
          </a:p>
          <a:p>
            <a:r>
              <a:rPr lang="en-CA" sz="2000" dirty="0" smtClean="0">
                <a:solidFill>
                  <a:srgbClr val="FF0000"/>
                </a:solidFill>
              </a:rPr>
              <a:t>Sample period </a:t>
            </a:r>
            <a:r>
              <a:rPr lang="en-CA" sz="2000" dirty="0" err="1" smtClean="0">
                <a:solidFill>
                  <a:srgbClr val="FF0000"/>
                </a:solidFill>
              </a:rPr>
              <a:t>T</a:t>
            </a:r>
            <a:r>
              <a:rPr lang="en-CA" sz="2000" baseline="-25000" dirty="0" err="1" smtClean="0">
                <a:solidFill>
                  <a:srgbClr val="FF0000"/>
                </a:solidFill>
              </a:rPr>
              <a:t>s</a:t>
            </a:r>
            <a:r>
              <a:rPr lang="en-CA" sz="2000" dirty="0" smtClean="0">
                <a:solidFill>
                  <a:srgbClr val="FF0000"/>
                </a:solidFill>
              </a:rPr>
              <a:t>=1 / f</a:t>
            </a:r>
            <a:r>
              <a:rPr lang="en-CA" sz="2000" baseline="-25000" dirty="0" smtClean="0">
                <a:solidFill>
                  <a:srgbClr val="FF0000"/>
                </a:solidFill>
              </a:rPr>
              <a:t>s</a:t>
            </a:r>
            <a:endParaRPr lang="en-CA" sz="2000" baseline="-25000" dirty="0">
              <a:solidFill>
                <a:srgbClr val="FF0000"/>
              </a:solidFill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54" name="TextBox 53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1/F</a:t>
              </a:r>
              <a:endParaRPr lang="en-CA" dirty="0"/>
            </a:p>
          </p:txBody>
        </p:sp>
        <p:cxnSp>
          <p:nvCxnSpPr>
            <p:cNvPr id="55" name="Straight Arrow Connector 54"/>
            <p:cNvCxnSpPr>
              <a:stCxn id="54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6" name="Straight Arrow Connector 55"/>
            <p:cNvCxnSpPr>
              <a:stCxn id="54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12792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Signal Constructed From Raw Signal Samples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1076396" y="3073138"/>
            <a:ext cx="8044666" cy="1427552"/>
            <a:chOff x="1076396" y="3073138"/>
            <a:chExt cx="8044666" cy="1427552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755184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393857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066723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332170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014710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5637878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6278751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5-Point Star 11"/>
            <p:cNvSpPr/>
            <p:nvPr/>
          </p:nvSpPr>
          <p:spPr bwMode="auto">
            <a:xfrm>
              <a:off x="6943586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5-Point Star 12"/>
            <p:cNvSpPr/>
            <p:nvPr/>
          </p:nvSpPr>
          <p:spPr bwMode="auto">
            <a:xfrm>
              <a:off x="7596212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5-Point Star 13"/>
            <p:cNvSpPr/>
            <p:nvPr/>
          </p:nvSpPr>
          <p:spPr bwMode="auto">
            <a:xfrm>
              <a:off x="8249294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5-Point Star 14"/>
            <p:cNvSpPr/>
            <p:nvPr/>
          </p:nvSpPr>
          <p:spPr bwMode="auto">
            <a:xfrm>
              <a:off x="8913673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5-Point Star 15"/>
            <p:cNvSpPr/>
            <p:nvPr/>
          </p:nvSpPr>
          <p:spPr bwMode="auto">
            <a:xfrm>
              <a:off x="3726543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5-Point Star 17"/>
            <p:cNvSpPr/>
            <p:nvPr/>
          </p:nvSpPr>
          <p:spPr bwMode="auto">
            <a:xfrm>
              <a:off x="1076396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821827" y="4587610"/>
            <a:ext cx="635836" cy="602672"/>
            <a:chOff x="3821827" y="4587610"/>
            <a:chExt cx="635836" cy="602672"/>
          </a:xfrm>
        </p:grpSpPr>
        <p:pic>
          <p:nvPicPr>
            <p:cNvPr id="22" name="Picture 21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94" t="71222" r="53655" b="8282"/>
            <a:stretch/>
          </p:blipFill>
          <p:spPr bwMode="auto">
            <a:xfrm>
              <a:off x="3970763" y="4587610"/>
              <a:ext cx="405246" cy="602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3" name="Straight Arrow Connector 22"/>
            <p:cNvCxnSpPr/>
            <p:nvPr/>
          </p:nvCxnSpPr>
          <p:spPr bwMode="auto">
            <a:xfrm>
              <a:off x="4313663" y="4878555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4" name="Straight Arrow Connector 23"/>
            <p:cNvCxnSpPr/>
            <p:nvPr/>
          </p:nvCxnSpPr>
          <p:spPr bwMode="auto">
            <a:xfrm flipH="1">
              <a:off x="3821827" y="4878000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25" name="Group 24"/>
          <p:cNvGrpSpPr/>
          <p:nvPr/>
        </p:nvGrpSpPr>
        <p:grpSpPr>
          <a:xfrm>
            <a:off x="1192222" y="3240000"/>
            <a:ext cx="7841673" cy="2038582"/>
            <a:chOff x="1192222" y="3240000"/>
            <a:chExt cx="7841673" cy="2038582"/>
          </a:xfrm>
        </p:grpSpPr>
        <p:cxnSp>
          <p:nvCxnSpPr>
            <p:cNvPr id="26" name="Straight Connector 25"/>
            <p:cNvCxnSpPr/>
            <p:nvPr/>
          </p:nvCxnSpPr>
          <p:spPr bwMode="auto">
            <a:xfrm>
              <a:off x="1192222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Straight Connector 26"/>
            <p:cNvCxnSpPr/>
            <p:nvPr/>
          </p:nvCxnSpPr>
          <p:spPr bwMode="auto">
            <a:xfrm>
              <a:off x="2508404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/>
            <p:cNvCxnSpPr/>
            <p:nvPr/>
          </p:nvCxnSpPr>
          <p:spPr bwMode="auto">
            <a:xfrm>
              <a:off x="3838441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/>
            <p:cNvCxnSpPr/>
            <p:nvPr/>
          </p:nvCxnSpPr>
          <p:spPr bwMode="auto">
            <a:xfrm>
              <a:off x="5126913" y="450000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Straight Connector 29"/>
            <p:cNvCxnSpPr/>
            <p:nvPr/>
          </p:nvCxnSpPr>
          <p:spPr bwMode="auto">
            <a:xfrm>
              <a:off x="6384213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/>
            <p:cNvCxnSpPr/>
            <p:nvPr/>
          </p:nvCxnSpPr>
          <p:spPr bwMode="auto">
            <a:xfrm>
              <a:off x="7703859" y="450000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9033895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 flipH="1">
              <a:off x="1859973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/>
            <p:cNvCxnSpPr/>
            <p:nvPr/>
          </p:nvCxnSpPr>
          <p:spPr bwMode="auto">
            <a:xfrm flipH="1">
              <a:off x="3165764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/>
            <p:cNvCxnSpPr/>
            <p:nvPr/>
          </p:nvCxnSpPr>
          <p:spPr bwMode="auto">
            <a:xfrm flipH="1">
              <a:off x="4443846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Straight Connector 35"/>
            <p:cNvCxnSpPr/>
            <p:nvPr/>
          </p:nvCxnSpPr>
          <p:spPr bwMode="auto">
            <a:xfrm flipH="1">
              <a:off x="5753101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Straight Connector 36"/>
            <p:cNvCxnSpPr/>
            <p:nvPr/>
          </p:nvCxnSpPr>
          <p:spPr bwMode="auto">
            <a:xfrm flipH="1">
              <a:off x="7051964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Straight Connector 37"/>
            <p:cNvCxnSpPr/>
            <p:nvPr/>
          </p:nvCxnSpPr>
          <p:spPr bwMode="auto">
            <a:xfrm flipH="1">
              <a:off x="8350828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9" name="TextBox 38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000000"/>
                </a:solidFill>
                <a:latin typeface="Arial" charset="0"/>
              </a:rPr>
              <a:t>F</a:t>
            </a:r>
            <a:endParaRPr lang="en-CA" sz="11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203023" y="1937084"/>
            <a:ext cx="297807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I can </a:t>
            </a:r>
            <a:r>
              <a:rPr lang="en-CA" i="1" dirty="0" smtClean="0">
                <a:solidFill>
                  <a:srgbClr val="FF0000"/>
                </a:solidFill>
              </a:rPr>
              <a:t>just</a:t>
            </a:r>
            <a:r>
              <a:rPr lang="en-CA" dirty="0" smtClean="0">
                <a:solidFill>
                  <a:srgbClr val="FF0000"/>
                </a:solidFill>
              </a:rPr>
              <a:t> reconstruct signal at frequency F </a:t>
            </a:r>
          </a:p>
          <a:p>
            <a:endParaRPr lang="en-CA" dirty="0">
              <a:solidFill>
                <a:srgbClr val="FF0000"/>
              </a:solidFill>
            </a:endParaRPr>
          </a:p>
          <a:p>
            <a:r>
              <a:rPr lang="en-CA" dirty="0" smtClean="0">
                <a:solidFill>
                  <a:srgbClr val="FF0000"/>
                </a:solidFill>
              </a:rPr>
              <a:t>If I sample at f</a:t>
            </a:r>
            <a:r>
              <a:rPr lang="en-CA" baseline="-25000" dirty="0" smtClean="0">
                <a:solidFill>
                  <a:srgbClr val="FF0000"/>
                </a:solidFill>
              </a:rPr>
              <a:t>s</a:t>
            </a:r>
            <a:r>
              <a:rPr lang="en-CA" dirty="0" smtClean="0">
                <a:solidFill>
                  <a:srgbClr val="FF0000"/>
                </a:solidFill>
              </a:rPr>
              <a:t>=2</a:t>
            </a:r>
            <a:r>
              <a:rPr lang="en-CA" dirty="0" smtClean="0">
                <a:solidFill>
                  <a:srgbClr val="FF0000"/>
                </a:solidFill>
                <a:sym typeface="Symbol" panose="05050102010706020507" pitchFamily="18" charset="2"/>
              </a:rPr>
              <a:t>F</a:t>
            </a:r>
            <a:endParaRPr lang="en-CA" dirty="0" smtClean="0">
              <a:solidFill>
                <a:srgbClr val="FF0000"/>
              </a:solidFill>
            </a:endParaRPr>
          </a:p>
          <a:p>
            <a:endParaRPr lang="en-CA" dirty="0">
              <a:solidFill>
                <a:srgbClr val="FF0000"/>
              </a:solidFill>
            </a:endParaRPr>
          </a:p>
          <a:p>
            <a:r>
              <a:rPr lang="en-CA" dirty="0" smtClean="0">
                <a:solidFill>
                  <a:srgbClr val="FF0000"/>
                </a:solidFill>
              </a:rPr>
              <a:t>This f</a:t>
            </a:r>
            <a:r>
              <a:rPr lang="en-CA" baseline="-25000" dirty="0" smtClean="0">
                <a:solidFill>
                  <a:srgbClr val="FF0000"/>
                </a:solidFill>
              </a:rPr>
              <a:t>s</a:t>
            </a:r>
            <a:r>
              <a:rPr lang="en-CA" dirty="0" smtClean="0">
                <a:solidFill>
                  <a:srgbClr val="FF0000"/>
                </a:solidFill>
              </a:rPr>
              <a:t> is the </a:t>
            </a:r>
            <a:r>
              <a:rPr lang="en-CA" b="1" u="sng" dirty="0" smtClean="0">
                <a:solidFill>
                  <a:srgbClr val="FF0000"/>
                </a:solidFill>
              </a:rPr>
              <a:t>Nyquist</a:t>
            </a:r>
            <a:r>
              <a:rPr lang="en-CA" dirty="0" smtClean="0">
                <a:solidFill>
                  <a:srgbClr val="FF0000"/>
                </a:solidFill>
              </a:rPr>
              <a:t> for signal frequency F</a:t>
            </a:r>
          </a:p>
          <a:p>
            <a:endParaRPr lang="en-CA" dirty="0">
              <a:solidFill>
                <a:srgbClr val="FF0000"/>
              </a:solidFill>
            </a:endParaRPr>
          </a:p>
          <a:p>
            <a:r>
              <a:rPr lang="en-CA" dirty="0" smtClean="0">
                <a:solidFill>
                  <a:srgbClr val="FF0000"/>
                </a:solidFill>
              </a:rPr>
              <a:t>I have to sample 2x faster than the signal frequency F</a:t>
            </a:r>
            <a:br>
              <a:rPr lang="en-CA" dirty="0" smtClean="0">
                <a:solidFill>
                  <a:srgbClr val="FF0000"/>
                </a:solidFill>
              </a:rPr>
            </a:br>
            <a:r>
              <a:rPr lang="en-CA" dirty="0" smtClean="0">
                <a:solidFill>
                  <a:srgbClr val="FF0000"/>
                </a:solidFill>
              </a:rPr>
              <a:t>to reconstruct the signal </a:t>
            </a:r>
          </a:p>
          <a:p>
            <a:endParaRPr lang="en-CA" dirty="0" smtClean="0">
              <a:solidFill>
                <a:srgbClr val="FF0000"/>
              </a:solidFill>
            </a:endParaRPr>
          </a:p>
          <a:p>
            <a:r>
              <a:rPr lang="en-CA" dirty="0" smtClean="0">
                <a:solidFill>
                  <a:srgbClr val="FF0000"/>
                </a:solidFill>
              </a:rPr>
              <a:t>Increasing f</a:t>
            </a:r>
            <a:r>
              <a:rPr lang="en-CA" baseline="-25000" dirty="0" smtClean="0">
                <a:solidFill>
                  <a:srgbClr val="FF0000"/>
                </a:solidFill>
              </a:rPr>
              <a:t>s</a:t>
            </a:r>
            <a:r>
              <a:rPr lang="en-CA" dirty="0" smtClean="0">
                <a:solidFill>
                  <a:srgbClr val="FF0000"/>
                </a:solidFill>
              </a:rPr>
              <a:t> would reconstruct the signal more accurately</a:t>
            </a:r>
            <a:endParaRPr lang="en-CA" dirty="0">
              <a:solidFill>
                <a:srgbClr val="FF0000"/>
              </a:solidFill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43" name="TextBox 42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1/F</a:t>
              </a:r>
              <a:endParaRPr lang="en-CA" dirty="0"/>
            </a:p>
          </p:txBody>
        </p:sp>
        <p:cxnSp>
          <p:nvCxnSpPr>
            <p:cNvPr id="44" name="Straight Arrow Connector 43"/>
            <p:cNvCxnSpPr>
              <a:stCxn id="43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5" name="Straight Arrow Connector 44"/>
            <p:cNvCxnSpPr>
              <a:stCxn id="43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46" name="TextBox 45"/>
          <p:cNvSpPr txBox="1"/>
          <p:nvPr/>
        </p:nvSpPr>
        <p:spPr>
          <a:xfrm>
            <a:off x="236911" y="5554549"/>
            <a:ext cx="90636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 smtClean="0"/>
              <a:t>Sampling at </a:t>
            </a:r>
            <a:r>
              <a:rPr lang="en-CA" sz="2400" dirty="0" err="1" smtClean="0"/>
              <a:t>f</a:t>
            </a:r>
            <a:r>
              <a:rPr lang="en-CA" sz="2400" baseline="-25000" dirty="0" err="1" smtClean="0"/>
              <a:t>ny</a:t>
            </a:r>
            <a:r>
              <a:rPr lang="en-CA" sz="2400" dirty="0" smtClean="0"/>
              <a:t> = 2</a:t>
            </a:r>
            <a:r>
              <a:rPr lang="en-CA" sz="2400" dirty="0" smtClean="0">
                <a:sym typeface="Symbol" panose="05050102010706020507" pitchFamily="18" charset="2"/>
              </a:rPr>
              <a:t>F</a:t>
            </a:r>
            <a:r>
              <a:rPr lang="en-CA" sz="2400" baseline="-25000" dirty="0" smtClean="0">
                <a:sym typeface="Symbol" panose="05050102010706020507" pitchFamily="18" charset="2"/>
              </a:rPr>
              <a:t>max</a:t>
            </a:r>
            <a:r>
              <a:rPr lang="en-CA" sz="2400" dirty="0" smtClean="0">
                <a:sym typeface="Symbol" panose="05050102010706020507" pitchFamily="18" charset="2"/>
              </a:rPr>
              <a:t>, means </a:t>
            </a:r>
            <a:r>
              <a:rPr lang="en-CA" sz="2400" dirty="0" err="1" smtClean="0">
                <a:sym typeface="Symbol" panose="05050102010706020507" pitchFamily="18" charset="2"/>
              </a:rPr>
              <a:t>F</a:t>
            </a:r>
            <a:r>
              <a:rPr lang="en-CA" sz="2400" baseline="-25000" dirty="0" err="1" smtClean="0">
                <a:sym typeface="Symbol" panose="05050102010706020507" pitchFamily="18" charset="2"/>
              </a:rPr>
              <a:t>max</a:t>
            </a:r>
            <a:r>
              <a:rPr lang="en-CA" sz="2400" dirty="0" smtClean="0">
                <a:sym typeface="Symbol" panose="05050102010706020507" pitchFamily="18" charset="2"/>
              </a:rPr>
              <a:t> is the </a:t>
            </a:r>
            <a:br>
              <a:rPr lang="en-CA" sz="2400" dirty="0" smtClean="0">
                <a:sym typeface="Symbol" panose="05050102010706020507" pitchFamily="18" charset="2"/>
              </a:rPr>
            </a:br>
            <a:r>
              <a:rPr lang="en-CA" sz="2400" dirty="0" smtClean="0">
                <a:sym typeface="Symbol" panose="05050102010706020507" pitchFamily="18" charset="2"/>
              </a:rPr>
              <a:t>highest frequency that I can reconstruct</a:t>
            </a:r>
            <a:endParaRPr lang="en-CA" sz="2400" baseline="-25000" dirty="0"/>
          </a:p>
        </p:txBody>
      </p:sp>
    </p:spTree>
    <p:extLst>
      <p:ext uri="{BB962C8B-B14F-4D97-AF65-F5344CB8AC3E}">
        <p14:creationId xmlns:p14="http://schemas.microsoft.com/office/powerpoint/2010/main" val="621593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Now, Sample same signal at lower frequency f</a:t>
            </a:r>
            <a:r>
              <a:rPr lang="en-CA" baseline="-25000" dirty="0" smtClean="0"/>
              <a:t>s</a:t>
            </a:r>
            <a:r>
              <a:rPr lang="en-CA" baseline="-25000" dirty="0" smtClean="0">
                <a:sym typeface="Symbol" panose="05050102010706020507" pitchFamily="18" charset="2"/>
              </a:rPr>
              <a:t></a:t>
            </a:r>
            <a:endParaRPr lang="en-CA" baseline="-25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776633" y="3073138"/>
            <a:ext cx="6975393" cy="1417161"/>
            <a:chOff x="1018095" y="3073138"/>
            <a:chExt cx="6975393" cy="1417161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018095" y="307313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141456" y="325224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264816" y="369687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400301" y="416036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533089" y="432061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6662734" y="4075519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7786099" y="360575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9"/>
          <a:stretch/>
        </p:blipFill>
        <p:spPr>
          <a:xfrm>
            <a:off x="969718" y="4756484"/>
            <a:ext cx="8504762" cy="624794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 bwMode="auto">
          <a:xfrm flipH="1">
            <a:off x="1859973" y="3240000"/>
            <a:ext cx="0" cy="203507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flipH="1">
            <a:off x="3015004" y="3428257"/>
            <a:ext cx="0" cy="18408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>
            <a:stCxn id="7" idx="3"/>
          </p:cNvCxnSpPr>
          <p:nvPr/>
        </p:nvCxnSpPr>
        <p:spPr bwMode="auto">
          <a:xfrm flipH="1">
            <a:off x="4135593" y="3866560"/>
            <a:ext cx="0" cy="1407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>
            <a:stCxn id="8" idx="3"/>
          </p:cNvCxnSpPr>
          <p:nvPr/>
        </p:nvCxnSpPr>
        <p:spPr bwMode="auto">
          <a:xfrm flipH="1">
            <a:off x="5265146" y="4330044"/>
            <a:ext cx="0" cy="93902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6391835" y="4490299"/>
            <a:ext cx="0" cy="7836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>
            <a:stCxn id="10" idx="3"/>
          </p:cNvCxnSpPr>
          <p:nvPr/>
        </p:nvCxnSpPr>
        <p:spPr bwMode="auto">
          <a:xfrm flipH="1">
            <a:off x="7521388" y="4245201"/>
            <a:ext cx="0" cy="10238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flipH="1">
            <a:off x="8650941" y="3766469"/>
            <a:ext cx="0" cy="14936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28" name="Picture 2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3" t="71222" r="49870" b="8282"/>
          <a:stretch/>
        </p:blipFill>
        <p:spPr bwMode="auto">
          <a:xfrm>
            <a:off x="4141695" y="4580793"/>
            <a:ext cx="1102658" cy="602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Arial" charset="0"/>
              </a:rPr>
              <a:t>F</a:t>
            </a:r>
            <a:endParaRPr lang="en-CA" sz="1100" b="1" dirty="0">
              <a:solidFill>
                <a:schemeClr val="bg2">
                  <a:lumMod val="40000"/>
                  <a:lumOff val="60000"/>
                </a:schemeClr>
              </a:solidFill>
              <a:latin typeface="Arial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93024" y="4872528"/>
            <a:ext cx="510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ym typeface="Symbol" panose="05050102010706020507" pitchFamily="18" charset="2"/>
              </a:rPr>
              <a:t></a:t>
            </a:r>
            <a:endParaRPr lang="en-CA" dirty="0"/>
          </a:p>
        </p:txBody>
      </p:sp>
      <p:grpSp>
        <p:nvGrpSpPr>
          <p:cNvPr id="32" name="Group 31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33" name="TextBox 32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>
                  <a:solidFill>
                    <a:schemeClr val="bg2">
                      <a:lumMod val="60000"/>
                      <a:lumOff val="40000"/>
                    </a:schemeClr>
                  </a:solidFill>
                </a:rPr>
                <a:t>1/F</a:t>
              </a:r>
              <a:endParaRPr lang="en-CA" dirty="0">
                <a:solidFill>
                  <a:schemeClr val="bg2">
                    <a:lumMod val="60000"/>
                    <a:lumOff val="40000"/>
                  </a:schemeClr>
                </a:solidFill>
              </a:endParaRPr>
            </a:p>
          </p:txBody>
        </p:sp>
        <p:cxnSp>
          <p:nvCxnSpPr>
            <p:cNvPr id="34" name="Straight Arrow Connector 33"/>
            <p:cNvCxnSpPr>
              <a:stCxn id="33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5" name="Straight Arrow Connector 34"/>
            <p:cNvCxnSpPr>
              <a:stCxn id="33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30743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2324</Words>
  <Application>Microsoft Office PowerPoint</Application>
  <PresentationFormat>Widescreen</PresentationFormat>
  <Paragraphs>533</Paragraphs>
  <Slides>53</Slides>
  <Notes>38</Notes>
  <HiddenSlides>0</HiddenSlides>
  <MMClips>5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1" baseType="lpstr">
      <vt:lpstr>Arial</vt:lpstr>
      <vt:lpstr>Calibri</vt:lpstr>
      <vt:lpstr>Symbol</vt:lpstr>
      <vt:lpstr>Wingdings</vt:lpstr>
      <vt:lpstr>1_Blank</vt:lpstr>
      <vt:lpstr>2_Blank</vt:lpstr>
      <vt:lpstr>4_Blank</vt:lpstr>
      <vt:lpstr>Équation</vt:lpstr>
      <vt:lpstr>Last time: Data acquisition and conversion</vt:lpstr>
      <vt:lpstr>Introduction</vt:lpstr>
      <vt:lpstr>The sampling system</vt:lpstr>
      <vt:lpstr>The sampling system</vt:lpstr>
      <vt:lpstr>Why the filters: Sampling</vt:lpstr>
      <vt:lpstr>I have a signal at frequency F</vt:lpstr>
      <vt:lpstr>Raw Signal Samples</vt:lpstr>
      <vt:lpstr>Signal Constructed From Raw Signal Samples</vt:lpstr>
      <vt:lpstr>Now, Sample same signal at lower frequency fs</vt:lpstr>
      <vt:lpstr>Now, when I connect the dots</vt:lpstr>
      <vt:lpstr>Now, when I connect the dots—I get a longer period sine</vt:lpstr>
      <vt:lpstr>Nyquist frequency</vt:lpstr>
      <vt:lpstr>First sample fast (TsT/2). How does this look in frequency?</vt:lpstr>
      <vt:lpstr>Now sample slowly (Ts&gt;T/2). How does this look in frequency?</vt:lpstr>
      <vt:lpstr>“Negative” frequencies from harmonics</vt:lpstr>
      <vt:lpstr>“Negative” frequencies from harmonics</vt:lpstr>
      <vt:lpstr>“Negative” frequencies from harmonics</vt:lpstr>
      <vt:lpstr>PowerPoint Presentation</vt:lpstr>
      <vt:lpstr>Example of anti-alias filtering and “oversampling”</vt:lpstr>
      <vt:lpstr>Questions?</vt:lpstr>
      <vt:lpstr>Today: Data acquisition and conversion</vt:lpstr>
      <vt:lpstr>The sampling system</vt:lpstr>
      <vt:lpstr>Assume we have digitized and now want to follow steps to reconstruct the signal.  </vt:lpstr>
      <vt:lpstr>Signal reconstruction</vt:lpstr>
      <vt:lpstr>Reconstruction filter</vt:lpstr>
      <vt:lpstr>Hence, the sampling system</vt:lpstr>
      <vt:lpstr>What about the data converters!</vt:lpstr>
      <vt:lpstr>PowerPoint Presentation</vt:lpstr>
      <vt:lpstr>Resolution vs. accuracy</vt:lpstr>
      <vt:lpstr>How fast can we digitize or reconstruct a signal?</vt:lpstr>
      <vt:lpstr>PowerPoint Presentation</vt:lpstr>
      <vt:lpstr>PowerPoint Presentation</vt:lpstr>
      <vt:lpstr>Same idea, but use same resistor values for better thermal control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Sample and hold gates</vt:lpstr>
      <vt:lpstr>PowerPoint Presentation</vt:lpstr>
      <vt:lpstr>PowerPoint Presentation</vt:lpstr>
      <vt:lpstr>Advantage of S/H</vt:lpstr>
      <vt:lpstr>Multiplexing</vt:lpstr>
      <vt:lpstr>PowerPoint Presentation</vt:lpstr>
      <vt:lpstr>PowerPoint Presentation</vt:lpstr>
      <vt:lpstr>PowerPoint Presentation</vt:lpstr>
      <vt:lpstr>PowerPoint Presentation</vt:lpstr>
      <vt:lpstr>Further Study</vt:lpstr>
      <vt:lpstr>Key points</vt:lpstr>
      <vt:lpstr>Next time</vt:lpstr>
      <vt:lpstr>PowerPoint Presentation</vt:lpstr>
      <vt:lpstr>“Negative” frequencies or harmonics</vt:lpstr>
      <vt:lpstr>But what if there were a signal at frequency 6F in the input?</vt:lpstr>
    </vt:vector>
  </TitlesOfParts>
  <Company>NTNU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Patrick Joseph Espy</dc:creator>
  <cp:lastModifiedBy>Patrick Joseph Espy</cp:lastModifiedBy>
  <cp:revision>75</cp:revision>
  <cp:lastPrinted>2019-11-12T20:03:19Z</cp:lastPrinted>
  <dcterms:created xsi:type="dcterms:W3CDTF">2018-11-05T12:56:54Z</dcterms:created>
  <dcterms:modified xsi:type="dcterms:W3CDTF">2019-11-13T08:50:05Z</dcterms:modified>
</cp:coreProperties>
</file>