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81"/>
  </p:notesMasterIdLst>
  <p:handoutMasterIdLst>
    <p:handoutMasterId r:id="rId82"/>
  </p:handoutMasterIdLst>
  <p:sldIdLst>
    <p:sldId id="320" r:id="rId7"/>
    <p:sldId id="344" r:id="rId8"/>
    <p:sldId id="354" r:id="rId9"/>
    <p:sldId id="317" r:id="rId10"/>
    <p:sldId id="362" r:id="rId11"/>
    <p:sldId id="321" r:id="rId12"/>
    <p:sldId id="361" r:id="rId13"/>
    <p:sldId id="346" r:id="rId14"/>
    <p:sldId id="347" r:id="rId15"/>
    <p:sldId id="357" r:id="rId16"/>
    <p:sldId id="348" r:id="rId17"/>
    <p:sldId id="349" r:id="rId18"/>
    <p:sldId id="350" r:id="rId19"/>
    <p:sldId id="351" r:id="rId20"/>
    <p:sldId id="352" r:id="rId21"/>
    <p:sldId id="358" r:id="rId22"/>
    <p:sldId id="359" r:id="rId23"/>
    <p:sldId id="353" r:id="rId24"/>
    <p:sldId id="299" r:id="rId25"/>
    <p:sldId id="326" r:id="rId26"/>
    <p:sldId id="327" r:id="rId27"/>
    <p:sldId id="328" r:id="rId28"/>
    <p:sldId id="331" r:id="rId29"/>
    <p:sldId id="335" r:id="rId30"/>
    <p:sldId id="334" r:id="rId31"/>
    <p:sldId id="336" r:id="rId32"/>
    <p:sldId id="332" r:id="rId33"/>
    <p:sldId id="364" r:id="rId34"/>
    <p:sldId id="365" r:id="rId35"/>
    <p:sldId id="366" r:id="rId36"/>
    <p:sldId id="367" r:id="rId37"/>
    <p:sldId id="337" r:id="rId38"/>
    <p:sldId id="368" r:id="rId39"/>
    <p:sldId id="338" r:id="rId40"/>
    <p:sldId id="339" r:id="rId41"/>
    <p:sldId id="340" r:id="rId42"/>
    <p:sldId id="341" r:id="rId43"/>
    <p:sldId id="319" r:id="rId44"/>
    <p:sldId id="342" r:id="rId45"/>
    <p:sldId id="343" r:id="rId46"/>
    <p:sldId id="369" r:id="rId47"/>
    <p:sldId id="310" r:id="rId48"/>
    <p:sldId id="360" r:id="rId49"/>
    <p:sldId id="311" r:id="rId50"/>
    <p:sldId id="312" r:id="rId51"/>
    <p:sldId id="315" r:id="rId52"/>
    <p:sldId id="355" r:id="rId53"/>
    <p:sldId id="316" r:id="rId54"/>
    <p:sldId id="256" r:id="rId55"/>
    <p:sldId id="257" r:id="rId56"/>
    <p:sldId id="274" r:id="rId57"/>
    <p:sldId id="296" r:id="rId58"/>
    <p:sldId id="283" r:id="rId59"/>
    <p:sldId id="275" r:id="rId60"/>
    <p:sldId id="284" r:id="rId61"/>
    <p:sldId id="276" r:id="rId62"/>
    <p:sldId id="285" r:id="rId63"/>
    <p:sldId id="277" r:id="rId64"/>
    <p:sldId id="286" r:id="rId65"/>
    <p:sldId id="287" r:id="rId66"/>
    <p:sldId id="288" r:id="rId67"/>
    <p:sldId id="278" r:id="rId68"/>
    <p:sldId id="289" r:id="rId69"/>
    <p:sldId id="290" r:id="rId70"/>
    <p:sldId id="279" r:id="rId71"/>
    <p:sldId id="291" r:id="rId72"/>
    <p:sldId id="281" r:id="rId73"/>
    <p:sldId id="293" r:id="rId74"/>
    <p:sldId id="294" r:id="rId75"/>
    <p:sldId id="282" r:id="rId76"/>
    <p:sldId id="295" r:id="rId77"/>
    <p:sldId id="324" r:id="rId78"/>
    <p:sldId id="297" r:id="rId79"/>
    <p:sldId id="273" r:id="rId80"/>
  </p:sldIdLst>
  <p:sldSz cx="9144000" cy="6858000" type="screen4x3"/>
  <p:notesSz cx="10234613" cy="7099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>
          <p15:clr>
            <a:srgbClr val="A4A3A4"/>
          </p15:clr>
        </p15:guide>
        <p15:guide id="2" orient="horz" pos="4080">
          <p15:clr>
            <a:srgbClr val="A4A3A4"/>
          </p15:clr>
        </p15:guide>
        <p15:guide id="3" orient="horz" pos="3744">
          <p15:clr>
            <a:srgbClr val="A4A3A4"/>
          </p15:clr>
        </p15:guide>
        <p15:guide id="4" pos="240">
          <p15:clr>
            <a:srgbClr val="A4A3A4"/>
          </p15:clr>
        </p15:guide>
        <p15:guide id="5" pos="55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 userDrawn="1">
          <p15:clr>
            <a:srgbClr val="A4A3A4"/>
          </p15:clr>
        </p15:guide>
        <p15:guide id="2" pos="32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3300"/>
    <a:srgbClr val="CC6600"/>
    <a:srgbClr val="E37900"/>
    <a:srgbClr val="CC9900"/>
    <a:srgbClr val="D9EB6B"/>
    <a:srgbClr val="FF6666"/>
    <a:srgbClr val="667AFF"/>
    <a:srgbClr val="E3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25" autoAdjust="0"/>
    <p:restoredTop sz="90731" autoAdjust="0"/>
  </p:normalViewPr>
  <p:slideViewPr>
    <p:cSldViewPr>
      <p:cViewPr varScale="1">
        <p:scale>
          <a:sx n="90" d="100"/>
          <a:sy n="90" d="100"/>
        </p:scale>
        <p:origin x="610" y="53"/>
      </p:cViewPr>
      <p:guideLst>
        <p:guide orient="horz" pos="240"/>
        <p:guide orient="horz" pos="4080"/>
        <p:guide orient="horz" pos="3744"/>
        <p:guide pos="240"/>
        <p:guide pos="5520"/>
      </p:guideLst>
    </p:cSldViewPr>
  </p:slideViewPr>
  <p:outlineViewPr>
    <p:cViewPr>
      <p:scale>
        <a:sx n="33" d="100"/>
        <a:sy n="33" d="100"/>
      </p:scale>
      <p:origin x="0" y="-311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5059"/>
    </p:cViewPr>
  </p:sorterViewPr>
  <p:notesViewPr>
    <p:cSldViewPr>
      <p:cViewPr varScale="1">
        <p:scale>
          <a:sx n="108" d="100"/>
          <a:sy n="108" d="100"/>
        </p:scale>
        <p:origin x="-1138" y="-62"/>
      </p:cViewPr>
      <p:guideLst>
        <p:guide orient="horz" pos="2236"/>
        <p:guide pos="322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viewProps" Target="viewProps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858179" y="6744952"/>
            <a:ext cx="4435337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ctr" defTabSz="966788">
              <a:defRPr sz="1300">
                <a:latin typeface="arial" panose="020B0604020202020204" pitchFamily="34" charset="0"/>
              </a:defRPr>
            </a:lvl1pPr>
          </a:lstStyle>
          <a:p>
            <a:r>
              <a:rPr lang="en-GB" altLang="en-US"/>
              <a:t>© Pearson Education Limited 2009</a:t>
            </a: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022868" y="1"/>
            <a:ext cx="2211745" cy="19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anose="020B0604020202020204" pitchFamily="34" charset="0"/>
              </a:defRPr>
            </a:lvl1pPr>
          </a:lstStyle>
          <a:p>
            <a:r>
              <a:rPr lang="en-GB" altLang="en-US"/>
              <a:t>7.</a:t>
            </a:r>
            <a:fld id="{61E7BE89-78EC-484B-A39B-029903F0959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75734" y="0"/>
            <a:ext cx="5245916" cy="32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r>
              <a:rPr lang="en-GB" altLang="en-US"/>
              <a:t>Storey: Electronics: A Systems Approach 4</a:t>
            </a:r>
            <a:r>
              <a:rPr lang="en-GB" altLang="en-US" baseline="30000"/>
              <a:t>th</a:t>
            </a:r>
            <a:r>
              <a:rPr lang="en-GB" altLang="en-US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3913521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338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277" y="0"/>
            <a:ext cx="4435337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43275" y="531813"/>
            <a:ext cx="3549650" cy="2662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3938" y="3372477"/>
            <a:ext cx="7506737" cy="319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4952"/>
            <a:ext cx="4435338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277" y="6744952"/>
            <a:ext cx="4435337" cy="35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smtClean="0"/>
            </a:lvl1pPr>
          </a:lstStyle>
          <a:p>
            <a:pPr>
              <a:defRPr/>
            </a:pPr>
            <a:fld id="{9A887D05-F56F-428C-97C3-E9D917345A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6967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FC50A62-F0F1-4D49-969F-A7D871D50861}" type="slidenum">
              <a:rPr lang="en-GB" altLang="en-US" sz="1300" smtClean="0">
                <a:solidFill>
                  <a:srgbClr val="000000"/>
                </a:solidFill>
              </a:rPr>
              <a:pPr/>
              <a:t>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19908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DB5D3C5-1E39-4C38-84E8-B2062E7131F5}" type="slidenum">
              <a:rPr lang="en-GB" altLang="en-US" sz="1300" smtClean="0">
                <a:solidFill>
                  <a:srgbClr val="000000"/>
                </a:solidFill>
              </a:rPr>
              <a:pPr/>
              <a:t>13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04153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21F66D4-609A-47B9-9765-B5F395DFFBA5}" type="slidenum">
              <a:rPr lang="en-GB" altLang="en-US" sz="1300" smtClean="0">
                <a:solidFill>
                  <a:srgbClr val="000000"/>
                </a:solidFill>
              </a:rPr>
              <a:pPr/>
              <a:t>14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34255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31DE0DE-B185-40B4-B0E0-A68BF570B2C2}" type="slidenum">
              <a:rPr lang="en-GB" altLang="en-US" sz="1300" smtClean="0">
                <a:solidFill>
                  <a:srgbClr val="000000"/>
                </a:solidFill>
              </a:rPr>
              <a:pPr/>
              <a:t>15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860211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ED5D928-CB0F-4E15-91EC-5BFDD768E35F}" type="slidenum">
              <a:rPr lang="en-GB" altLang="en-US" sz="1300" smtClean="0">
                <a:solidFill>
                  <a:srgbClr val="000000"/>
                </a:solidFill>
              </a:rPr>
              <a:pPr/>
              <a:t>18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37471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78C02E7-D4FF-44FF-A7B7-FC1B20179209}" type="slidenum">
              <a:rPr lang="en-GB" altLang="en-US" sz="1300"/>
              <a:pPr/>
              <a:t>19</a:t>
            </a:fld>
            <a:endParaRPr lang="en-GB" altLang="en-US" sz="13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1726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7B43646-62C3-49F9-A4E3-05C43DDD3D90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76096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8F19A29-F05B-4133-95AC-C1FB41674597}" type="slidenum">
              <a:rPr lang="en-GB" altLang="en-US" sz="1300" smtClean="0">
                <a:solidFill>
                  <a:srgbClr val="000000"/>
                </a:solidFill>
              </a:rPr>
              <a:pPr/>
              <a:t>27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94552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D196178-2E5D-4EF4-A82B-1C36467B6680}" type="slidenum">
              <a:rPr lang="en-GB" altLang="en-US" sz="1300" smtClean="0"/>
              <a:pPr/>
              <a:t>29</a:t>
            </a:fld>
            <a:endParaRPr lang="en-GB" altLang="en-US" sz="130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/>
              <a:t>1/(j</a:t>
            </a:r>
            <a:r>
              <a:rPr lang="en-US" altLang="en-US" smtClean="0">
                <a:sym typeface="Symbol" panose="05050102010706020507" pitchFamily="18" charset="2"/>
              </a:rPr>
              <a:t>L) + 1/(-j/(C)) = -j/(L) + 1/(1/(jC))</a:t>
            </a:r>
          </a:p>
          <a:p>
            <a:pPr eaLnBrk="1" hangingPunct="1"/>
            <a:r>
              <a:rPr lang="en-US" altLang="en-US" smtClean="0">
                <a:sym typeface="Symbol" panose="05050102010706020507" pitchFamily="18" charset="2"/>
              </a:rPr>
              <a:t>=  -j/(L) + j(C)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830480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D196178-2E5D-4EF4-A82B-1C36467B6680}" type="slidenum">
              <a:rPr lang="en-GB" altLang="en-US" sz="1300" smtClean="0"/>
              <a:pPr/>
              <a:t>30</a:t>
            </a:fld>
            <a:endParaRPr lang="en-GB" altLang="en-US" sz="130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/>
              <a:t>1/(j</a:t>
            </a:r>
            <a:r>
              <a:rPr lang="en-US" altLang="en-US" smtClean="0">
                <a:sym typeface="Symbol" panose="05050102010706020507" pitchFamily="18" charset="2"/>
              </a:rPr>
              <a:t>L) + 1/(-j/(C)) = -j/(L) + 1/(1/(jC))</a:t>
            </a:r>
          </a:p>
          <a:p>
            <a:pPr eaLnBrk="1" hangingPunct="1"/>
            <a:r>
              <a:rPr lang="en-US" altLang="en-US" smtClean="0">
                <a:sym typeface="Symbol" panose="05050102010706020507" pitchFamily="18" charset="2"/>
              </a:rPr>
              <a:t>=  -j/(L) + j(C)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63062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D196178-2E5D-4EF4-A82B-1C36467B6680}" type="slidenum">
              <a:rPr lang="en-GB" altLang="en-US" sz="1300" smtClean="0"/>
              <a:pPr/>
              <a:t>31</a:t>
            </a:fld>
            <a:endParaRPr lang="en-GB" altLang="en-US" sz="130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/>
              <a:t>1/(</a:t>
            </a:r>
            <a:r>
              <a:rPr lang="en-US" altLang="en-US" dirty="0" err="1" smtClean="0"/>
              <a:t>j</a:t>
            </a:r>
            <a:r>
              <a:rPr lang="en-US" altLang="en-US" dirty="0" err="1" smtClean="0">
                <a:sym typeface="Symbol" panose="05050102010706020507" pitchFamily="18" charset="2"/>
              </a:rPr>
              <a:t>L</a:t>
            </a:r>
            <a:r>
              <a:rPr lang="en-US" altLang="en-US" dirty="0" smtClean="0">
                <a:sym typeface="Symbol" panose="05050102010706020507" pitchFamily="18" charset="2"/>
              </a:rPr>
              <a:t>) + 1/(-j/(C)) = -j/(L) + 1/(1/(</a:t>
            </a:r>
            <a:r>
              <a:rPr lang="en-US" altLang="en-US" dirty="0" err="1" smtClean="0">
                <a:sym typeface="Symbol" panose="05050102010706020507" pitchFamily="18" charset="2"/>
              </a:rPr>
              <a:t>jC</a:t>
            </a:r>
            <a:r>
              <a:rPr lang="en-US" altLang="en-US" dirty="0" smtClean="0">
                <a:sym typeface="Symbol" panose="05050102010706020507" pitchFamily="18" charset="2"/>
              </a:rPr>
              <a:t>))</a:t>
            </a:r>
          </a:p>
          <a:p>
            <a:pPr eaLnBrk="1" hangingPunct="1"/>
            <a:r>
              <a:rPr lang="en-US" altLang="en-US" dirty="0" smtClean="0">
                <a:sym typeface="Symbol" panose="05050102010706020507" pitchFamily="18" charset="2"/>
              </a:rPr>
              <a:t>=  -j/(L) + j(C)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94513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59FF72C-CDD5-4795-80B9-862EE062439C}" type="slidenum">
              <a:rPr lang="en-GB" altLang="en-US" sz="1300"/>
              <a:pPr/>
              <a:t>4</a:t>
            </a:fld>
            <a:endParaRPr lang="en-GB" altLang="en-US" sz="130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761760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BD10341-3D0E-4D9C-9743-ECD354095150}" type="slidenum">
              <a:rPr lang="en-GB" altLang="en-US" sz="1300" smtClean="0">
                <a:solidFill>
                  <a:srgbClr val="000000"/>
                </a:solidFill>
              </a:rPr>
              <a:pPr/>
              <a:t>32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381031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2B2DA05-B36D-445B-BAE9-3AC03D84ECCA}" type="slidenum">
              <a:rPr lang="en-GB" altLang="en-US" sz="1300" smtClean="0">
                <a:solidFill>
                  <a:srgbClr val="000000"/>
                </a:solidFill>
              </a:rPr>
              <a:pPr/>
              <a:t>33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90626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2B2DA05-B36D-445B-BAE9-3AC03D84ECCA}" type="slidenum">
              <a:rPr lang="en-GB" altLang="en-US" sz="1300" smtClean="0">
                <a:solidFill>
                  <a:srgbClr val="000000"/>
                </a:solidFill>
              </a:rPr>
              <a:pPr/>
              <a:t>34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464376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DC605A6-E568-4621-AC63-B9623C6DDA07}" type="slidenum">
              <a:rPr lang="en-GB" altLang="en-US" sz="1300" smtClean="0">
                <a:solidFill>
                  <a:srgbClr val="000000"/>
                </a:solidFill>
              </a:rPr>
              <a:pPr/>
              <a:t>35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658692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2874248-56D5-4210-A139-C84B8701BEE9}" type="slidenum">
              <a:rPr lang="en-GB" altLang="en-US" sz="1300" smtClean="0">
                <a:solidFill>
                  <a:srgbClr val="000000"/>
                </a:solidFill>
              </a:rPr>
              <a:pPr/>
              <a:t>36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2211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0D3D6D4-F451-48B9-9D56-2AA328A2F457}" type="slidenum">
              <a:rPr lang="en-GB" altLang="en-US" sz="1300" smtClean="0">
                <a:solidFill>
                  <a:srgbClr val="000000"/>
                </a:solidFill>
              </a:rPr>
              <a:pPr/>
              <a:t>37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707582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6AEA10E-7A0D-48D2-A8BC-061497E1055D}" type="slidenum">
              <a:rPr lang="en-GB" altLang="en-US" sz="1300" smtClean="0">
                <a:solidFill>
                  <a:srgbClr val="000000"/>
                </a:solidFill>
              </a:rPr>
              <a:pPr/>
              <a:t>39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159760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9F11387-7533-433C-BBD0-7C0B2F4F182D}" type="slidenum">
              <a:rPr lang="en-GB" altLang="en-US" sz="1300" smtClean="0">
                <a:solidFill>
                  <a:srgbClr val="000000"/>
                </a:solidFill>
              </a:rPr>
              <a:pPr/>
              <a:t>40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545080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B218AA4-4A34-40CB-94C6-AA9EAF255A78}" type="slidenum">
              <a:rPr lang="en-GB" altLang="en-US" sz="1300"/>
              <a:pPr/>
              <a:t>42</a:t>
            </a:fld>
            <a:endParaRPr lang="en-GB" altLang="en-US" sz="13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979597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106E21AC-1420-47A5-99DB-84F0C652F476}" type="slidenum">
              <a:rPr lang="en-GB" altLang="en-US" sz="1300"/>
              <a:pPr/>
              <a:t>44</a:t>
            </a:fld>
            <a:endParaRPr lang="en-GB" altLang="en-US" sz="130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9693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6CCA4BB-2BF9-4500-A683-A2DB347734B3}" type="slidenum">
              <a:rPr lang="en-GB" altLang="en-US" sz="1300"/>
              <a:pPr/>
              <a:t>5</a:t>
            </a:fld>
            <a:endParaRPr lang="en-GB" altLang="en-US" sz="130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/>
              <a:t>Relative to Current:</a:t>
            </a:r>
            <a:r>
              <a:rPr lang="en-US" altLang="en-US" baseline="0" dirty="0" smtClean="0"/>
              <a:t>  V</a:t>
            </a:r>
            <a:r>
              <a:rPr lang="en-US" altLang="en-US" baseline="-25000" dirty="0" smtClean="0"/>
              <a:t>L</a:t>
            </a:r>
            <a:r>
              <a:rPr lang="en-US" altLang="en-US" baseline="0" dirty="0" smtClean="0"/>
              <a:t> leads I, V</a:t>
            </a:r>
            <a:r>
              <a:rPr lang="en-US" altLang="en-US" baseline="-25000" dirty="0" smtClean="0"/>
              <a:t>C</a:t>
            </a:r>
            <a:r>
              <a:rPr lang="en-US" altLang="en-US" baseline="0" dirty="0" smtClean="0"/>
              <a:t> lags I</a:t>
            </a:r>
          </a:p>
          <a:p>
            <a:pPr eaLnBrk="1" hangingPunct="1"/>
            <a:r>
              <a:rPr lang="en-US" altLang="en-US" baseline="0" dirty="0" smtClean="0"/>
              <a:t>Relative to Voltage:  I</a:t>
            </a:r>
            <a:r>
              <a:rPr lang="en-US" altLang="en-US" baseline="-25000" dirty="0" smtClean="0"/>
              <a:t>L</a:t>
            </a:r>
            <a:r>
              <a:rPr lang="en-US" altLang="en-US" baseline="0" dirty="0" smtClean="0"/>
              <a:t> lags V</a:t>
            </a:r>
            <a:r>
              <a:rPr lang="en-US" altLang="en-US" baseline="-25000" dirty="0" smtClean="0"/>
              <a:t>L</a:t>
            </a:r>
            <a:r>
              <a:rPr lang="en-US" altLang="en-US" baseline="0" dirty="0" smtClean="0"/>
              <a:t>, I</a:t>
            </a:r>
            <a:r>
              <a:rPr lang="en-US" altLang="en-US" baseline="-25000" dirty="0" smtClean="0"/>
              <a:t>C</a:t>
            </a:r>
            <a:r>
              <a:rPr lang="en-US" altLang="en-US" baseline="0" dirty="0" smtClean="0"/>
              <a:t> leads V</a:t>
            </a:r>
            <a:r>
              <a:rPr lang="en-US" altLang="en-US" baseline="-25000" dirty="0" smtClean="0"/>
              <a:t>C</a:t>
            </a:r>
            <a:endParaRPr lang="en-US" altLang="en-US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1725467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EABE14C-D579-43AC-8D63-961CC19D9537}" type="slidenum">
              <a:rPr lang="en-GB" altLang="en-US" sz="1300"/>
              <a:pPr/>
              <a:t>45</a:t>
            </a:fld>
            <a:endParaRPr lang="en-GB" altLang="en-US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527953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4851CBA-C348-487A-A76F-A393CA836B9C}" type="slidenum">
              <a:rPr lang="en-GB" altLang="en-US" sz="1300"/>
              <a:pPr/>
              <a:t>46</a:t>
            </a:fld>
            <a:endParaRPr lang="en-GB" altLang="en-US" sz="13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674908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59FF72C-CDD5-4795-80B9-862EE062439C}" type="slidenum">
              <a:rPr lang="en-GB" altLang="en-US" sz="1300"/>
              <a:pPr/>
              <a:t>47</a:t>
            </a:fld>
            <a:endParaRPr lang="en-GB" altLang="en-US" sz="130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41734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01E6F85-4F25-4923-A8B0-B55B5B8C6B13}" type="slidenum">
              <a:rPr lang="en-GB" altLang="en-US" sz="1300"/>
              <a:pPr/>
              <a:t>48</a:t>
            </a:fld>
            <a:endParaRPr lang="en-GB" altLang="en-US" sz="130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10329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9636A5C-C8C9-4BCD-83B4-A4B036480113}" type="slidenum">
              <a:rPr lang="en-GB" altLang="en-US" sz="1300"/>
              <a:pPr/>
              <a:t>49</a:t>
            </a:fld>
            <a:endParaRPr lang="en-GB" altLang="en-US" sz="130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007614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66A99D7-5226-456C-B304-1205EE88879A}" type="slidenum">
              <a:rPr lang="en-GB" altLang="en-US" sz="1300"/>
              <a:pPr/>
              <a:t>50</a:t>
            </a:fld>
            <a:endParaRPr lang="en-GB" altLang="en-US" sz="13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69160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392D015-865F-45AA-B6B3-D6F0C214133C}" type="slidenum">
              <a:rPr lang="en-GB" altLang="en-US" sz="1300"/>
              <a:pPr/>
              <a:t>51</a:t>
            </a:fld>
            <a:endParaRPr lang="en-GB" altLang="en-US" sz="130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138619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B25255F-65DE-4FD3-93B9-EB00B8EC34BF}" type="slidenum">
              <a:rPr lang="en-GB" altLang="en-US" sz="1300"/>
              <a:pPr/>
              <a:t>52</a:t>
            </a:fld>
            <a:endParaRPr lang="en-GB" altLang="en-US" sz="13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804169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8DED629-41E9-4C54-A0F9-A4CD56B3E7C8}" type="slidenum">
              <a:rPr lang="en-GB" altLang="en-US" sz="1300"/>
              <a:pPr/>
              <a:t>53</a:t>
            </a:fld>
            <a:endParaRPr lang="en-GB" altLang="en-US" sz="13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495071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7D1A2B2-9F30-4601-B231-ACA90FC28B73}" type="slidenum">
              <a:rPr lang="en-GB" altLang="en-US" sz="1300"/>
              <a:pPr/>
              <a:t>54</a:t>
            </a:fld>
            <a:endParaRPr lang="en-GB" altLang="en-US" sz="130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83906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7E183E1-5F2D-45F6-949E-C38EB0427A14}" type="slidenum">
              <a:rPr lang="en-GB" altLang="en-US" sz="1300" smtClean="0">
                <a:solidFill>
                  <a:srgbClr val="000000"/>
                </a:solidFill>
              </a:rPr>
              <a:pPr/>
              <a:t>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44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285293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E7B2BAA-28E5-4047-8890-BC5DDECEF877}" type="slidenum">
              <a:rPr lang="en-GB" altLang="en-US" sz="1300"/>
              <a:pPr/>
              <a:t>55</a:t>
            </a:fld>
            <a:endParaRPr lang="en-GB" altLang="en-US" sz="130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101616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3660404-343C-44F2-A0E0-539B49572D9E}" type="slidenum">
              <a:rPr lang="en-GB" altLang="en-US" sz="1300"/>
              <a:pPr/>
              <a:t>56</a:t>
            </a:fld>
            <a:endParaRPr lang="en-GB" altLang="en-US" sz="130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853207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C04FFF2-52B6-49CF-8BC0-9C17963004C7}" type="slidenum">
              <a:rPr lang="en-GB" altLang="en-US" sz="1300"/>
              <a:pPr/>
              <a:t>57</a:t>
            </a:fld>
            <a:endParaRPr lang="en-GB" altLang="en-US" sz="130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675855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E03ABA2-B3F3-4909-A1F1-7D27FCD33BE5}" type="slidenum">
              <a:rPr lang="en-GB" altLang="en-US" sz="1300"/>
              <a:pPr/>
              <a:t>58</a:t>
            </a:fld>
            <a:endParaRPr lang="en-GB" altLang="en-US" sz="13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/>
              <a:t>X=phi, Y = 2wt-phi</a:t>
            </a:r>
          </a:p>
          <a:p>
            <a:pPr eaLnBrk="1" hangingPunct="1"/>
            <a:r>
              <a:rPr lang="en-US" altLang="en-US" dirty="0" smtClean="0"/>
              <a:t>(X+Y</a:t>
            </a:r>
            <a:r>
              <a:rPr lang="en-US" altLang="en-US" baseline="0" dirty="0" smtClean="0"/>
              <a:t>)/2= </a:t>
            </a:r>
            <a:r>
              <a:rPr lang="en-US" altLang="en-US" baseline="0" dirty="0" err="1" smtClean="0"/>
              <a:t>wt</a:t>
            </a:r>
            <a:endParaRPr lang="en-US" altLang="en-US" baseline="0" dirty="0" smtClean="0"/>
          </a:p>
          <a:p>
            <a:pPr eaLnBrk="1" hangingPunct="1"/>
            <a:r>
              <a:rPr lang="en-US" altLang="en-US" baseline="0" dirty="0" smtClean="0"/>
              <a:t>(X-y)/2 = -(</a:t>
            </a:r>
            <a:r>
              <a:rPr lang="en-US" altLang="en-US" baseline="0" dirty="0" err="1" smtClean="0"/>
              <a:t>wt</a:t>
            </a:r>
            <a:r>
              <a:rPr lang="en-US" altLang="en-US" baseline="0" dirty="0" smtClean="0"/>
              <a:t>-phi)</a:t>
            </a:r>
          </a:p>
          <a:p>
            <a:pPr eaLnBrk="1" hangingPunct="1"/>
            <a:r>
              <a:rPr lang="en-US" altLang="en-US" baseline="0" dirty="0" smtClean="0"/>
              <a:t>Sin([-(</a:t>
            </a:r>
            <a:r>
              <a:rPr lang="en-US" altLang="en-US" baseline="0" dirty="0" err="1" smtClean="0"/>
              <a:t>wt</a:t>
            </a:r>
            <a:r>
              <a:rPr lang="en-US" altLang="en-US" baseline="0" dirty="0" smtClean="0"/>
              <a:t>-phi)] = -sin(</a:t>
            </a:r>
            <a:r>
              <a:rPr lang="en-US" altLang="en-US" baseline="0" dirty="0" err="1" smtClean="0"/>
              <a:t>wt</a:t>
            </a:r>
            <a:r>
              <a:rPr lang="en-US" altLang="en-US" baseline="0" dirty="0" smtClean="0"/>
              <a:t>-phi)</a:t>
            </a:r>
          </a:p>
          <a:p>
            <a:pPr eaLnBrk="1" hangingPunct="1"/>
            <a:r>
              <a:rPr lang="en-US" altLang="en-US" baseline="0" dirty="0" smtClean="0"/>
              <a:t>Therefore </a:t>
            </a:r>
          </a:p>
          <a:p>
            <a:pPr eaLnBrk="1" hangingPunct="1"/>
            <a:r>
              <a:rPr lang="en-US" altLang="en-US" baseline="0" dirty="0" smtClean="0"/>
              <a:t>cos(phi)-cos(2wt-phi) = -2sin(</a:t>
            </a:r>
            <a:r>
              <a:rPr lang="en-US" altLang="en-US" baseline="0" dirty="0" err="1" smtClean="0"/>
              <a:t>wt</a:t>
            </a:r>
            <a:r>
              <a:rPr lang="en-US" altLang="en-US" baseline="0" dirty="0" smtClean="0"/>
              <a:t>)sin(</a:t>
            </a:r>
            <a:r>
              <a:rPr lang="en-US" altLang="en-US" baseline="0" dirty="0" err="1" smtClean="0"/>
              <a:t>wt</a:t>
            </a:r>
            <a:r>
              <a:rPr lang="en-US" altLang="en-US" baseline="0" dirty="0" smtClean="0"/>
              <a:t>-phi)</a:t>
            </a: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2564757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C593C07-90E3-4327-9318-4896A03009D4}" type="slidenum">
              <a:rPr lang="en-GB" altLang="en-US" sz="1300"/>
              <a:pPr/>
              <a:t>59</a:t>
            </a:fld>
            <a:endParaRPr lang="en-GB" altLang="en-US" sz="130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0653774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DDE4BBB-6230-4AA0-9011-49CB2A811E1F}" type="slidenum">
              <a:rPr lang="en-GB" altLang="en-US" sz="1300"/>
              <a:pPr/>
              <a:t>60</a:t>
            </a:fld>
            <a:endParaRPr lang="en-GB" altLang="en-US" sz="13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0035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151135C-A779-48F4-843F-120A5BAC793A}" type="slidenum">
              <a:rPr lang="en-GB" altLang="en-US" sz="1300"/>
              <a:pPr/>
              <a:t>61</a:t>
            </a:fld>
            <a:endParaRPr lang="en-GB" altLang="en-US" sz="130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168978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332C931-80B8-4184-B2F8-4CAC46B83B58}" type="slidenum">
              <a:rPr lang="en-GB" altLang="en-US" sz="1300"/>
              <a:pPr/>
              <a:t>62</a:t>
            </a:fld>
            <a:endParaRPr lang="en-GB" altLang="en-US" sz="13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597076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E89AED1-B96C-43F9-9A21-FDF5DBC0E188}" type="slidenum">
              <a:rPr lang="en-GB" altLang="en-US" sz="1300"/>
              <a:pPr/>
              <a:t>63</a:t>
            </a:fld>
            <a:endParaRPr lang="en-GB" altLang="en-US" sz="13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6793484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A33D490-EEB9-4904-8F60-DD9E652E7989}" type="slidenum">
              <a:rPr lang="en-GB" altLang="en-US" sz="1300"/>
              <a:pPr/>
              <a:t>64</a:t>
            </a:fld>
            <a:endParaRPr lang="en-GB" altLang="en-US" sz="13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84969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52E3E22-DCF0-478D-9C5F-2E571907687F}" type="slidenum">
              <a:rPr lang="en-GB" altLang="en-US" sz="1300" smtClean="0">
                <a:solidFill>
                  <a:srgbClr val="000000"/>
                </a:solidFill>
              </a:rPr>
              <a:pPr/>
              <a:t>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3216620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140CAEC-D7E4-47E1-A792-4565D9BA6CCB}" type="slidenum">
              <a:rPr lang="en-GB" altLang="en-US" sz="1300"/>
              <a:pPr/>
              <a:t>65</a:t>
            </a:fld>
            <a:endParaRPr lang="en-GB" altLang="en-US" sz="13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3857103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131FAEA-6FFD-4518-B792-E36FF8C52037}" type="slidenum">
              <a:rPr lang="en-GB" altLang="en-US" sz="1300"/>
              <a:pPr/>
              <a:t>66</a:t>
            </a:fld>
            <a:endParaRPr lang="en-GB" altLang="en-US" sz="13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455225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447285C-A43B-4A0C-A1BF-5CFF70A9F6E9}" type="slidenum">
              <a:rPr lang="en-GB" altLang="en-US" sz="1300"/>
              <a:pPr/>
              <a:t>67</a:t>
            </a:fld>
            <a:endParaRPr lang="en-GB" altLang="en-US" sz="130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646802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CB8AFA7-17C0-49BA-8E75-AF22D0C36B0D}" type="slidenum">
              <a:rPr lang="en-GB" altLang="en-US" sz="1300"/>
              <a:pPr/>
              <a:t>68</a:t>
            </a:fld>
            <a:endParaRPr lang="en-GB" altLang="en-US" sz="13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9862443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4AC8962-F5FE-403D-9DB2-B3C681F2221A}" type="slidenum">
              <a:rPr lang="en-GB" altLang="en-US" sz="1300"/>
              <a:pPr/>
              <a:t>69</a:t>
            </a:fld>
            <a:endParaRPr lang="en-GB" altLang="en-US" sz="130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4451812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2C20BE2-7049-4925-B4C3-9F84BF2A453A}" type="slidenum">
              <a:rPr lang="en-GB" altLang="en-US" sz="1300"/>
              <a:pPr/>
              <a:t>70</a:t>
            </a:fld>
            <a:endParaRPr lang="en-GB" altLang="en-US" sz="130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3695442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293BA81-B4BE-45AF-A41C-0078FC04BAFC}" type="slidenum">
              <a:rPr lang="en-GB" altLang="en-US" sz="1300"/>
              <a:pPr/>
              <a:t>71</a:t>
            </a:fld>
            <a:endParaRPr lang="en-GB" altLang="en-US" sz="130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7501173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4F17127-2C32-4F67-8FDA-02B846131381}" type="slidenum">
              <a:rPr lang="en-GB" altLang="en-US" sz="1300"/>
              <a:pPr/>
              <a:t>73</a:t>
            </a:fld>
            <a:endParaRPr lang="en-GB" altLang="en-US" sz="130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3557730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46492B1-2BFE-4130-A78F-EAD1A66EDE53}" type="slidenum">
              <a:rPr lang="en-GB" altLang="en-US" sz="1300"/>
              <a:pPr/>
              <a:t>74</a:t>
            </a:fld>
            <a:endParaRPr lang="en-GB" altLang="en-US" sz="130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34090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1AD432A7-9BFB-4793-8074-74DAB5FCEB35}" type="slidenum">
              <a:rPr lang="en-GB" altLang="en-US" sz="1300" smtClean="0">
                <a:solidFill>
                  <a:srgbClr val="000000"/>
                </a:solidFill>
              </a:rPr>
              <a:pPr/>
              <a:t>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54147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F9AE7DD-B7C3-4E20-BAE2-D01F22FA6BD1}" type="slidenum">
              <a:rPr lang="en-GB" altLang="en-US" sz="1300" smtClean="0">
                <a:solidFill>
                  <a:srgbClr val="000000"/>
                </a:solidFill>
              </a:rPr>
              <a:pPr/>
              <a:t>10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41992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F9AE7DD-B7C3-4E20-BAE2-D01F22FA6BD1}" type="slidenum">
              <a:rPr lang="en-GB" altLang="en-US" sz="1300" smtClean="0">
                <a:solidFill>
                  <a:srgbClr val="000000"/>
                </a:solidFill>
              </a:rPr>
              <a:pPr/>
              <a:t>11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34405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CD14836-E63D-48D2-8EB9-F6E1A0FDB4C9}" type="slidenum">
              <a:rPr lang="en-GB" altLang="en-US" sz="1300" smtClean="0">
                <a:solidFill>
                  <a:srgbClr val="000000"/>
                </a:solidFill>
              </a:rPr>
              <a:pPr/>
              <a:t>12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9608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9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402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762000"/>
            <a:ext cx="20955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61341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88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494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9576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2585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219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5059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9348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2486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2621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9752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23253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631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762000"/>
            <a:ext cx="20955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61341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3098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8911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45396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32706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85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372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97227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82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91950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54657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28475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1171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762000"/>
            <a:ext cx="20955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61341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7740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3386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7727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13092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2340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3969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6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65938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76335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18091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09283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419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762000"/>
            <a:ext cx="20955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61341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2988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363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88917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93170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2156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2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2502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85845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0127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29011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88663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189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762000"/>
            <a:ext cx="20955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61341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6421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8539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54041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2985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1148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982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46353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1628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74680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063738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83679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72344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1413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762000"/>
            <a:ext cx="20955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61341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233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45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128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988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3238"/>
            <a:ext cx="8382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395288" y="1557338"/>
            <a:ext cx="83534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395288" y="1592263"/>
            <a:ext cx="65897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395288" y="1628775"/>
            <a:ext cx="478948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719138" y="6381750"/>
            <a:ext cx="75692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latin typeface="arial" panose="020B0604020202020204" pitchFamily="34" charset="0"/>
              </a:rPr>
              <a:t>  Neil Storey, </a:t>
            </a:r>
            <a:r>
              <a:rPr lang="en-GB" altLang="en-US" sz="1200" i="1">
                <a:latin typeface="arial" panose="020B0604020202020204" pitchFamily="34" charset="0"/>
              </a:rPr>
              <a:t>Electronics</a:t>
            </a:r>
            <a:r>
              <a:rPr lang="en-GB" altLang="en-US" sz="1200">
                <a:latin typeface="arial" panose="020B0604020202020204" pitchFamily="34" charset="0"/>
              </a:rPr>
              <a:t>:</a:t>
            </a:r>
            <a:r>
              <a:rPr lang="en-GB" altLang="en-US" sz="1200" i="1">
                <a:latin typeface="arial" panose="020B0604020202020204" pitchFamily="34" charset="0"/>
              </a:rPr>
              <a:t> A Systems Approach,</a:t>
            </a:r>
            <a:r>
              <a:rPr lang="en-GB" altLang="en-US" sz="1200">
                <a:latin typeface="arial" panose="020B0604020202020204" pitchFamily="34" charset="0"/>
              </a:rPr>
              <a:t> 5</a:t>
            </a:r>
            <a:r>
              <a:rPr lang="en-GB" altLang="en-US" sz="1200" baseline="30000">
                <a:latin typeface="arial" panose="020B0604020202020204" pitchFamily="34" charset="0"/>
              </a:rPr>
              <a:t>th</a:t>
            </a:r>
            <a:r>
              <a:rPr lang="en-GB" altLang="en-US" sz="1200">
                <a:latin typeface="arial" panose="020B0604020202020204" pitchFamily="34" charset="0"/>
              </a:rPr>
              <a:t> Edition © Pearson Education Limited 2013</a:t>
            </a:r>
            <a:endParaRPr lang="en-GB" altLang="en-US" sz="2400">
              <a:latin typeface="arial" panose="020B0604020202020204" pitchFamily="34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8147050" y="6172200"/>
            <a:ext cx="9080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7.</a:t>
            </a:r>
            <a:fld id="{61AEECC4-DBBA-479D-9838-A7F311E8CE2C}" type="slidenum"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pPr algn="ctr"/>
              <a:t>‹#›</a:t>
            </a:fld>
            <a:endParaRPr lang="en-GB" altLang="en-US" sz="1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3238"/>
            <a:ext cx="8382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395288" y="1557338"/>
            <a:ext cx="83534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395288" y="1592263"/>
            <a:ext cx="65897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395288" y="1628775"/>
            <a:ext cx="478948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719138" y="6381750"/>
            <a:ext cx="75692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 Neil Storey, </a:t>
            </a:r>
            <a:r>
              <a:rPr lang="en-GB" altLang="en-US" sz="1200" i="1">
                <a:solidFill>
                  <a:srgbClr val="000000"/>
                </a:solidFill>
                <a:latin typeface="arial" panose="020B0604020202020204" pitchFamily="34" charset="0"/>
              </a:rPr>
              <a:t>Electronics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r>
              <a:rPr lang="en-GB" altLang="en-US" sz="1200" i="1">
                <a:solidFill>
                  <a:srgbClr val="000000"/>
                </a:solidFill>
                <a:latin typeface="arial" panose="020B0604020202020204" pitchFamily="34" charset="0"/>
              </a:rPr>
              <a:t> A Systems Approach,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5</a:t>
            </a:r>
            <a:r>
              <a:rPr lang="en-GB" altLang="en-US" sz="1200" baseline="30000">
                <a:solidFill>
                  <a:srgbClr val="000000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Edition © Pearson Education Limited 2013</a:t>
            </a:r>
            <a:endParaRPr lang="en-GB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8147050" y="6172200"/>
            <a:ext cx="9080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6.</a:t>
            </a:r>
            <a:fld id="{12AE8BD1-0238-4ECE-855D-8D31F4DD8277}" type="slidenum"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pPr algn="ctr"/>
              <a:t>‹#›</a:t>
            </a:fld>
            <a:endParaRPr lang="en-GB" altLang="en-US" sz="1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053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3238"/>
            <a:ext cx="8382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395288" y="1557338"/>
            <a:ext cx="83534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395288" y="1592263"/>
            <a:ext cx="65897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395288" y="1628775"/>
            <a:ext cx="478948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719138" y="6381750"/>
            <a:ext cx="75692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 Neil Storey, </a:t>
            </a:r>
            <a:r>
              <a:rPr lang="en-GB" altLang="en-US" sz="1200" i="1">
                <a:solidFill>
                  <a:srgbClr val="000000"/>
                </a:solidFill>
                <a:latin typeface="arial" panose="020B0604020202020204" pitchFamily="34" charset="0"/>
              </a:rPr>
              <a:t>Electronics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r>
              <a:rPr lang="en-GB" altLang="en-US" sz="1200" i="1">
                <a:solidFill>
                  <a:srgbClr val="000000"/>
                </a:solidFill>
                <a:latin typeface="arial" panose="020B0604020202020204" pitchFamily="34" charset="0"/>
              </a:rPr>
              <a:t> A Systems Approach,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5</a:t>
            </a:r>
            <a:r>
              <a:rPr lang="en-GB" altLang="en-US" sz="1200" baseline="30000">
                <a:solidFill>
                  <a:srgbClr val="000000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Edition © Pearson Education Limited 2013</a:t>
            </a:r>
            <a:endParaRPr lang="en-GB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8147050" y="6172200"/>
            <a:ext cx="9080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6.</a:t>
            </a:r>
            <a:fld id="{12AE8BD1-0238-4ECE-855D-8D31F4DD8277}" type="slidenum"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pPr algn="ctr"/>
              <a:t>‹#›</a:t>
            </a:fld>
            <a:endParaRPr lang="en-GB" altLang="en-US" sz="1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527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3238"/>
            <a:ext cx="8382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395288" y="1557338"/>
            <a:ext cx="83534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395288" y="1592263"/>
            <a:ext cx="65897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395288" y="1628775"/>
            <a:ext cx="478948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719138" y="6381750"/>
            <a:ext cx="75692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 Neil Storey, </a:t>
            </a:r>
            <a:r>
              <a:rPr lang="en-GB" altLang="en-US" sz="1200" i="1">
                <a:solidFill>
                  <a:srgbClr val="000000"/>
                </a:solidFill>
                <a:latin typeface="arial" panose="020B0604020202020204" pitchFamily="34" charset="0"/>
              </a:rPr>
              <a:t>Electronics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r>
              <a:rPr lang="en-GB" altLang="en-US" sz="1200" i="1">
                <a:solidFill>
                  <a:srgbClr val="000000"/>
                </a:solidFill>
                <a:latin typeface="arial" panose="020B0604020202020204" pitchFamily="34" charset="0"/>
              </a:rPr>
              <a:t> A Systems Approach,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5</a:t>
            </a:r>
            <a:r>
              <a:rPr lang="en-GB" altLang="en-US" sz="1200" baseline="30000">
                <a:solidFill>
                  <a:srgbClr val="000000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200">
                <a:solidFill>
                  <a:srgbClr val="000000"/>
                </a:solidFill>
                <a:latin typeface="arial" panose="020B0604020202020204" pitchFamily="34" charset="0"/>
              </a:rPr>
              <a:t> Edition © Pearson Education Limited 2013</a:t>
            </a:r>
            <a:endParaRPr lang="en-GB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8147050" y="6172200"/>
            <a:ext cx="9080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6.</a:t>
            </a:r>
            <a:fld id="{12AE8BD1-0238-4ECE-855D-8D31F4DD8277}" type="slidenum">
              <a:rPr lang="en-GB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pPr algn="ctr"/>
              <a:t>‹#›</a:t>
            </a:fld>
            <a:endParaRPr lang="en-GB" altLang="en-US" sz="14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05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3238"/>
            <a:ext cx="8382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395288" y="1557338"/>
            <a:ext cx="83534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mtClean="0">
              <a:solidFill>
                <a:srgbClr val="000000"/>
              </a:solidFill>
            </a:endParaRPr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395288" y="1592263"/>
            <a:ext cx="65897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mtClean="0">
              <a:solidFill>
                <a:srgbClr val="000000"/>
              </a:solidFill>
            </a:endParaRPr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395288" y="1628775"/>
            <a:ext cx="478948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mtClean="0">
              <a:solidFill>
                <a:srgbClr val="000000"/>
              </a:solidFill>
            </a:endParaRPr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719138" y="6381750"/>
            <a:ext cx="75692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 Neil Storey, </a:t>
            </a:r>
            <a:r>
              <a:rPr lang="en-GB" altLang="en-US" sz="1200" i="1" smtClean="0">
                <a:solidFill>
                  <a:srgbClr val="000000"/>
                </a:solidFill>
                <a:latin typeface="Arial" panose="020B0604020202020204" pitchFamily="34" charset="0"/>
              </a:rPr>
              <a:t>Electronics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r>
              <a:rPr lang="en-GB" altLang="en-US" sz="1200" i="1" smtClean="0">
                <a:solidFill>
                  <a:srgbClr val="000000"/>
                </a:solidFill>
                <a:latin typeface="Arial" panose="020B0604020202020204" pitchFamily="34" charset="0"/>
              </a:rPr>
              <a:t> A Systems Approach,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5</a:t>
            </a:r>
            <a:r>
              <a:rPr lang="en-GB" altLang="en-US" sz="1200" baseline="30000" smtClean="0">
                <a:solidFill>
                  <a:srgbClr val="000000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Edition © Pearson Education Limited 2013</a:t>
            </a:r>
            <a:endParaRPr lang="en-GB" altLang="en-US" sz="2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8147050" y="6172200"/>
            <a:ext cx="9080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6.</a:t>
            </a:r>
            <a:fld id="{FD00FF6A-B0B8-4132-A674-26AE4815FA65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997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3238"/>
            <a:ext cx="8382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395288" y="1557338"/>
            <a:ext cx="83534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mtClean="0">
              <a:solidFill>
                <a:srgbClr val="000000"/>
              </a:solidFill>
            </a:endParaRPr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395288" y="1592263"/>
            <a:ext cx="658971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mtClean="0">
              <a:solidFill>
                <a:srgbClr val="000000"/>
              </a:solidFill>
            </a:endParaRPr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395288" y="1628775"/>
            <a:ext cx="478948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mtClean="0">
              <a:solidFill>
                <a:srgbClr val="000000"/>
              </a:solidFill>
            </a:endParaRPr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719138" y="6381750"/>
            <a:ext cx="75692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 Neil Storey, </a:t>
            </a:r>
            <a:r>
              <a:rPr lang="en-GB" altLang="en-US" sz="1200" i="1" smtClean="0">
                <a:solidFill>
                  <a:srgbClr val="000000"/>
                </a:solidFill>
                <a:latin typeface="Arial" panose="020B0604020202020204" pitchFamily="34" charset="0"/>
              </a:rPr>
              <a:t>Electronics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r>
              <a:rPr lang="en-GB" altLang="en-US" sz="1200" i="1" smtClean="0">
                <a:solidFill>
                  <a:srgbClr val="000000"/>
                </a:solidFill>
                <a:latin typeface="Arial" panose="020B0604020202020204" pitchFamily="34" charset="0"/>
              </a:rPr>
              <a:t> A Systems Approach,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5</a:t>
            </a:r>
            <a:r>
              <a:rPr lang="en-GB" altLang="en-US" sz="1200" baseline="30000" smtClean="0">
                <a:solidFill>
                  <a:srgbClr val="000000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Edition © Pearson Education Limited 2013</a:t>
            </a:r>
            <a:endParaRPr lang="en-GB" altLang="en-US" sz="2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8147050" y="6172200"/>
            <a:ext cx="9080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6.</a:t>
            </a:r>
            <a:fld id="{782FB110-7F90-4C0C-A807-885490471993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81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5.pn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7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8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jpeg"/><Relationship Id="rId5" Type="http://schemas.openxmlformats.org/officeDocument/2006/relationships/image" Target="../media/image40.wmf"/><Relationship Id="rId4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45.png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42.wmf"/><Relationship Id="rId10" Type="http://schemas.openxmlformats.org/officeDocument/2006/relationships/image" Target="../media/image46.png"/><Relationship Id="rId4" Type="http://schemas.openxmlformats.org/officeDocument/2006/relationships/oleObject" Target="../embeddings/oleObject23.bin"/><Relationship Id="rId9" Type="http://schemas.openxmlformats.org/officeDocument/2006/relationships/image" Target="../media/image4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7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54.wmf"/><Relationship Id="rId4" Type="http://schemas.openxmlformats.org/officeDocument/2006/relationships/oleObject" Target="../embeddings/oleObject28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30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.jpeg"/><Relationship Id="rId5" Type="http://schemas.openxmlformats.org/officeDocument/2006/relationships/image" Target="../media/image58.wmf"/><Relationship Id="rId4" Type="http://schemas.openxmlformats.org/officeDocument/2006/relationships/oleObject" Target="../embeddings/oleObject31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.jpeg"/><Relationship Id="rId5" Type="http://schemas.openxmlformats.org/officeDocument/2006/relationships/image" Target="../media/image60.wmf"/><Relationship Id="rId4" Type="http://schemas.openxmlformats.org/officeDocument/2006/relationships/oleObject" Target="../embeddings/oleObject32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notesSlide" Target="../notesSlides/notesSlide43.xml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.jpeg"/><Relationship Id="rId5" Type="http://schemas.openxmlformats.org/officeDocument/2006/relationships/image" Target="../media/image62.wmf"/><Relationship Id="rId4" Type="http://schemas.openxmlformats.org/officeDocument/2006/relationships/oleObject" Target="../embeddings/oleObject33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35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66.wmf"/><Relationship Id="rId4" Type="http://schemas.openxmlformats.org/officeDocument/2006/relationships/oleObject" Target="../embeddings/oleObject37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6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69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1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Last time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773238"/>
            <a:ext cx="8547100" cy="4319587"/>
          </a:xfrm>
        </p:spPr>
        <p:txBody>
          <a:bodyPr/>
          <a:lstStyle/>
          <a:p>
            <a:r>
              <a:rPr lang="en-CA" altLang="en-US" sz="2200" dirty="0" smtClean="0">
                <a:solidFill>
                  <a:srgbClr val="0000FF"/>
                </a:solidFill>
              </a:rPr>
              <a:t>Circuit solving methods</a:t>
            </a:r>
          </a:p>
          <a:p>
            <a:r>
              <a:rPr lang="en-CA" altLang="en-US" sz="2200" dirty="0" smtClean="0">
                <a:solidFill>
                  <a:srgbClr val="0000FF"/>
                </a:solidFill>
              </a:rPr>
              <a:t>AC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4" descr="C15NF0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96"/>
          <a:stretch/>
        </p:blipFill>
        <p:spPr bwMode="auto">
          <a:xfrm>
            <a:off x="3347864" y="1989138"/>
            <a:ext cx="2484276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3219450" cy="431958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Examples of </a:t>
            </a:r>
            <a:br>
              <a:rPr lang="en-GB" altLang="en-US" dirty="0" smtClean="0"/>
            </a:br>
            <a:r>
              <a:rPr lang="en-GB" altLang="en-US" b="1" dirty="0" err="1" smtClean="0">
                <a:solidFill>
                  <a:srgbClr val="0000FF"/>
                </a:solidFill>
              </a:rPr>
              <a:t>phasor</a:t>
            </a:r>
            <a:r>
              <a:rPr lang="en-GB" altLang="en-US" b="1" dirty="0" smtClean="0">
                <a:solidFill>
                  <a:srgbClr val="0000FF"/>
                </a:solidFill>
              </a:rPr>
              <a:t> diagrams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dirty="0" smtClean="0"/>
              <a:t>	</a:t>
            </a:r>
            <a:r>
              <a:rPr lang="en-GB" altLang="en-US" sz="2000" dirty="0" smtClean="0"/>
              <a:t>(a) here </a:t>
            </a:r>
            <a:r>
              <a:rPr lang="en-GB" altLang="en-US" sz="2000" i="1" dirty="0" smtClean="0"/>
              <a:t>L</a:t>
            </a:r>
            <a:r>
              <a:rPr lang="en-GB" altLang="en-US" sz="2000" dirty="0" smtClean="0"/>
              <a:t> represents the magnitude and </a:t>
            </a:r>
            <a:r>
              <a:rPr lang="en-GB" altLang="en-US" sz="2000" i="1" dirty="0" smtClean="0">
                <a:sym typeface="Symbol" panose="05050102010706020507" pitchFamily="18" charset="2"/>
              </a:rPr>
              <a:t></a:t>
            </a:r>
            <a:r>
              <a:rPr lang="en-GB" altLang="en-US" sz="2000" dirty="0" smtClean="0">
                <a:sym typeface="Symbol" panose="05050102010706020507" pitchFamily="18" charset="2"/>
              </a:rPr>
              <a:t> the phase of a sinusoidal signal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z="2000" dirty="0" smtClean="0">
              <a:sym typeface="Symbol" panose="05050102010706020507" pitchFamily="18" charset="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000" dirty="0" smtClean="0">
                <a:sym typeface="Symbol" panose="05050102010706020507" pitchFamily="18" charset="2"/>
              </a:rPr>
              <a:t>	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2051720" y="712469"/>
          <a:ext cx="16065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4" name="Equation" r:id="rId5" imgW="1612900" imgH="368300" progId="Equation.3">
                  <p:embed/>
                </p:oleObj>
              </mc:Choice>
              <mc:Fallback>
                <p:oleObj name="Equation" r:id="rId5" imgW="16129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712469"/>
                        <a:ext cx="1606550" cy="363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40205" y="-6074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Phasor Diagrams (account for </a:t>
            </a:r>
            <a:r>
              <a:rPr lang="en-US" altLang="en-US" dirty="0" smtClean="0">
                <a:sym typeface="Symbol" panose="05050102010706020507" pitchFamily="18" charset="2"/>
              </a:rPr>
              <a:t>)</a:t>
            </a:r>
            <a:endParaRPr lang="en-US" alt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72097" y="1076572"/>
            <a:ext cx="88002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Same current in R, L and C (i.e. they are in series)</a:t>
            </a:r>
            <a:endParaRPr lang="nb-NO" dirty="0"/>
          </a:p>
        </p:txBody>
      </p:sp>
      <p:sp>
        <p:nvSpPr>
          <p:cNvPr id="10" name="TextBox 9"/>
          <p:cNvSpPr txBox="1"/>
          <p:nvPr/>
        </p:nvSpPr>
        <p:spPr>
          <a:xfrm>
            <a:off x="4434016" y="724960"/>
            <a:ext cx="4293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</a:t>
            </a:r>
            <a:r>
              <a:rPr lang="en-US" altLang="en-US" sz="1600" dirty="0" smtClean="0">
                <a:solidFill>
                  <a:srgbClr val="FF0000"/>
                </a:solidFill>
              </a:rPr>
              <a:t>to applied </a:t>
            </a:r>
            <a:r>
              <a:rPr lang="en-US" altLang="en-US" sz="1600" dirty="0">
                <a:solidFill>
                  <a:srgbClr val="FF0000"/>
                </a:solidFill>
              </a:rPr>
              <a:t>Current: 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leads I,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I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74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4" descr="C15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89138"/>
            <a:ext cx="5435600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3219450" cy="4319587"/>
          </a:xfrm>
        </p:spPr>
        <p:txBody>
          <a:bodyPr/>
          <a:lstStyle/>
          <a:p>
            <a:pPr eaLnBrk="1" hangingPunct="1"/>
            <a:r>
              <a:rPr lang="en-GB" altLang="en-US" smtClean="0"/>
              <a:t>Examples of </a:t>
            </a:r>
            <a:br>
              <a:rPr lang="en-GB" altLang="en-US" smtClean="0"/>
            </a:br>
            <a:r>
              <a:rPr lang="en-GB" altLang="en-US" b="1" smtClean="0">
                <a:solidFill>
                  <a:srgbClr val="0000FF"/>
                </a:solidFill>
              </a:rPr>
              <a:t>phasor diagrams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mtClean="0"/>
              <a:t>	</a:t>
            </a:r>
            <a:r>
              <a:rPr lang="en-GB" altLang="en-US" sz="2000" smtClean="0"/>
              <a:t>(a) here </a:t>
            </a:r>
            <a:r>
              <a:rPr lang="en-GB" altLang="en-US" sz="2000" i="1" smtClean="0"/>
              <a:t>L</a:t>
            </a:r>
            <a:r>
              <a:rPr lang="en-GB" altLang="en-US" sz="2000" smtClean="0"/>
              <a:t> represents the magnitude and </a:t>
            </a:r>
            <a:r>
              <a:rPr lang="en-GB" altLang="en-US" sz="2000" i="1" smtClean="0">
                <a:sym typeface="Symbol" panose="05050102010706020507" pitchFamily="18" charset="2"/>
              </a:rPr>
              <a:t></a:t>
            </a:r>
            <a:r>
              <a:rPr lang="en-GB" altLang="en-US" sz="2000" smtClean="0">
                <a:sym typeface="Symbol" panose="05050102010706020507" pitchFamily="18" charset="2"/>
              </a:rPr>
              <a:t> the phase of a sinusoidal signal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z="2000" smtClean="0">
              <a:sym typeface="Symbol" panose="05050102010706020507" pitchFamily="18" charset="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000" smtClean="0">
                <a:sym typeface="Symbol" panose="05050102010706020507" pitchFamily="18" charset="2"/>
              </a:rPr>
              <a:t>	(b) shows the voltages across a resistor, an inductor and a capacitor for the same sinusoidal current</a:t>
            </a:r>
          </a:p>
        </p:txBody>
      </p:sp>
      <p:sp>
        <p:nvSpPr>
          <p:cNvPr id="103428" name="TextBox 3"/>
          <p:cNvSpPr txBox="1">
            <a:spLocks noChangeArrowheads="1"/>
          </p:cNvSpPr>
          <p:nvPr/>
        </p:nvSpPr>
        <p:spPr bwMode="auto">
          <a:xfrm>
            <a:off x="7308850" y="2420938"/>
            <a:ext cx="1403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smtClean="0">
                <a:solidFill>
                  <a:srgbClr val="00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sin(t+90)</a:t>
            </a:r>
            <a:endParaRPr lang="en-CA" altLang="en-US" sz="2800" smtClean="0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103429" name="TextBox 4"/>
          <p:cNvSpPr txBox="1">
            <a:spLocks noChangeArrowheads="1"/>
          </p:cNvSpPr>
          <p:nvPr/>
        </p:nvSpPr>
        <p:spPr bwMode="auto">
          <a:xfrm>
            <a:off x="7308850" y="4473575"/>
            <a:ext cx="1403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smtClean="0">
                <a:solidFill>
                  <a:srgbClr val="00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sin(t-90)</a:t>
            </a:r>
            <a:endParaRPr lang="en-CA" altLang="en-US" sz="2800" smtClean="0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64585" y="1835706"/>
            <a:ext cx="158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>
                <a:solidFill>
                  <a:srgbClr val="FF0000"/>
                </a:solidFill>
              </a:rPr>
              <a:t>Reactive axis</a:t>
            </a:r>
            <a:endParaRPr lang="en-CA" sz="1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88771" y="3680897"/>
            <a:ext cx="158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>
                <a:solidFill>
                  <a:srgbClr val="FF0000"/>
                </a:solidFill>
              </a:rPr>
              <a:t>Resistive axis</a:t>
            </a:r>
            <a:endParaRPr lang="en-CA" sz="1800" dirty="0">
              <a:solidFill>
                <a:srgbClr val="FF0000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991760"/>
              </p:ext>
            </p:extLst>
          </p:nvPr>
        </p:nvGraphicFramePr>
        <p:xfrm>
          <a:off x="2051720" y="712469"/>
          <a:ext cx="16065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4" name="Equation" r:id="rId5" imgW="1612900" imgH="368300" progId="Equation.3">
                  <p:embed/>
                </p:oleObj>
              </mc:Choice>
              <mc:Fallback>
                <p:oleObj name="Equation" r:id="rId5" imgW="16129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712469"/>
                        <a:ext cx="1606550" cy="363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40205" y="-6074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Phasor Diagrams (account for </a:t>
            </a:r>
            <a:r>
              <a:rPr lang="en-US" altLang="en-US" dirty="0" smtClean="0">
                <a:sym typeface="Symbol" panose="05050102010706020507" pitchFamily="18" charset="2"/>
              </a:rPr>
              <a:t>)</a:t>
            </a:r>
            <a:endParaRPr lang="en-US" altLang="en-US" dirty="0" smtClean="0"/>
          </a:p>
        </p:txBody>
      </p:sp>
      <p:graphicFrame>
        <p:nvGraphicFramePr>
          <p:cNvPr id="10" name="Objec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971904"/>
              </p:ext>
            </p:extLst>
          </p:nvPr>
        </p:nvGraphicFramePr>
        <p:xfrm>
          <a:off x="8080996" y="3258107"/>
          <a:ext cx="102393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5" name="Équation" r:id="rId7" imgW="927000" imgH="228600" progId="Equation.3">
                  <p:embed/>
                </p:oleObj>
              </mc:Choice>
              <mc:Fallback>
                <p:oleObj name="Équation" r:id="rId7" imgW="927000" imgH="2286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0996" y="3258107"/>
                        <a:ext cx="1023937" cy="274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37467" y="5372805"/>
            <a:ext cx="46197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FF0000"/>
                </a:solidFill>
              </a:rPr>
              <a:t>No big deal, just vector addition</a:t>
            </a:r>
          </a:p>
          <a:p>
            <a:r>
              <a:rPr lang="en-CA" sz="2000" dirty="0" smtClean="0">
                <a:solidFill>
                  <a:srgbClr val="FF0000"/>
                </a:solidFill>
              </a:rPr>
              <a:t>Instead of x &amp; y components, have resistive and reactive components</a:t>
            </a:r>
            <a:endParaRPr lang="en-CA" sz="2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097" y="1076572"/>
            <a:ext cx="88002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Same current in R, L and C (i.e. they are in series)</a:t>
            </a:r>
            <a:endParaRPr lang="nb-NO" dirty="0"/>
          </a:p>
        </p:txBody>
      </p:sp>
      <p:sp>
        <p:nvSpPr>
          <p:cNvPr id="15" name="TextBox 14"/>
          <p:cNvSpPr txBox="1"/>
          <p:nvPr/>
        </p:nvSpPr>
        <p:spPr>
          <a:xfrm>
            <a:off x="4434016" y="724960"/>
            <a:ext cx="4293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</a:t>
            </a:r>
            <a:r>
              <a:rPr lang="en-US" altLang="en-US" sz="1600" dirty="0" smtClean="0">
                <a:solidFill>
                  <a:srgbClr val="FF0000"/>
                </a:solidFill>
              </a:rPr>
              <a:t>to applied </a:t>
            </a:r>
            <a:r>
              <a:rPr lang="en-US" altLang="en-US" sz="1600" dirty="0">
                <a:solidFill>
                  <a:srgbClr val="FF0000"/>
                </a:solidFill>
              </a:rPr>
              <a:t>Current: 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leads I,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I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51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Phasor diagrams can be used to represent the </a:t>
            </a:r>
            <a:r>
              <a:rPr lang="en-GB" altLang="en-US" i="1" smtClean="0"/>
              <a:t>addition</a:t>
            </a:r>
            <a:r>
              <a:rPr lang="en-GB" altLang="en-US" smtClean="0"/>
              <a:t> of signals. This gives both the magnitude and phase of the resultant signal</a:t>
            </a:r>
          </a:p>
        </p:txBody>
      </p:sp>
      <p:pic>
        <p:nvPicPr>
          <p:cNvPr id="105475" name="Picture 4" descr="C15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85"/>
          <a:stretch>
            <a:fillRect/>
          </a:stretch>
        </p:blipFill>
        <p:spPr bwMode="auto">
          <a:xfrm>
            <a:off x="684213" y="3141663"/>
            <a:ext cx="7597775" cy="309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32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Phasor diagrams can also be used to show the </a:t>
            </a:r>
            <a:r>
              <a:rPr lang="en-GB" altLang="en-US" i="1" smtClean="0"/>
              <a:t>subtraction</a:t>
            </a:r>
            <a:r>
              <a:rPr lang="en-GB" altLang="en-US" smtClean="0"/>
              <a:t> of signals</a:t>
            </a:r>
          </a:p>
        </p:txBody>
      </p:sp>
      <p:pic>
        <p:nvPicPr>
          <p:cNvPr id="107523" name="Picture 4" descr="C15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22"/>
          <a:stretch>
            <a:fillRect/>
          </a:stretch>
        </p:blipFill>
        <p:spPr bwMode="auto">
          <a:xfrm>
            <a:off x="684213" y="3249613"/>
            <a:ext cx="7597775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43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96" y="1773238"/>
            <a:ext cx="8763000" cy="4319587"/>
          </a:xfrm>
        </p:spPr>
        <p:txBody>
          <a:bodyPr/>
          <a:lstStyle/>
          <a:p>
            <a:pPr eaLnBrk="1" hangingPunct="1"/>
            <a:r>
              <a:rPr lang="en-GB" altLang="en-US" b="1" dirty="0" smtClean="0">
                <a:solidFill>
                  <a:srgbClr val="0000FF"/>
                </a:solidFill>
              </a:rPr>
              <a:t>Phasor analysis of an </a:t>
            </a:r>
            <a:r>
              <a:rPr lang="en-GB" altLang="en-US" b="1" i="1" dirty="0" smtClean="0">
                <a:solidFill>
                  <a:srgbClr val="0000FF"/>
                </a:solidFill>
              </a:rPr>
              <a:t>RL</a:t>
            </a:r>
            <a:r>
              <a:rPr lang="en-GB" altLang="en-US" b="1" dirty="0" smtClean="0">
                <a:solidFill>
                  <a:srgbClr val="0000FF"/>
                </a:solidFill>
              </a:rPr>
              <a:t> circuit</a:t>
            </a: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dirty="0" smtClean="0"/>
          </a:p>
          <a:p>
            <a:pPr eaLnBrk="1" hangingPunct="1"/>
            <a:endParaRPr lang="en-GB" altLang="en-US" sz="1800" dirty="0" smtClean="0"/>
          </a:p>
          <a:p>
            <a:pPr eaLnBrk="1" hangingPunct="1"/>
            <a:r>
              <a:rPr lang="en-GB" altLang="en-US" dirty="0" smtClean="0"/>
              <a:t>See </a:t>
            </a:r>
            <a:r>
              <a:rPr lang="en-GB" altLang="en-US" b="1" dirty="0" smtClean="0">
                <a:solidFill>
                  <a:srgbClr val="E30000"/>
                </a:solidFill>
              </a:rPr>
              <a:t>Example 6.5</a:t>
            </a:r>
            <a:r>
              <a:rPr lang="en-GB" altLang="en-US" dirty="0" smtClean="0"/>
              <a:t> in the text for a numerical example</a:t>
            </a:r>
          </a:p>
        </p:txBody>
      </p:sp>
      <p:pic>
        <p:nvPicPr>
          <p:cNvPr id="109571" name="Picture 4" descr="C15NF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63" y="2196120"/>
            <a:ext cx="70612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28663"/>
            <a:ext cx="8382000" cy="838200"/>
          </a:xfrm>
        </p:spPr>
        <p:txBody>
          <a:bodyPr/>
          <a:lstStyle/>
          <a:p>
            <a:pPr algn="ctr" eaLnBrk="1" hangingPunct="1"/>
            <a:r>
              <a:rPr lang="en-US" altLang="en-US" smtClean="0"/>
              <a:t>Phasor analysis of RL and RC </a:t>
            </a:r>
            <a:r>
              <a:rPr lang="en-US" altLang="en-US" u="sng" smtClean="0"/>
              <a:t>series</a:t>
            </a:r>
            <a:r>
              <a:rPr lang="en-US" altLang="en-US" smtClean="0"/>
              <a:t> circuits</a:t>
            </a:r>
            <a:br>
              <a:rPr lang="en-US" altLang="en-US" smtClean="0"/>
            </a:br>
            <a:r>
              <a:rPr lang="en-US" altLang="en-US" sz="2400" smtClean="0">
                <a:solidFill>
                  <a:srgbClr val="FF0000"/>
                </a:solidFill>
              </a:rPr>
              <a:t>Current the same in both</a:t>
            </a:r>
            <a:r>
              <a:rPr lang="en-US" altLang="en-US" sz="2400" smtClean="0">
                <a:sym typeface="Symbol" panose="05050102010706020507" pitchFamily="18" charset="2"/>
              </a:rPr>
              <a:t> </a:t>
            </a:r>
            <a:r>
              <a:rPr lang="en-US" altLang="en-US" sz="2400" smtClean="0">
                <a:solidFill>
                  <a:srgbClr val="FF0000"/>
                </a:solidFill>
                <a:sym typeface="Symbol" panose="05050102010706020507" pitchFamily="18" charset="2"/>
              </a:rPr>
              <a:t>what is the voltage</a:t>
            </a:r>
            <a:r>
              <a:rPr lang="en-US" altLang="en-US" sz="2400" smtClean="0">
                <a:sym typeface="Symbol" panose="05050102010706020507" pitchFamily="18" charset="2"/>
              </a:rPr>
              <a:t>?</a:t>
            </a:r>
            <a:endParaRPr lang="en-US" alt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5472100" y="1843766"/>
            <a:ext cx="377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dirty="0" smtClean="0">
                <a:solidFill>
                  <a:srgbClr val="FF0000"/>
                </a:solidFill>
              </a:rPr>
              <a:t>(RMS but same relation for </a:t>
            </a:r>
            <a:r>
              <a:rPr lang="en-CA" sz="1800" i="1" dirty="0" err="1" smtClean="0">
                <a:solidFill>
                  <a:srgbClr val="FF0000"/>
                </a:solidFill>
              </a:rPr>
              <a:t>V</a:t>
            </a:r>
            <a:r>
              <a:rPr lang="en-CA" sz="1800" i="1" baseline="-25000" dirty="0" err="1" smtClean="0">
                <a:solidFill>
                  <a:srgbClr val="FF0000"/>
                </a:solidFill>
              </a:rPr>
              <a:t>p</a:t>
            </a:r>
            <a:r>
              <a:rPr lang="en-CA" sz="1800" dirty="0" smtClean="0">
                <a:solidFill>
                  <a:srgbClr val="FF0000"/>
                </a:solidFill>
              </a:rPr>
              <a:t> or </a:t>
            </a:r>
            <a:r>
              <a:rPr lang="en-CA" sz="1800" i="1" dirty="0" err="1" smtClean="0">
                <a:solidFill>
                  <a:srgbClr val="FF0000"/>
                </a:solidFill>
              </a:rPr>
              <a:t>V</a:t>
            </a:r>
            <a:r>
              <a:rPr lang="en-CA" sz="1800" i="1" baseline="-25000" dirty="0" err="1" smtClean="0">
                <a:solidFill>
                  <a:srgbClr val="FF0000"/>
                </a:solidFill>
              </a:rPr>
              <a:t>rms</a:t>
            </a:r>
            <a:r>
              <a:rPr lang="en-CA" sz="1800" dirty="0">
                <a:solidFill>
                  <a:srgbClr val="FF0000"/>
                </a:solidFill>
              </a:rPr>
              <a:t>)</a:t>
            </a:r>
            <a:endParaRPr lang="en-CA" sz="1800" i="1" baseline="-25000" dirty="0">
              <a:solidFill>
                <a:srgbClr val="FF0000"/>
              </a:solidFill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001823"/>
              </p:ext>
            </p:extLst>
          </p:nvPr>
        </p:nvGraphicFramePr>
        <p:xfrm>
          <a:off x="8075718" y="3545997"/>
          <a:ext cx="8270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6" name="Équation" r:id="rId5" imgW="406080" imgH="215640" progId="Equation.3">
                  <p:embed/>
                </p:oleObj>
              </mc:Choice>
              <mc:Fallback>
                <p:oleObj name="Équation" r:id="rId5" imgW="4060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5718" y="3545997"/>
                        <a:ext cx="827087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297433"/>
              </p:ext>
            </p:extLst>
          </p:nvPr>
        </p:nvGraphicFramePr>
        <p:xfrm>
          <a:off x="6768244" y="4452497"/>
          <a:ext cx="65563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7" name="Équation" r:id="rId7" imgW="355320" imgH="203040" progId="Equation.3">
                  <p:embed/>
                </p:oleObj>
              </mc:Choice>
              <mc:Fallback>
                <p:oleObj name="Équation" r:id="rId7" imgW="3553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8244" y="4452497"/>
                        <a:ext cx="655638" cy="36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 bwMode="auto">
          <a:xfrm flipV="1">
            <a:off x="4608004" y="2520553"/>
            <a:ext cx="0" cy="2484276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572298" y="3428882"/>
            <a:ext cx="380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b="1" dirty="0" smtClean="0"/>
              <a:t>V</a:t>
            </a:r>
            <a:endParaRPr lang="nb-NO" sz="1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73131" y="5455569"/>
            <a:ext cx="622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i="1" dirty="0" smtClean="0">
                <a:sym typeface="Symbol" panose="05050102010706020507" pitchFamily="18" charset="2"/>
              </a:rPr>
              <a:t> = tan</a:t>
            </a:r>
            <a:r>
              <a:rPr lang="nb-NO" sz="2400" i="1" baseline="30000" dirty="0">
                <a:sym typeface="Symbol" panose="05050102010706020507" pitchFamily="18" charset="2"/>
              </a:rPr>
              <a:t>-</a:t>
            </a:r>
            <a:r>
              <a:rPr lang="nb-NO" sz="2400" i="1" baseline="30000" dirty="0" smtClean="0">
                <a:sym typeface="Symbol" panose="05050102010706020507" pitchFamily="18" charset="2"/>
              </a:rPr>
              <a:t>1</a:t>
            </a:r>
            <a:r>
              <a:rPr lang="nb-NO" sz="2400" i="1" dirty="0" smtClean="0">
                <a:sym typeface="Symbol" panose="05050102010706020507" pitchFamily="18" charset="2"/>
              </a:rPr>
              <a:t>(+V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L</a:t>
            </a:r>
            <a:r>
              <a:rPr lang="nb-NO" sz="2400" i="1" dirty="0" smtClean="0">
                <a:sym typeface="Symbol" panose="05050102010706020507" pitchFamily="18" charset="2"/>
              </a:rPr>
              <a:t>/V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R</a:t>
            </a:r>
            <a:r>
              <a:rPr lang="nb-NO" sz="2400" i="1" dirty="0" smtClean="0">
                <a:sym typeface="Symbol" panose="05050102010706020507" pitchFamily="18" charset="2"/>
              </a:rPr>
              <a:t>) </a:t>
            </a:r>
            <a:r>
              <a:rPr lang="nb-NO" sz="2400" dirty="0" smtClean="0">
                <a:sym typeface="Symbol" panose="05050102010706020507" pitchFamily="18" charset="2"/>
              </a:rPr>
              <a:t>and</a:t>
            </a:r>
            <a:r>
              <a:rPr lang="nb-NO" sz="2400" i="1" dirty="0" smtClean="0">
                <a:sym typeface="Symbol" panose="05050102010706020507" pitchFamily="18" charset="2"/>
              </a:rPr>
              <a:t> V = (V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R</a:t>
            </a:r>
            <a:r>
              <a:rPr lang="nb-NO" sz="2400" i="1" baseline="30000" dirty="0" smtClean="0">
                <a:sym typeface="Symbol" panose="05050102010706020507" pitchFamily="18" charset="2"/>
              </a:rPr>
              <a:t>2</a:t>
            </a:r>
            <a:r>
              <a:rPr lang="nb-NO" sz="2400" i="1" dirty="0" smtClean="0">
                <a:sym typeface="Symbol" panose="05050102010706020507" pitchFamily="18" charset="2"/>
              </a:rPr>
              <a:t> + 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L</a:t>
            </a:r>
            <a:r>
              <a:rPr lang="nb-NO" sz="2400" i="1" baseline="30000" dirty="0" smtClean="0">
                <a:sym typeface="Symbol" panose="05050102010706020507" pitchFamily="18" charset="2"/>
              </a:rPr>
              <a:t>2</a:t>
            </a:r>
            <a:r>
              <a:rPr lang="nb-NO" sz="2400" i="1" dirty="0" smtClean="0">
                <a:sym typeface="Symbol" panose="05050102010706020507" pitchFamily="18" charset="2"/>
              </a:rPr>
              <a:t>)</a:t>
            </a:r>
            <a:r>
              <a:rPr lang="nb-NO" sz="2400" i="1" baseline="30000" dirty="0" smtClean="0">
                <a:sym typeface="Symbol" panose="05050102010706020507" pitchFamily="18" charset="2"/>
              </a:rPr>
              <a:t>½</a:t>
            </a:r>
            <a:r>
              <a:rPr lang="nb-NO" sz="2400" i="1" dirty="0" smtClean="0"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05040" y="2305915"/>
            <a:ext cx="4293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</a:t>
            </a:r>
            <a:r>
              <a:rPr lang="en-US" altLang="en-US" sz="1600" dirty="0" smtClean="0">
                <a:solidFill>
                  <a:srgbClr val="FF0000"/>
                </a:solidFill>
              </a:rPr>
              <a:t>to applied </a:t>
            </a:r>
            <a:r>
              <a:rPr lang="en-US" altLang="en-US" sz="1600" dirty="0">
                <a:solidFill>
                  <a:srgbClr val="FF0000"/>
                </a:solidFill>
              </a:rPr>
              <a:t>Current:  </a:t>
            </a:r>
            <a:r>
              <a:rPr lang="en-US" altLang="en-US" sz="1600" b="1" dirty="0">
                <a:solidFill>
                  <a:srgbClr val="FF0000"/>
                </a:solidFill>
              </a:rPr>
              <a:t>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b="1" dirty="0">
                <a:solidFill>
                  <a:srgbClr val="FF0000"/>
                </a:solidFill>
              </a:rPr>
              <a:t> leads I</a:t>
            </a:r>
            <a:r>
              <a:rPr lang="en-US" altLang="en-US" sz="1600" dirty="0">
                <a:solidFill>
                  <a:srgbClr val="FF0000"/>
                </a:solidFill>
              </a:rPr>
              <a:t>,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I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32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620125" cy="4319587"/>
          </a:xfrm>
        </p:spPr>
        <p:txBody>
          <a:bodyPr/>
          <a:lstStyle/>
          <a:p>
            <a:pPr eaLnBrk="1" hangingPunct="1"/>
            <a:r>
              <a:rPr lang="en-GB" altLang="en-US" b="1" dirty="0" err="1" smtClean="0">
                <a:solidFill>
                  <a:srgbClr val="0000FF"/>
                </a:solidFill>
              </a:rPr>
              <a:t>Phasor</a:t>
            </a:r>
            <a:r>
              <a:rPr lang="en-GB" altLang="en-US" b="1" dirty="0" smtClean="0">
                <a:solidFill>
                  <a:srgbClr val="0000FF"/>
                </a:solidFill>
              </a:rPr>
              <a:t> analysis of an </a:t>
            </a:r>
            <a:r>
              <a:rPr lang="en-GB" altLang="en-US" b="1" i="1" dirty="0" smtClean="0">
                <a:solidFill>
                  <a:srgbClr val="0000FF"/>
                </a:solidFill>
              </a:rPr>
              <a:t>RC</a:t>
            </a:r>
            <a:r>
              <a:rPr lang="en-GB" altLang="en-US" b="1" dirty="0" smtClean="0">
                <a:solidFill>
                  <a:srgbClr val="0000FF"/>
                </a:solidFill>
              </a:rPr>
              <a:t> circuit</a:t>
            </a: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 smtClean="0"/>
          </a:p>
          <a:p>
            <a:pPr eaLnBrk="1" hangingPunct="1"/>
            <a:r>
              <a:rPr lang="en-GB" altLang="en-US" dirty="0" smtClean="0"/>
              <a:t>See </a:t>
            </a:r>
            <a:r>
              <a:rPr lang="en-GB" altLang="en-US" b="1" dirty="0" smtClean="0">
                <a:solidFill>
                  <a:srgbClr val="E30000"/>
                </a:solidFill>
              </a:rPr>
              <a:t>Example 6.6</a:t>
            </a:r>
            <a:r>
              <a:rPr lang="en-GB" altLang="en-US" dirty="0" smtClean="0"/>
              <a:t> in the text for a numerical example</a:t>
            </a:r>
          </a:p>
        </p:txBody>
      </p:sp>
      <p:pic>
        <p:nvPicPr>
          <p:cNvPr id="111619" name="Picture 5" descr="C15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63" y="2276475"/>
            <a:ext cx="7115175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28663"/>
            <a:ext cx="8382000" cy="838200"/>
          </a:xfrm>
        </p:spPr>
        <p:txBody>
          <a:bodyPr/>
          <a:lstStyle/>
          <a:p>
            <a:pPr algn="ctr" eaLnBrk="1" hangingPunct="1"/>
            <a:r>
              <a:rPr lang="en-US" altLang="en-US" smtClean="0"/>
              <a:t>Phasor analysis of RL and RC </a:t>
            </a:r>
            <a:r>
              <a:rPr lang="en-US" altLang="en-US" u="sng" smtClean="0"/>
              <a:t>series</a:t>
            </a:r>
            <a:r>
              <a:rPr lang="en-US" altLang="en-US" smtClean="0"/>
              <a:t> circuits</a:t>
            </a:r>
            <a:br>
              <a:rPr lang="en-US" altLang="en-US" smtClean="0"/>
            </a:br>
            <a:r>
              <a:rPr lang="en-US" altLang="en-US" sz="2400" smtClean="0"/>
              <a:t>Current the same in both</a:t>
            </a:r>
            <a:r>
              <a:rPr lang="en-US" altLang="en-US" sz="2400" smtClean="0">
                <a:sym typeface="Symbol" panose="05050102010706020507" pitchFamily="18" charset="2"/>
              </a:rPr>
              <a:t> what is the voltage?</a:t>
            </a:r>
            <a:endParaRPr lang="en-US" altLang="en-US" smtClean="0"/>
          </a:p>
        </p:txBody>
      </p:sp>
      <p:sp>
        <p:nvSpPr>
          <p:cNvPr id="6" name="TextBox 5"/>
          <p:cNvSpPr txBox="1"/>
          <p:nvPr/>
        </p:nvSpPr>
        <p:spPr>
          <a:xfrm>
            <a:off x="2273131" y="5455569"/>
            <a:ext cx="622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i="1" dirty="0" smtClean="0">
                <a:sym typeface="Symbol" panose="05050102010706020507" pitchFamily="18" charset="2"/>
              </a:rPr>
              <a:t> = tan</a:t>
            </a:r>
            <a:r>
              <a:rPr lang="nb-NO" sz="2400" i="1" baseline="30000" dirty="0" smtClean="0">
                <a:sym typeface="Symbol" panose="05050102010706020507" pitchFamily="18" charset="2"/>
              </a:rPr>
              <a:t>-1</a:t>
            </a:r>
            <a:r>
              <a:rPr lang="nb-NO" sz="2400" i="1" dirty="0" smtClean="0">
                <a:sym typeface="Symbol" panose="05050102010706020507" pitchFamily="18" charset="2"/>
              </a:rPr>
              <a:t>(-V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C</a:t>
            </a:r>
            <a:r>
              <a:rPr lang="nb-NO" sz="2400" i="1" dirty="0" smtClean="0">
                <a:sym typeface="Symbol" panose="05050102010706020507" pitchFamily="18" charset="2"/>
              </a:rPr>
              <a:t>/V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R</a:t>
            </a:r>
            <a:r>
              <a:rPr lang="nb-NO" sz="2400" i="1" dirty="0" smtClean="0">
                <a:sym typeface="Symbol" panose="05050102010706020507" pitchFamily="18" charset="2"/>
              </a:rPr>
              <a:t>) </a:t>
            </a:r>
            <a:r>
              <a:rPr lang="nb-NO" sz="2400" dirty="0" smtClean="0">
                <a:sym typeface="Symbol" panose="05050102010706020507" pitchFamily="18" charset="2"/>
              </a:rPr>
              <a:t>and</a:t>
            </a:r>
            <a:r>
              <a:rPr lang="nb-NO" sz="2400" i="1" dirty="0" smtClean="0">
                <a:sym typeface="Symbol" panose="05050102010706020507" pitchFamily="18" charset="2"/>
              </a:rPr>
              <a:t> V = (V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R</a:t>
            </a:r>
            <a:r>
              <a:rPr lang="nb-NO" sz="2400" i="1" baseline="30000" dirty="0" smtClean="0">
                <a:sym typeface="Symbol" panose="05050102010706020507" pitchFamily="18" charset="2"/>
              </a:rPr>
              <a:t>2</a:t>
            </a:r>
            <a:r>
              <a:rPr lang="nb-NO" sz="2400" i="1" dirty="0" smtClean="0">
                <a:sym typeface="Symbol" panose="05050102010706020507" pitchFamily="18" charset="2"/>
              </a:rPr>
              <a:t> + V</a:t>
            </a:r>
            <a:r>
              <a:rPr lang="nb-NO" sz="2400" i="1" baseline="-25000" dirty="0" smtClean="0">
                <a:sym typeface="Symbol" panose="05050102010706020507" pitchFamily="18" charset="2"/>
              </a:rPr>
              <a:t>C</a:t>
            </a:r>
            <a:r>
              <a:rPr lang="nb-NO" sz="2400" i="1" baseline="30000" dirty="0" smtClean="0">
                <a:sym typeface="Symbol" panose="05050102010706020507" pitchFamily="18" charset="2"/>
              </a:rPr>
              <a:t>2</a:t>
            </a:r>
            <a:r>
              <a:rPr lang="nb-NO" sz="2400" i="1" dirty="0" smtClean="0">
                <a:sym typeface="Symbol" panose="05050102010706020507" pitchFamily="18" charset="2"/>
              </a:rPr>
              <a:t>)</a:t>
            </a:r>
            <a:r>
              <a:rPr lang="nb-NO" sz="2400" i="1" baseline="30000" dirty="0" smtClean="0">
                <a:sym typeface="Symbol" panose="05050102010706020507" pitchFamily="18" charset="2"/>
              </a:rPr>
              <a:t>½</a:t>
            </a:r>
            <a:r>
              <a:rPr lang="nb-NO" sz="2400" i="1" dirty="0" smtClean="0">
                <a:sym typeface="Symbol" panose="05050102010706020507" pitchFamily="18" charset="2"/>
              </a:rPr>
              <a:t> 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4515334" y="2600908"/>
            <a:ext cx="0" cy="2484276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479628" y="3509237"/>
            <a:ext cx="380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800" b="1" dirty="0" smtClean="0"/>
              <a:t>V</a:t>
            </a:r>
            <a:endParaRPr lang="nb-NO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05040" y="2305915"/>
            <a:ext cx="4293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</a:t>
            </a:r>
            <a:r>
              <a:rPr lang="en-US" altLang="en-US" sz="1600" dirty="0" smtClean="0">
                <a:solidFill>
                  <a:srgbClr val="FF0000"/>
                </a:solidFill>
              </a:rPr>
              <a:t>to applied </a:t>
            </a:r>
            <a:r>
              <a:rPr lang="en-US" altLang="en-US" sz="1600" dirty="0">
                <a:solidFill>
                  <a:srgbClr val="FF0000"/>
                </a:solidFill>
              </a:rPr>
              <a:t>Current: 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leads I, </a:t>
            </a:r>
            <a:r>
              <a:rPr lang="en-US" altLang="en-US" sz="1600" b="1" dirty="0">
                <a:solidFill>
                  <a:srgbClr val="FF0000"/>
                </a:solidFill>
              </a:rPr>
              <a:t>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b="1" dirty="0">
                <a:solidFill>
                  <a:srgbClr val="FF0000"/>
                </a:solidFill>
              </a:rPr>
              <a:t> lags </a:t>
            </a:r>
            <a:r>
              <a:rPr lang="en-US" altLang="en-US" sz="1600" b="1" dirty="0" smtClean="0">
                <a:solidFill>
                  <a:srgbClr val="FF0000"/>
                </a:solidFill>
              </a:rPr>
              <a:t>I</a:t>
            </a:r>
            <a:endParaRPr lang="en-US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92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What’s happening?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842" y="1808820"/>
            <a:ext cx="8703657" cy="4319587"/>
          </a:xfrm>
        </p:spPr>
        <p:txBody>
          <a:bodyPr/>
          <a:lstStyle/>
          <a:p>
            <a:r>
              <a:rPr lang="en-CA" sz="2400" dirty="0"/>
              <a:t>V</a:t>
            </a:r>
            <a:r>
              <a:rPr lang="en-CA" sz="2400" dirty="0" smtClean="0"/>
              <a:t> is the source voltage and it is out of phase with I in circuit?</a:t>
            </a:r>
          </a:p>
          <a:p>
            <a:endParaRPr lang="en-CA" sz="2000" dirty="0"/>
          </a:p>
          <a:p>
            <a:r>
              <a:rPr lang="en-CA" sz="2400" dirty="0" smtClean="0"/>
              <a:t>Why?  Because there are 2 voltage sources here driving current:</a:t>
            </a:r>
          </a:p>
          <a:p>
            <a:pPr lvl="1"/>
            <a:r>
              <a:rPr lang="en-CA" sz="2000" dirty="0" smtClean="0"/>
              <a:t>AC power supply</a:t>
            </a:r>
          </a:p>
          <a:p>
            <a:pPr lvl="1"/>
            <a:r>
              <a:rPr lang="en-CA" sz="2000" dirty="0" smtClean="0"/>
              <a:t>Charged capacitor</a:t>
            </a:r>
          </a:p>
          <a:p>
            <a:endParaRPr lang="en-CA" sz="2000" dirty="0" smtClean="0"/>
          </a:p>
          <a:p>
            <a:r>
              <a:rPr lang="en-CA" sz="2400" dirty="0" smtClean="0"/>
              <a:t>When power supply is at 0 V, the capacitor is charged and it drives its own current in the circuit. </a:t>
            </a:r>
          </a:p>
          <a:p>
            <a:pPr lvl="1"/>
            <a:r>
              <a:rPr lang="en-CA" sz="2000" dirty="0" smtClean="0"/>
              <a:t>Even though </a:t>
            </a:r>
            <a:r>
              <a:rPr lang="en-CA" sz="2000" dirty="0" err="1" smtClean="0"/>
              <a:t>v</a:t>
            </a:r>
            <a:r>
              <a:rPr lang="en-CA" sz="2000" baseline="-25000" dirty="0" err="1" smtClean="0"/>
              <a:t>S</a:t>
            </a:r>
            <a:r>
              <a:rPr lang="en-CA" sz="2000" dirty="0" smtClean="0"/>
              <a:t>=0, v</a:t>
            </a:r>
            <a:r>
              <a:rPr lang="en-CA" sz="2000" baseline="-25000" dirty="0" smtClean="0"/>
              <a:t>C</a:t>
            </a:r>
            <a:r>
              <a:rPr lang="en-CA" sz="2000" dirty="0" smtClean="0">
                <a:sym typeface="Symbol" panose="05050102010706020507" pitchFamily="18" charset="2"/>
              </a:rPr>
              <a:t>0 and drives a current</a:t>
            </a:r>
          </a:p>
          <a:p>
            <a:pPr lvl="1"/>
            <a:r>
              <a:rPr lang="en-CA" sz="2000" dirty="0" smtClean="0">
                <a:sym typeface="Symbol" panose="05050102010706020507" pitchFamily="18" charset="2"/>
              </a:rPr>
              <a:t>Hence i0 in the circuit and v</a:t>
            </a:r>
            <a:r>
              <a:rPr lang="en-CA" sz="2000" baseline="-25000" dirty="0" smtClean="0">
                <a:sym typeface="Symbol" panose="05050102010706020507" pitchFamily="18" charset="2"/>
              </a:rPr>
              <a:t>R</a:t>
            </a:r>
            <a:r>
              <a:rPr lang="en-CA" sz="2000" dirty="0" smtClean="0">
                <a:sym typeface="Symbol" panose="05050102010706020507" pitchFamily="18" charset="2"/>
              </a:rPr>
              <a:t>0</a:t>
            </a:r>
            <a:endParaRPr lang="en-CA" sz="2000" baseline="-25000" dirty="0"/>
          </a:p>
        </p:txBody>
      </p:sp>
    </p:spTree>
    <p:extLst>
      <p:ext uri="{BB962C8B-B14F-4D97-AF65-F5344CB8AC3E}">
        <p14:creationId xmlns:p14="http://schemas.microsoft.com/office/powerpoint/2010/main" val="12149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81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Phasor analysis of an </a:t>
            </a:r>
            <a:r>
              <a:rPr lang="en-GB" altLang="en-US" b="1" i="1" smtClean="0">
                <a:solidFill>
                  <a:srgbClr val="0000FF"/>
                </a:solidFill>
              </a:rPr>
              <a:t>RLC</a:t>
            </a:r>
            <a:r>
              <a:rPr lang="en-GB" altLang="en-US" b="1" smtClean="0">
                <a:solidFill>
                  <a:srgbClr val="0000FF"/>
                </a:solidFill>
              </a:rPr>
              <a:t> circuit</a:t>
            </a:r>
            <a:endParaRPr lang="en-GB" altLang="en-US" smtClean="0"/>
          </a:p>
        </p:txBody>
      </p:sp>
      <p:pic>
        <p:nvPicPr>
          <p:cNvPr id="113667" name="Picture 5" descr="C15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241550"/>
            <a:ext cx="7164387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28663"/>
            <a:ext cx="8382000" cy="838200"/>
          </a:xfrm>
        </p:spPr>
        <p:txBody>
          <a:bodyPr/>
          <a:lstStyle/>
          <a:p>
            <a:pPr algn="ctr" eaLnBrk="1" hangingPunct="1"/>
            <a:r>
              <a:rPr lang="en-US" altLang="en-US" smtClean="0"/>
              <a:t>Phasor analysis of RLC </a:t>
            </a:r>
            <a:r>
              <a:rPr lang="en-US" altLang="en-US" u="sng" smtClean="0"/>
              <a:t>series</a:t>
            </a:r>
            <a:r>
              <a:rPr lang="en-US" altLang="en-US" smtClean="0"/>
              <a:t> circuits</a:t>
            </a:r>
            <a:br>
              <a:rPr lang="en-US" altLang="en-US" smtClean="0"/>
            </a:br>
            <a:r>
              <a:rPr lang="en-US" altLang="en-US" sz="2400" smtClean="0"/>
              <a:t>Current the same in both</a:t>
            </a:r>
            <a:r>
              <a:rPr lang="en-US" altLang="en-US" sz="2400" smtClean="0">
                <a:sym typeface="Symbol" panose="05050102010706020507" pitchFamily="18" charset="2"/>
              </a:rPr>
              <a:t> what is the voltage?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312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83613" cy="4319587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Current R = Current L </a:t>
            </a:r>
            <a:r>
              <a:rPr lang="en-US" altLang="en-US" sz="2000" smtClean="0">
                <a:sym typeface="Symbol" panose="05050102010706020507" pitchFamily="18" charset="2"/>
              </a:rPr>
              <a:t> </a:t>
            </a:r>
            <a:r>
              <a:rPr lang="en-US" altLang="en-US" sz="2000" smtClean="0"/>
              <a:t>E leads I in L </a:t>
            </a:r>
            <a:r>
              <a:rPr lang="en-US" altLang="en-US" sz="2000" smtClean="0">
                <a:sym typeface="Symbol" panose="05050102010706020507" pitchFamily="18" charset="2"/>
              </a:rPr>
              <a:t> positive </a:t>
            </a:r>
            <a:endParaRPr lang="en-GB" altLang="en-US" sz="2000" b="1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b="1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z="2000" smtClean="0"/>
              <a:t>Current R = Current C </a:t>
            </a:r>
            <a:r>
              <a:rPr lang="en-US" altLang="en-US" sz="2000" smtClean="0">
                <a:sym typeface="Symbol" panose="05050102010706020507" pitchFamily="18" charset="2"/>
              </a:rPr>
              <a:t></a:t>
            </a:r>
            <a:r>
              <a:rPr lang="en-GB" altLang="en-US" sz="2000" smtClean="0"/>
              <a:t> I leads E in C (</a:t>
            </a:r>
            <a:r>
              <a:rPr lang="en-GB" altLang="en-US" sz="2000" smtClean="0">
                <a:sym typeface="Symbol" panose="05050102010706020507" pitchFamily="18" charset="2"/>
              </a:rPr>
              <a:t></a:t>
            </a:r>
            <a:r>
              <a:rPr lang="en-GB" altLang="en-US" sz="2000" smtClean="0"/>
              <a:t> E lags I in C)</a:t>
            </a:r>
            <a:r>
              <a:rPr lang="en-US" altLang="en-US" sz="2000" smtClean="0">
                <a:sym typeface="Symbol" panose="05050102010706020507" pitchFamily="18" charset="2"/>
              </a:rPr>
              <a:t>  negative </a:t>
            </a:r>
            <a:endParaRPr lang="en-GB" altLang="en-US" sz="2000" b="1" smtClean="0">
              <a:solidFill>
                <a:srgbClr val="0000FF"/>
              </a:solidFill>
            </a:endParaRPr>
          </a:p>
          <a:p>
            <a:pPr eaLnBrk="1" hangingPunct="1"/>
            <a:endParaRPr lang="en-GB" altLang="en-US" smtClean="0"/>
          </a:p>
        </p:txBody>
      </p:sp>
      <p:pic>
        <p:nvPicPr>
          <p:cNvPr id="12291" name="Picture 4" descr="C15NF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2205038"/>
            <a:ext cx="378777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28663"/>
            <a:ext cx="8382000" cy="838200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Phasor analysis of RL and RC </a:t>
            </a:r>
            <a:r>
              <a:rPr lang="en-US" altLang="en-US" u="sng" dirty="0" smtClean="0"/>
              <a:t>series</a:t>
            </a:r>
            <a:r>
              <a:rPr lang="en-US" altLang="en-US" dirty="0" smtClean="0"/>
              <a:t> circuits</a:t>
            </a:r>
            <a:br>
              <a:rPr lang="en-US" altLang="en-US" dirty="0" smtClean="0"/>
            </a:br>
            <a:r>
              <a:rPr lang="en-US" altLang="en-US" sz="2400" dirty="0" smtClean="0"/>
              <a:t>Current the same in both</a:t>
            </a:r>
            <a:r>
              <a:rPr lang="en-US" altLang="en-US" sz="2400" dirty="0" smtClean="0">
                <a:sym typeface="Symbol" panose="05050102010706020507" pitchFamily="18" charset="2"/>
              </a:rPr>
              <a:t> what is the voltage?</a:t>
            </a:r>
            <a:endParaRPr lang="en-US" altLang="en-US" dirty="0" smtClean="0"/>
          </a:p>
        </p:txBody>
      </p:sp>
      <p:pic>
        <p:nvPicPr>
          <p:cNvPr id="12293" name="Picture 5" descr="C15NF0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545013"/>
            <a:ext cx="382428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43598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Circuit Solving Methods</a:t>
            </a:r>
            <a:br>
              <a:rPr lang="en-US" altLang="en-US" dirty="0" smtClean="0"/>
            </a:br>
            <a:r>
              <a:rPr lang="en-US" altLang="en-US" dirty="0" smtClean="0"/>
              <a:t>Choice of Techniques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How do we choose the right technique?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 smtClean="0"/>
              <a:t>nodal and mesh analysis will work in a wide range of situations but are not necessarily the simplest methods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 smtClean="0"/>
              <a:t>Sometimes superposition/brute force is easiest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 smtClean="0"/>
              <a:t>no simple rules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 smtClean="0"/>
              <a:t>often involves looking at the circuit and seeing which technique seems appropriate</a:t>
            </a:r>
          </a:p>
        </p:txBody>
      </p:sp>
      <p:grpSp>
        <p:nvGrpSpPr>
          <p:cNvPr id="71684" name="Group 6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71685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686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3.13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334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65288"/>
            <a:ext cx="6475413" cy="454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4027488" y="1743075"/>
            <a:ext cx="5111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CC6600"/>
                </a:solidFill>
                <a:latin typeface="Times" panose="02020603050405020304" pitchFamily="18" charset="0"/>
              </a:rPr>
              <a:t>Voltage and current are in phase across resistor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FF"/>
                </a:solidFill>
                <a:latin typeface="Times" panose="02020603050405020304" pitchFamily="18" charset="0"/>
              </a:rPr>
              <a:t>Current leads voltage across the capacitor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000">
              <a:solidFill>
                <a:srgbClr val="0000FF"/>
              </a:solidFill>
              <a:latin typeface="Times" panose="02020603050405020304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68313" y="2894013"/>
            <a:ext cx="84455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pic>
        <p:nvPicPr>
          <p:cNvPr id="14341" name="Picture 5" descr="C15NF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4" b="8363"/>
          <a:stretch>
            <a:fillRect/>
          </a:stretch>
        </p:blipFill>
        <p:spPr bwMode="auto">
          <a:xfrm>
            <a:off x="74613" y="-1588"/>
            <a:ext cx="1941512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15"/>
          <p:cNvSpPr txBox="1">
            <a:spLocks noChangeArrowheads="1"/>
          </p:cNvSpPr>
          <p:nvPr/>
        </p:nvSpPr>
        <p:spPr bwMode="auto">
          <a:xfrm>
            <a:off x="2795588" y="3368675"/>
            <a:ext cx="13335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CC66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CC6600"/>
                </a:solidFill>
                <a:latin typeface="Times" panose="02020603050405020304" pitchFamily="18" charset="0"/>
              </a:rPr>
              <a:t>R</a:t>
            </a:r>
            <a:r>
              <a:rPr lang="en-CA" altLang="en-US">
                <a:solidFill>
                  <a:srgbClr val="CC6600"/>
                </a:solidFill>
                <a:latin typeface="Times" panose="02020603050405020304" pitchFamily="18" charset="0"/>
              </a:rPr>
              <a:t> and i</a:t>
            </a:r>
          </a:p>
        </p:txBody>
      </p:sp>
      <p:sp>
        <p:nvSpPr>
          <p:cNvPr id="14343" name="Oval 18"/>
          <p:cNvSpPr>
            <a:spLocks noChangeArrowheads="1"/>
          </p:cNvSpPr>
          <p:nvPr/>
        </p:nvSpPr>
        <p:spPr bwMode="auto">
          <a:xfrm rot="2241983">
            <a:off x="1546225" y="4002088"/>
            <a:ext cx="549275" cy="25876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cxnSp>
        <p:nvCxnSpPr>
          <p:cNvPr id="14344" name="Straight Arrow Connector 20"/>
          <p:cNvCxnSpPr>
            <a:cxnSpLocks noChangeShapeType="1"/>
          </p:cNvCxnSpPr>
          <p:nvPr/>
        </p:nvCxnSpPr>
        <p:spPr bwMode="auto">
          <a:xfrm>
            <a:off x="3344863" y="3765550"/>
            <a:ext cx="204787" cy="247650"/>
          </a:xfrm>
          <a:prstGeom prst="straightConnector1">
            <a:avLst/>
          </a:prstGeom>
          <a:noFill/>
          <a:ln w="9525" algn="ctr">
            <a:solidFill>
              <a:srgbClr val="CC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5" name="Oval 26"/>
          <p:cNvSpPr>
            <a:spLocks noChangeArrowheads="1"/>
          </p:cNvSpPr>
          <p:nvPr/>
        </p:nvSpPr>
        <p:spPr bwMode="auto">
          <a:xfrm rot="2241983">
            <a:off x="2000250" y="3425825"/>
            <a:ext cx="549275" cy="25876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sp>
        <p:nvSpPr>
          <p:cNvPr id="14346" name="TextBox 25"/>
          <p:cNvSpPr txBox="1">
            <a:spLocks noChangeArrowheads="1"/>
          </p:cNvSpPr>
          <p:nvPr/>
        </p:nvSpPr>
        <p:spPr bwMode="auto">
          <a:xfrm>
            <a:off x="1830388" y="3092450"/>
            <a:ext cx="5651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FF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0000FF"/>
                </a:solidFill>
                <a:latin typeface="Times" panose="02020603050405020304" pitchFamily="18" charset="0"/>
              </a:rPr>
              <a:t>C</a:t>
            </a:r>
            <a:endParaRPr lang="en-CA" altLang="en-US">
              <a:solidFill>
                <a:srgbClr val="0000FF"/>
              </a:solidFill>
              <a:latin typeface="Times" panose="02020603050405020304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flipH="1">
            <a:off x="956966" y="2540428"/>
            <a:ext cx="6749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9933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>
            <a:off x="1820862" y="2554350"/>
            <a:ext cx="6749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1128022" y="2452363"/>
            <a:ext cx="396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993300"/>
                </a:solidFill>
              </a:rPr>
              <a:t>v</a:t>
            </a:r>
            <a:r>
              <a:rPr lang="en-CA" sz="1400" baseline="-25000" dirty="0" err="1" smtClean="0">
                <a:solidFill>
                  <a:srgbClr val="993300"/>
                </a:solidFill>
              </a:rPr>
              <a:t>R</a:t>
            </a:r>
            <a:endParaRPr lang="en-CA" sz="1400" dirty="0">
              <a:solidFill>
                <a:srgbClr val="9933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25236" y="2464853"/>
            <a:ext cx="362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0000FF"/>
                </a:solidFill>
              </a:rPr>
              <a:t>v</a:t>
            </a:r>
            <a:r>
              <a:rPr lang="en-CA" sz="1400" baseline="-25000" dirty="0" err="1" smtClean="0">
                <a:solidFill>
                  <a:srgbClr val="0000FF"/>
                </a:solidFill>
              </a:rPr>
              <a:t>C</a:t>
            </a:r>
            <a:endParaRPr lang="en-CA" sz="1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65288"/>
            <a:ext cx="6475413" cy="454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 descr="C15NF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8"/>
          <a:stretch>
            <a:fillRect/>
          </a:stretch>
        </p:blipFill>
        <p:spPr bwMode="auto">
          <a:xfrm>
            <a:off x="6408738" y="3263900"/>
            <a:ext cx="257175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4027488" y="1743075"/>
            <a:ext cx="511175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CC6600"/>
                </a:solidFill>
                <a:latin typeface="Times" panose="02020603050405020304" pitchFamily="18" charset="0"/>
              </a:rPr>
              <a:t>Voltage and current are in phase across resistor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FF"/>
                </a:solidFill>
                <a:latin typeface="Times" panose="02020603050405020304" pitchFamily="18" charset="0"/>
              </a:rPr>
              <a:t>Current leads voltage across the capacitor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000">
              <a:solidFill>
                <a:srgbClr val="0000FF"/>
              </a:solidFill>
              <a:latin typeface="Times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Across the pair </a:t>
            </a: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468313" y="2894013"/>
            <a:ext cx="84455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graphicFrame>
        <p:nvGraphicFramePr>
          <p:cNvPr id="15366" name="Object 5"/>
          <p:cNvGraphicFramePr>
            <a:graphicFrameLocks noChangeAspect="1"/>
          </p:cNvGraphicFramePr>
          <p:nvPr/>
        </p:nvGraphicFramePr>
        <p:xfrm>
          <a:off x="5751513" y="2609850"/>
          <a:ext cx="21336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5" imgW="926698" imgH="253890" progId="Equation.DSMT4">
                  <p:embed/>
                </p:oleObj>
              </mc:Choice>
              <mc:Fallback>
                <p:oleObj name="Equation" r:id="rId5" imgW="926698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1513" y="2609850"/>
                        <a:ext cx="21336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367" name="Straight Arrow Connector 7"/>
          <p:cNvCxnSpPr>
            <a:cxnSpLocks noChangeShapeType="1"/>
          </p:cNvCxnSpPr>
          <p:nvPr/>
        </p:nvCxnSpPr>
        <p:spPr bwMode="auto">
          <a:xfrm>
            <a:off x="6732588" y="4005263"/>
            <a:ext cx="1871662" cy="107950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68" name="Picture 5" descr="C15NF0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4" b="8363"/>
          <a:stretch>
            <a:fillRect/>
          </a:stretch>
        </p:blipFill>
        <p:spPr bwMode="auto">
          <a:xfrm>
            <a:off x="74613" y="-1588"/>
            <a:ext cx="1941512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TextBox 15"/>
          <p:cNvSpPr txBox="1">
            <a:spLocks noChangeArrowheads="1"/>
          </p:cNvSpPr>
          <p:nvPr/>
        </p:nvSpPr>
        <p:spPr bwMode="auto">
          <a:xfrm>
            <a:off x="2795588" y="3368675"/>
            <a:ext cx="13335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CC66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CC6600"/>
                </a:solidFill>
                <a:latin typeface="Times" panose="02020603050405020304" pitchFamily="18" charset="0"/>
              </a:rPr>
              <a:t>R</a:t>
            </a:r>
            <a:r>
              <a:rPr lang="en-CA" altLang="en-US">
                <a:solidFill>
                  <a:srgbClr val="CC6600"/>
                </a:solidFill>
                <a:latin typeface="Times" panose="02020603050405020304" pitchFamily="18" charset="0"/>
              </a:rPr>
              <a:t> and i</a:t>
            </a:r>
          </a:p>
        </p:txBody>
      </p:sp>
      <p:sp>
        <p:nvSpPr>
          <p:cNvPr id="15370" name="Oval 18"/>
          <p:cNvSpPr>
            <a:spLocks noChangeArrowheads="1"/>
          </p:cNvSpPr>
          <p:nvPr/>
        </p:nvSpPr>
        <p:spPr bwMode="auto">
          <a:xfrm rot="2241983">
            <a:off x="1546225" y="4002088"/>
            <a:ext cx="549275" cy="25876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cxnSp>
        <p:nvCxnSpPr>
          <p:cNvPr id="15371" name="Straight Arrow Connector 20"/>
          <p:cNvCxnSpPr>
            <a:cxnSpLocks noChangeShapeType="1"/>
          </p:cNvCxnSpPr>
          <p:nvPr/>
        </p:nvCxnSpPr>
        <p:spPr bwMode="auto">
          <a:xfrm>
            <a:off x="3344863" y="3765550"/>
            <a:ext cx="204787" cy="247650"/>
          </a:xfrm>
          <a:prstGeom prst="straightConnector1">
            <a:avLst/>
          </a:prstGeom>
          <a:noFill/>
          <a:ln w="9525" algn="ctr">
            <a:solidFill>
              <a:srgbClr val="CC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2" name="Oval 26"/>
          <p:cNvSpPr>
            <a:spLocks noChangeArrowheads="1"/>
          </p:cNvSpPr>
          <p:nvPr/>
        </p:nvSpPr>
        <p:spPr bwMode="auto">
          <a:xfrm rot="2241983">
            <a:off x="2000250" y="3425825"/>
            <a:ext cx="549275" cy="25876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sp>
        <p:nvSpPr>
          <p:cNvPr id="15373" name="TextBox 25"/>
          <p:cNvSpPr txBox="1">
            <a:spLocks noChangeArrowheads="1"/>
          </p:cNvSpPr>
          <p:nvPr/>
        </p:nvSpPr>
        <p:spPr bwMode="auto">
          <a:xfrm>
            <a:off x="1830388" y="3092450"/>
            <a:ext cx="5651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FF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0000FF"/>
                </a:solidFill>
                <a:latin typeface="Times" panose="02020603050405020304" pitchFamily="18" charset="0"/>
              </a:rPr>
              <a:t>C</a:t>
            </a:r>
            <a:endParaRPr lang="en-CA" altLang="en-US">
              <a:solidFill>
                <a:srgbClr val="0000FF"/>
              </a:solidFill>
              <a:latin typeface="Times" panose="02020603050405020304" pitchFamily="18" charset="0"/>
            </a:endParaRPr>
          </a:p>
        </p:txBody>
      </p:sp>
      <p:sp>
        <p:nvSpPr>
          <p:cNvPr id="15374" name="Oval 6"/>
          <p:cNvSpPr>
            <a:spLocks noChangeArrowheads="1"/>
          </p:cNvSpPr>
          <p:nvPr/>
        </p:nvSpPr>
        <p:spPr bwMode="auto">
          <a:xfrm>
            <a:off x="7524750" y="4619625"/>
            <a:ext cx="250825" cy="24923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sp>
        <p:nvSpPr>
          <p:cNvPr id="15375" name="TextBox 13"/>
          <p:cNvSpPr txBox="1">
            <a:spLocks noChangeArrowheads="1"/>
          </p:cNvSpPr>
          <p:nvPr/>
        </p:nvSpPr>
        <p:spPr bwMode="auto">
          <a:xfrm>
            <a:off x="7083425" y="4521200"/>
            <a:ext cx="8826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dirty="0" err="1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 dirty="0" err="1">
                <a:solidFill>
                  <a:srgbClr val="FF0000"/>
                </a:solidFill>
                <a:latin typeface="Times" panose="02020603050405020304" pitchFamily="18" charset="0"/>
              </a:rPr>
              <a:t>series</a:t>
            </a:r>
            <a:endParaRPr lang="en-CA" altLang="en-US" dirty="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cxnSp>
        <p:nvCxnSpPr>
          <p:cNvPr id="16" name="Straight Arrow Connector 7"/>
          <p:cNvCxnSpPr>
            <a:cxnSpLocks noChangeShapeType="1"/>
          </p:cNvCxnSpPr>
          <p:nvPr/>
        </p:nvCxnSpPr>
        <p:spPr bwMode="auto">
          <a:xfrm>
            <a:off x="6703219" y="3977116"/>
            <a:ext cx="1901031" cy="28147"/>
          </a:xfrm>
          <a:prstGeom prst="straightConnector1">
            <a:avLst/>
          </a:prstGeom>
          <a:noFill/>
          <a:ln w="41275" algn="ctr">
            <a:solidFill>
              <a:srgbClr val="CC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/>
          <p:nvPr/>
        </p:nvCxnSpPr>
        <p:spPr bwMode="auto">
          <a:xfrm flipH="1">
            <a:off x="956966" y="2540428"/>
            <a:ext cx="6749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9933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H="1">
            <a:off x="1820862" y="2554350"/>
            <a:ext cx="6749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128022" y="2452363"/>
            <a:ext cx="396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993300"/>
                </a:solidFill>
              </a:rPr>
              <a:t>v</a:t>
            </a:r>
            <a:r>
              <a:rPr lang="en-CA" sz="1400" baseline="-25000" dirty="0" err="1" smtClean="0">
                <a:solidFill>
                  <a:srgbClr val="993300"/>
                </a:solidFill>
              </a:rPr>
              <a:t>R</a:t>
            </a:r>
            <a:endParaRPr lang="en-CA" sz="1400" dirty="0">
              <a:solidFill>
                <a:srgbClr val="9933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25236" y="2464853"/>
            <a:ext cx="362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0000FF"/>
                </a:solidFill>
              </a:rPr>
              <a:t>v</a:t>
            </a:r>
            <a:r>
              <a:rPr lang="en-CA" sz="1400" baseline="-25000" dirty="0" err="1" smtClean="0">
                <a:solidFill>
                  <a:srgbClr val="0000FF"/>
                </a:solidFill>
              </a:rPr>
              <a:t>C</a:t>
            </a:r>
            <a:endParaRPr lang="en-CA" sz="1400" dirty="0">
              <a:solidFill>
                <a:srgbClr val="0000FF"/>
              </a:solidFill>
            </a:endParaRPr>
          </a:p>
        </p:txBody>
      </p:sp>
      <p:sp>
        <p:nvSpPr>
          <p:cNvPr id="24" name="Left Brace 23"/>
          <p:cNvSpPr/>
          <p:nvPr/>
        </p:nvSpPr>
        <p:spPr bwMode="auto">
          <a:xfrm rot="16200000">
            <a:off x="1634953" y="1822706"/>
            <a:ext cx="204541" cy="187543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 bwMode="auto">
          <a:xfrm flipH="1">
            <a:off x="987195" y="2896127"/>
            <a:ext cx="166733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1504357" y="2790031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FF0000"/>
                </a:solidFill>
              </a:rPr>
              <a:t>v</a:t>
            </a:r>
            <a:r>
              <a:rPr lang="en-CA" sz="1400" baseline="-25000" dirty="0" err="1">
                <a:solidFill>
                  <a:srgbClr val="FF0000"/>
                </a:solidFill>
              </a:rPr>
              <a:t>s</a:t>
            </a:r>
            <a:r>
              <a:rPr lang="en-CA" sz="1400" baseline="-25000" dirty="0" err="1" smtClean="0">
                <a:solidFill>
                  <a:srgbClr val="FF0000"/>
                </a:solidFill>
              </a:rPr>
              <a:t>eries</a:t>
            </a:r>
            <a:endParaRPr lang="en-CA" sz="14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9"/>
          <p:cNvCxnSpPr>
            <a:cxnSpLocks noChangeShapeType="1"/>
          </p:cNvCxnSpPr>
          <p:nvPr/>
        </p:nvCxnSpPr>
        <p:spPr bwMode="auto">
          <a:xfrm>
            <a:off x="1214438" y="188913"/>
            <a:ext cx="14859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Connector 19"/>
          <p:cNvCxnSpPr>
            <a:cxnSpLocks noChangeShapeType="1"/>
          </p:cNvCxnSpPr>
          <p:nvPr/>
        </p:nvCxnSpPr>
        <p:spPr bwMode="auto">
          <a:xfrm>
            <a:off x="1223963" y="1449388"/>
            <a:ext cx="14843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Arrow Connector 12"/>
          <p:cNvCxnSpPr>
            <a:cxnSpLocks noChangeShapeType="1"/>
          </p:cNvCxnSpPr>
          <p:nvPr/>
        </p:nvCxnSpPr>
        <p:spPr bwMode="auto">
          <a:xfrm flipV="1">
            <a:off x="2708275" y="260350"/>
            <a:ext cx="0" cy="108108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1"/>
          <p:cNvSpPr txBox="1">
            <a:spLocks noChangeArrowheads="1"/>
          </p:cNvSpPr>
          <p:nvPr/>
        </p:nvSpPr>
        <p:spPr bwMode="auto">
          <a:xfrm>
            <a:off x="2674938" y="512763"/>
            <a:ext cx="121285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</a:rPr>
              <a:t>series</a:t>
            </a:r>
            <a:endParaRPr lang="en-CA" altLang="en-US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63700"/>
            <a:ext cx="6477000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 descr="C15NF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8"/>
          <a:stretch>
            <a:fillRect/>
          </a:stretch>
        </p:blipFill>
        <p:spPr bwMode="auto">
          <a:xfrm>
            <a:off x="6408738" y="3263900"/>
            <a:ext cx="257175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4027488" y="1743075"/>
            <a:ext cx="511175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CC6600"/>
                </a:solidFill>
                <a:latin typeface="Times" panose="02020603050405020304" pitchFamily="18" charset="0"/>
              </a:rPr>
              <a:t>Voltage and current are in phase across resistor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FF"/>
                </a:solidFill>
                <a:latin typeface="Times" panose="02020603050405020304" pitchFamily="18" charset="0"/>
              </a:rPr>
              <a:t>Current leads voltage across the capacitor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000">
              <a:solidFill>
                <a:srgbClr val="0000FF"/>
              </a:solidFill>
              <a:latin typeface="Times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Across the pair </a:t>
            </a:r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468313" y="2894013"/>
            <a:ext cx="84455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graphicFrame>
        <p:nvGraphicFramePr>
          <p:cNvPr id="16390" name="Object 5"/>
          <p:cNvGraphicFramePr>
            <a:graphicFrameLocks noChangeAspect="1"/>
          </p:cNvGraphicFramePr>
          <p:nvPr/>
        </p:nvGraphicFramePr>
        <p:xfrm>
          <a:off x="5751513" y="2609850"/>
          <a:ext cx="21336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3" name="Equation" r:id="rId5" imgW="926698" imgH="253890" progId="Equation.DSMT4">
                  <p:embed/>
                </p:oleObj>
              </mc:Choice>
              <mc:Fallback>
                <p:oleObj name="Equation" r:id="rId5" imgW="926698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1513" y="2609850"/>
                        <a:ext cx="21336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391" name="Straight Arrow Connector 7"/>
          <p:cNvCxnSpPr>
            <a:cxnSpLocks noChangeShapeType="1"/>
          </p:cNvCxnSpPr>
          <p:nvPr/>
        </p:nvCxnSpPr>
        <p:spPr bwMode="auto">
          <a:xfrm>
            <a:off x="6732588" y="4005263"/>
            <a:ext cx="1871662" cy="107950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392" name="Picture 5" descr="C15NF0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4" b="8363"/>
          <a:stretch>
            <a:fillRect/>
          </a:stretch>
        </p:blipFill>
        <p:spPr bwMode="auto">
          <a:xfrm>
            <a:off x="74613" y="-1588"/>
            <a:ext cx="1941512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TextBox 15"/>
          <p:cNvSpPr txBox="1">
            <a:spLocks noChangeArrowheads="1"/>
          </p:cNvSpPr>
          <p:nvPr/>
        </p:nvSpPr>
        <p:spPr bwMode="auto">
          <a:xfrm>
            <a:off x="2795588" y="3368675"/>
            <a:ext cx="13335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CC66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CC6600"/>
                </a:solidFill>
                <a:latin typeface="Times" panose="02020603050405020304" pitchFamily="18" charset="0"/>
              </a:rPr>
              <a:t>R</a:t>
            </a:r>
            <a:r>
              <a:rPr lang="en-CA" altLang="en-US">
                <a:solidFill>
                  <a:srgbClr val="CC6600"/>
                </a:solidFill>
                <a:latin typeface="Times" panose="02020603050405020304" pitchFamily="18" charset="0"/>
              </a:rPr>
              <a:t> and i</a:t>
            </a:r>
          </a:p>
        </p:txBody>
      </p:sp>
      <p:sp>
        <p:nvSpPr>
          <p:cNvPr id="16394" name="Oval 18"/>
          <p:cNvSpPr>
            <a:spLocks noChangeArrowheads="1"/>
          </p:cNvSpPr>
          <p:nvPr/>
        </p:nvSpPr>
        <p:spPr bwMode="auto">
          <a:xfrm rot="2241983">
            <a:off x="1546225" y="4002088"/>
            <a:ext cx="549275" cy="258762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cxnSp>
        <p:nvCxnSpPr>
          <p:cNvPr id="16395" name="Straight Arrow Connector 20"/>
          <p:cNvCxnSpPr>
            <a:cxnSpLocks noChangeShapeType="1"/>
          </p:cNvCxnSpPr>
          <p:nvPr/>
        </p:nvCxnSpPr>
        <p:spPr bwMode="auto">
          <a:xfrm>
            <a:off x="3344863" y="3765550"/>
            <a:ext cx="204787" cy="247650"/>
          </a:xfrm>
          <a:prstGeom prst="straightConnector1">
            <a:avLst/>
          </a:prstGeom>
          <a:noFill/>
          <a:ln w="9525" algn="ctr">
            <a:solidFill>
              <a:srgbClr val="CC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6" name="Oval 26"/>
          <p:cNvSpPr>
            <a:spLocks noChangeArrowheads="1"/>
          </p:cNvSpPr>
          <p:nvPr/>
        </p:nvSpPr>
        <p:spPr bwMode="auto">
          <a:xfrm rot="2241983">
            <a:off x="2000250" y="3425825"/>
            <a:ext cx="549275" cy="258763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sp>
        <p:nvSpPr>
          <p:cNvPr id="16397" name="TextBox 25"/>
          <p:cNvSpPr txBox="1">
            <a:spLocks noChangeArrowheads="1"/>
          </p:cNvSpPr>
          <p:nvPr/>
        </p:nvSpPr>
        <p:spPr bwMode="auto">
          <a:xfrm>
            <a:off x="1830388" y="3092450"/>
            <a:ext cx="5651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FF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0000FF"/>
                </a:solidFill>
                <a:latin typeface="Times" panose="02020603050405020304" pitchFamily="18" charset="0"/>
              </a:rPr>
              <a:t>C</a:t>
            </a:r>
            <a:endParaRPr lang="en-CA" altLang="en-US">
              <a:solidFill>
                <a:srgbClr val="0000FF"/>
              </a:solidFill>
              <a:latin typeface="Times" panose="02020603050405020304" pitchFamily="18" charset="0"/>
            </a:endParaRPr>
          </a:p>
        </p:txBody>
      </p:sp>
      <p:sp>
        <p:nvSpPr>
          <p:cNvPr id="16398" name="TextBox 16"/>
          <p:cNvSpPr txBox="1">
            <a:spLocks noChangeArrowheads="1"/>
          </p:cNvSpPr>
          <p:nvPr/>
        </p:nvSpPr>
        <p:spPr bwMode="auto">
          <a:xfrm>
            <a:off x="608013" y="2816225"/>
            <a:ext cx="12128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</a:rPr>
              <a:t>series</a:t>
            </a:r>
            <a:endParaRPr lang="en-CA" altLang="en-US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cxnSp>
        <p:nvCxnSpPr>
          <p:cNvPr id="16399" name="Straight Connector 9"/>
          <p:cNvCxnSpPr>
            <a:cxnSpLocks noChangeShapeType="1"/>
          </p:cNvCxnSpPr>
          <p:nvPr/>
        </p:nvCxnSpPr>
        <p:spPr bwMode="auto">
          <a:xfrm>
            <a:off x="1214438" y="188913"/>
            <a:ext cx="14859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0" name="Straight Connector 19"/>
          <p:cNvCxnSpPr>
            <a:cxnSpLocks noChangeShapeType="1"/>
          </p:cNvCxnSpPr>
          <p:nvPr/>
        </p:nvCxnSpPr>
        <p:spPr bwMode="auto">
          <a:xfrm>
            <a:off x="1223963" y="1449388"/>
            <a:ext cx="14843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1" name="Straight Arrow Connector 12"/>
          <p:cNvCxnSpPr>
            <a:cxnSpLocks noChangeShapeType="1"/>
          </p:cNvCxnSpPr>
          <p:nvPr/>
        </p:nvCxnSpPr>
        <p:spPr bwMode="auto">
          <a:xfrm flipV="1">
            <a:off x="2708275" y="260350"/>
            <a:ext cx="0" cy="108108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02" name="TextBox 21"/>
          <p:cNvSpPr txBox="1">
            <a:spLocks noChangeArrowheads="1"/>
          </p:cNvSpPr>
          <p:nvPr/>
        </p:nvSpPr>
        <p:spPr bwMode="auto">
          <a:xfrm>
            <a:off x="2674938" y="512763"/>
            <a:ext cx="121285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</a:rPr>
              <a:t>series</a:t>
            </a:r>
            <a:endParaRPr lang="en-CA" altLang="en-US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16403" name="Oval 23"/>
          <p:cNvSpPr>
            <a:spLocks noChangeArrowheads="1"/>
          </p:cNvSpPr>
          <p:nvPr/>
        </p:nvSpPr>
        <p:spPr bwMode="auto">
          <a:xfrm>
            <a:off x="7524750" y="4619625"/>
            <a:ext cx="250825" cy="249238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latin typeface="Times" panose="02020603050405020304" pitchFamily="18" charset="0"/>
            </a:endParaRPr>
          </a:p>
        </p:txBody>
      </p:sp>
      <p:sp>
        <p:nvSpPr>
          <p:cNvPr id="16404" name="TextBox 22"/>
          <p:cNvSpPr txBox="1">
            <a:spLocks noChangeArrowheads="1"/>
          </p:cNvSpPr>
          <p:nvPr/>
        </p:nvSpPr>
        <p:spPr bwMode="auto">
          <a:xfrm>
            <a:off x="7083425" y="4521200"/>
            <a:ext cx="8826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</a:rPr>
              <a:t>series</a:t>
            </a:r>
            <a:endParaRPr lang="en-CA" altLang="en-US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cxnSp>
        <p:nvCxnSpPr>
          <p:cNvPr id="21" name="Straight Arrow Connector 7"/>
          <p:cNvCxnSpPr>
            <a:cxnSpLocks noChangeShapeType="1"/>
          </p:cNvCxnSpPr>
          <p:nvPr/>
        </p:nvCxnSpPr>
        <p:spPr bwMode="auto">
          <a:xfrm>
            <a:off x="6703219" y="3977116"/>
            <a:ext cx="1901031" cy="28147"/>
          </a:xfrm>
          <a:prstGeom prst="straightConnector1">
            <a:avLst/>
          </a:prstGeom>
          <a:noFill/>
          <a:ln w="41275" algn="ctr">
            <a:solidFill>
              <a:srgbClr val="CC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Left Brace 31"/>
          <p:cNvSpPr/>
          <p:nvPr/>
        </p:nvSpPr>
        <p:spPr bwMode="auto">
          <a:xfrm rot="16200000">
            <a:off x="1634953" y="1822706"/>
            <a:ext cx="204541" cy="187543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flipH="1">
            <a:off x="956966" y="2540428"/>
            <a:ext cx="6749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9933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 flipH="1">
            <a:off x="1820862" y="2554350"/>
            <a:ext cx="6749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 flipH="1">
            <a:off x="987195" y="2896127"/>
            <a:ext cx="166733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1128022" y="2452363"/>
            <a:ext cx="396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993300"/>
                </a:solidFill>
              </a:rPr>
              <a:t>v</a:t>
            </a:r>
            <a:r>
              <a:rPr lang="en-CA" sz="1400" baseline="-25000" dirty="0" err="1" smtClean="0">
                <a:solidFill>
                  <a:srgbClr val="993300"/>
                </a:solidFill>
              </a:rPr>
              <a:t>R</a:t>
            </a:r>
            <a:endParaRPr lang="en-CA" sz="1400" dirty="0">
              <a:solidFill>
                <a:srgbClr val="9933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25236" y="2464853"/>
            <a:ext cx="362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0000FF"/>
                </a:solidFill>
              </a:rPr>
              <a:t>v</a:t>
            </a:r>
            <a:r>
              <a:rPr lang="en-CA" sz="1400" baseline="-25000" dirty="0" err="1" smtClean="0">
                <a:solidFill>
                  <a:srgbClr val="0000FF"/>
                </a:solidFill>
              </a:rPr>
              <a:t>C</a:t>
            </a:r>
            <a:endParaRPr lang="en-CA" sz="1400" dirty="0">
              <a:solidFill>
                <a:srgbClr val="0000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04357" y="2790031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err="1" smtClean="0">
                <a:solidFill>
                  <a:srgbClr val="FF0000"/>
                </a:solidFill>
              </a:rPr>
              <a:t>v</a:t>
            </a:r>
            <a:r>
              <a:rPr lang="en-CA" sz="1400" baseline="-25000" dirty="0" err="1">
                <a:solidFill>
                  <a:srgbClr val="FF0000"/>
                </a:solidFill>
              </a:rPr>
              <a:t>s</a:t>
            </a:r>
            <a:r>
              <a:rPr lang="en-CA" sz="1400" baseline="-25000" dirty="0" err="1" smtClean="0">
                <a:solidFill>
                  <a:srgbClr val="FF0000"/>
                </a:solidFill>
              </a:rPr>
              <a:t>eries</a:t>
            </a:r>
            <a:endParaRPr lang="en-CA" sz="1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3091" y="5849699"/>
            <a:ext cx="39964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Remember</a:t>
            </a:r>
            <a:endParaRPr lang="en-CA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23458"/>
              </p:ext>
            </p:extLst>
          </p:nvPr>
        </p:nvGraphicFramePr>
        <p:xfrm>
          <a:off x="3344863" y="5728972"/>
          <a:ext cx="2426020" cy="613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4" name="Équation" r:id="rId7" imgW="1155600" imgH="291960" progId="Equation.3">
                  <p:embed/>
                </p:oleObj>
              </mc:Choice>
              <mc:Fallback>
                <p:oleObj name="Équation" r:id="rId7" imgW="1155600" imgH="291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4863" y="5728972"/>
                        <a:ext cx="2426020" cy="613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dirty="0" smtClean="0">
                <a:solidFill>
                  <a:srgbClr val="0000FF"/>
                </a:solidFill>
              </a:rPr>
              <a:t>Phasor analysis of an </a:t>
            </a:r>
            <a:r>
              <a:rPr lang="en-GB" altLang="en-US" b="1" i="1" dirty="0" smtClean="0">
                <a:solidFill>
                  <a:srgbClr val="0000FF"/>
                </a:solidFill>
              </a:rPr>
              <a:t>RLC</a:t>
            </a:r>
            <a:r>
              <a:rPr lang="en-GB" altLang="en-US" b="1" dirty="0" smtClean="0">
                <a:solidFill>
                  <a:srgbClr val="0000FF"/>
                </a:solidFill>
              </a:rPr>
              <a:t> circuit-total v =</a:t>
            </a:r>
            <a:endParaRPr lang="en-GB" altLang="en-US" dirty="0" smtClean="0"/>
          </a:p>
        </p:txBody>
      </p:sp>
      <p:pic>
        <p:nvPicPr>
          <p:cNvPr id="122883" name="Picture 5" descr="C15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241550"/>
            <a:ext cx="7164387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28663"/>
            <a:ext cx="8382000" cy="838200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Phasor analysis of RLC </a:t>
            </a:r>
            <a:r>
              <a:rPr lang="en-US" altLang="en-US" u="sng" dirty="0" smtClean="0"/>
              <a:t>series</a:t>
            </a:r>
            <a:r>
              <a:rPr lang="en-US" altLang="en-US" dirty="0" smtClean="0"/>
              <a:t> circuits</a:t>
            </a:r>
            <a:br>
              <a:rPr lang="en-US" altLang="en-US" dirty="0" smtClean="0"/>
            </a:br>
            <a:r>
              <a:rPr lang="en-US" altLang="en-US" sz="2400" dirty="0" smtClean="0"/>
              <a:t>Current the same in both</a:t>
            </a:r>
            <a:r>
              <a:rPr lang="en-US" altLang="en-US" sz="2400" dirty="0" smtClean="0">
                <a:sym typeface="Symbol" panose="05050102010706020507" pitchFamily="18" charset="2"/>
              </a:rPr>
              <a:t> what is the voltage v?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106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Simple </a:t>
            </a:r>
            <a:r>
              <a:rPr lang="en-CA" dirty="0" smtClean="0"/>
              <a:t>RLC series </a:t>
            </a:r>
            <a:r>
              <a:rPr lang="en-CA" dirty="0" smtClean="0"/>
              <a:t>circuit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73239"/>
            <a:ext cx="8382000" cy="2915902"/>
          </a:xfrm>
        </p:spPr>
        <p:txBody>
          <a:bodyPr/>
          <a:lstStyle/>
          <a:p>
            <a:r>
              <a:rPr lang="en-US" dirty="0" err="1" smtClean="0"/>
              <a:t>v</a:t>
            </a:r>
            <a:r>
              <a:rPr lang="en-US" baseline="-25000" dirty="0" err="1" smtClean="0"/>
              <a:t>series</a:t>
            </a:r>
            <a:r>
              <a:rPr lang="en-US" dirty="0" smtClean="0"/>
              <a:t>(t)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R</a:t>
            </a:r>
            <a:r>
              <a:rPr lang="en-US" dirty="0" smtClean="0"/>
              <a:t>(t) 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L</a:t>
            </a:r>
            <a:r>
              <a:rPr lang="en-US" dirty="0" smtClean="0"/>
              <a:t>(t) 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C</a:t>
            </a:r>
            <a:r>
              <a:rPr lang="en-US" dirty="0" smtClean="0"/>
              <a:t>(t), </a:t>
            </a:r>
          </a:p>
          <a:p>
            <a:r>
              <a:rPr lang="en-US" dirty="0" smtClean="0"/>
              <a:t>The current </a:t>
            </a:r>
            <a:r>
              <a:rPr lang="en-US" dirty="0" err="1" smtClean="0"/>
              <a:t>i</a:t>
            </a:r>
            <a:r>
              <a:rPr lang="en-US" dirty="0" smtClean="0"/>
              <a:t>(t) is sinusoidal, as before.</a:t>
            </a:r>
          </a:p>
          <a:p>
            <a:r>
              <a:rPr lang="en-US" dirty="0" smtClean="0"/>
              <a:t>The voltage across the resistor,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R</a:t>
            </a:r>
            <a:r>
              <a:rPr lang="en-US" dirty="0" smtClean="0"/>
              <a:t>(t), is in phase with the current. </a:t>
            </a:r>
          </a:p>
          <a:p>
            <a:r>
              <a:rPr lang="en-US" dirty="0" smtClean="0"/>
              <a:t>Voltage across the inductor,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L</a:t>
            </a:r>
            <a:r>
              <a:rPr lang="en-US" dirty="0" smtClean="0"/>
              <a:t>(t), is 90° ahead and </a:t>
            </a:r>
          </a:p>
          <a:p>
            <a:r>
              <a:rPr lang="en-US" dirty="0" smtClean="0"/>
              <a:t>Voltage across the capacitor,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C</a:t>
            </a:r>
            <a:r>
              <a:rPr lang="en-US" dirty="0" smtClean="0"/>
              <a:t>(t), is 90° behind. </a:t>
            </a:r>
            <a:endParaRPr lang="en-CA" dirty="0"/>
          </a:p>
        </p:txBody>
      </p:sp>
      <p:grpSp>
        <p:nvGrpSpPr>
          <p:cNvPr id="23" name="Group 22"/>
          <p:cNvGrpSpPr/>
          <p:nvPr/>
        </p:nvGrpSpPr>
        <p:grpSpPr>
          <a:xfrm>
            <a:off x="2339752" y="4909404"/>
            <a:ext cx="3528392" cy="899974"/>
            <a:chOff x="2339752" y="4909404"/>
            <a:chExt cx="3528392" cy="8999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l="3944" t="9459" r="69613" b="78626"/>
            <a:stretch/>
          </p:blipFill>
          <p:spPr>
            <a:xfrm>
              <a:off x="2735796" y="5193196"/>
              <a:ext cx="3024336" cy="616182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 bwMode="auto">
            <a:xfrm flipH="1">
              <a:off x="2339752" y="5532346"/>
              <a:ext cx="756084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H="1">
              <a:off x="3743908" y="5532346"/>
              <a:ext cx="360040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H="1">
              <a:off x="4644008" y="5532346"/>
              <a:ext cx="396044" cy="1863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 flipH="1">
              <a:off x="5202070" y="5532346"/>
              <a:ext cx="666074" cy="1863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" name="TextBox 16"/>
            <p:cNvSpPr txBox="1"/>
            <p:nvPr/>
          </p:nvSpPr>
          <p:spPr>
            <a:xfrm>
              <a:off x="3167844" y="4909404"/>
              <a:ext cx="57606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rgbClr val="993300"/>
                  </a:solidFill>
                </a:rPr>
                <a:t>R</a:t>
              </a:r>
              <a:endParaRPr lang="en-CA" dirty="0">
                <a:solidFill>
                  <a:srgbClr val="9933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153819" y="4909404"/>
              <a:ext cx="57606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rgbClr val="00B050"/>
                  </a:solidFill>
                </a:rPr>
                <a:t>L</a:t>
              </a:r>
              <a:endParaRPr lang="en-CA" dirty="0">
                <a:solidFill>
                  <a:srgbClr val="00B05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896036" y="4909404"/>
              <a:ext cx="57606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rgbClr val="0000FF"/>
                  </a:solidFill>
                </a:rPr>
                <a:t>C</a:t>
              </a:r>
              <a:endParaRPr lang="en-CA" dirty="0">
                <a:solidFill>
                  <a:srgbClr val="0000FF"/>
                </a:solidFill>
              </a:endParaRPr>
            </a:p>
          </p:txBody>
        </p:sp>
      </p:grpSp>
      <p:cxnSp>
        <p:nvCxnSpPr>
          <p:cNvPr id="21" name="Straight Arrow Connector 20"/>
          <p:cNvCxnSpPr/>
          <p:nvPr/>
        </p:nvCxnSpPr>
        <p:spPr bwMode="auto">
          <a:xfrm>
            <a:off x="2339752" y="6093170"/>
            <a:ext cx="363640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3635896" y="5809378"/>
            <a:ext cx="1260140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dirty="0" err="1" smtClean="0"/>
              <a:t>v</a:t>
            </a:r>
            <a:r>
              <a:rPr lang="en-CA" baseline="-25000" dirty="0" err="1" smtClean="0"/>
              <a:t>series</a:t>
            </a:r>
            <a:r>
              <a:rPr lang="en-CA" dirty="0" smtClean="0"/>
              <a:t>(t)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460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What’s happening in the RLC </a:t>
            </a:r>
            <a:r>
              <a:rPr lang="en-CA" dirty="0" smtClean="0"/>
              <a:t>series circuit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73239"/>
            <a:ext cx="8511480" cy="1403734"/>
          </a:xfrm>
        </p:spPr>
        <p:txBody>
          <a:bodyPr/>
          <a:lstStyle/>
          <a:p>
            <a:r>
              <a:rPr lang="en-CA" dirty="0" smtClean="0"/>
              <a:t>Phasor shows the resultant </a:t>
            </a:r>
            <a:r>
              <a:rPr lang="en-CA" dirty="0" err="1" smtClean="0"/>
              <a:t>rms</a:t>
            </a:r>
            <a:r>
              <a:rPr lang="en-CA" dirty="0" smtClean="0"/>
              <a:t> voltage and phase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88" y="2240868"/>
            <a:ext cx="7956884" cy="392443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auto">
          <a:xfrm>
            <a:off x="1259632" y="3248981"/>
            <a:ext cx="2160240" cy="5040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403648" y="3144305"/>
            <a:ext cx="2340259" cy="644735"/>
            <a:chOff x="2591780" y="4809263"/>
            <a:chExt cx="3276364" cy="100011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l="3944" t="9459" r="69613" b="78626"/>
            <a:stretch/>
          </p:blipFill>
          <p:spPr>
            <a:xfrm>
              <a:off x="2735796" y="5193196"/>
              <a:ext cx="3024336" cy="616182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 bwMode="auto">
            <a:xfrm flipH="1">
              <a:off x="2591780" y="5532345"/>
              <a:ext cx="504056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H="1">
              <a:off x="3743908" y="5532346"/>
              <a:ext cx="360040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 flipH="1">
              <a:off x="4644008" y="5532346"/>
              <a:ext cx="396044" cy="1863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 flipH="1">
              <a:off x="5202070" y="5532346"/>
              <a:ext cx="666074" cy="1863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3167844" y="4839274"/>
              <a:ext cx="576064" cy="620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 smtClean="0">
                  <a:solidFill>
                    <a:srgbClr val="993300"/>
                  </a:solidFill>
                </a:rPr>
                <a:t>R</a:t>
              </a:r>
              <a:endParaRPr lang="en-CA" sz="2000" dirty="0">
                <a:solidFill>
                  <a:srgbClr val="9933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53819" y="4809263"/>
              <a:ext cx="576064" cy="620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 smtClean="0">
                  <a:solidFill>
                    <a:srgbClr val="00B050"/>
                  </a:solidFill>
                </a:rPr>
                <a:t>L</a:t>
              </a:r>
              <a:endParaRPr lang="en-CA" sz="2000" dirty="0">
                <a:solidFill>
                  <a:srgbClr val="00B05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14038" y="4810453"/>
              <a:ext cx="576064" cy="620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000" dirty="0" smtClean="0">
                  <a:solidFill>
                    <a:srgbClr val="0000FF"/>
                  </a:solidFill>
                </a:rPr>
                <a:t>C</a:t>
              </a:r>
              <a:endParaRPr lang="en-CA" sz="20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308973" y="5457418"/>
            <a:ext cx="2835027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FF0000"/>
                </a:solidFill>
              </a:rPr>
              <a:t>Amplitude of vector sum:</a:t>
            </a:r>
          </a:p>
          <a:p>
            <a:r>
              <a:rPr lang="en-CA" sz="2000" dirty="0" smtClean="0">
                <a:solidFill>
                  <a:srgbClr val="FF0000"/>
                </a:solidFill>
              </a:rPr>
              <a:t>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series</a:t>
            </a:r>
            <a:r>
              <a:rPr lang="en-CA" sz="2000" dirty="0" smtClean="0">
                <a:solidFill>
                  <a:srgbClr val="FF0000"/>
                </a:solidFill>
              </a:rPr>
              <a:t> = 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R</a:t>
            </a:r>
            <a:r>
              <a:rPr lang="en-CA" sz="2000" dirty="0" smtClean="0">
                <a:solidFill>
                  <a:srgbClr val="FF0000"/>
                </a:solidFill>
              </a:rPr>
              <a:t> + (V</a:t>
            </a:r>
            <a:r>
              <a:rPr lang="en-CA" sz="2000" baseline="-25000" dirty="0" smtClean="0">
                <a:solidFill>
                  <a:srgbClr val="FF0000"/>
                </a:solidFill>
              </a:rPr>
              <a:t>L</a:t>
            </a:r>
            <a:r>
              <a:rPr lang="en-CA" sz="2000" dirty="0" smtClean="0">
                <a:solidFill>
                  <a:srgbClr val="FF0000"/>
                </a:solidFill>
              </a:rPr>
              <a:t> - V</a:t>
            </a:r>
            <a:r>
              <a:rPr lang="en-CA" sz="2000" baseline="-25000" dirty="0" smtClean="0">
                <a:solidFill>
                  <a:srgbClr val="FF0000"/>
                </a:solidFill>
              </a:rPr>
              <a:t>C</a:t>
            </a:r>
            <a:r>
              <a:rPr lang="en-CA" sz="2000" dirty="0" smtClean="0">
                <a:solidFill>
                  <a:srgbClr val="FF0000"/>
                </a:solidFill>
              </a:rPr>
              <a:t>)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endParaRPr lang="en-C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40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101" y="465164"/>
            <a:ext cx="8382000" cy="838200"/>
          </a:xfrm>
        </p:spPr>
        <p:txBody>
          <a:bodyPr/>
          <a:lstStyle/>
          <a:p>
            <a:r>
              <a:rPr lang="en-CA" dirty="0" smtClean="0"/>
              <a:t>What happens when V</a:t>
            </a:r>
            <a:r>
              <a:rPr lang="en-CA" sz="2800" baseline="-25000" dirty="0" smtClean="0"/>
              <a:t>L</a:t>
            </a:r>
            <a:r>
              <a:rPr lang="en-CA" dirty="0" smtClean="0"/>
              <a:t> = </a:t>
            </a:r>
            <a:r>
              <a:rPr lang="en-CA" dirty="0" smtClean="0"/>
              <a:t>V</a:t>
            </a:r>
            <a:r>
              <a:rPr lang="en-CA" sz="3200" baseline="-25000" dirty="0" smtClean="0"/>
              <a:t>C</a:t>
            </a:r>
            <a:r>
              <a:rPr lang="en-CA" sz="3200" dirty="0" smtClean="0"/>
              <a:t> </a:t>
            </a:r>
            <a:br>
              <a:rPr lang="en-CA" sz="3200" dirty="0" smtClean="0"/>
            </a:br>
            <a:r>
              <a:rPr lang="en-CA" sz="3200" dirty="0" smtClean="0"/>
              <a:t>in RLC series circuit</a:t>
            </a:r>
            <a:endParaRPr lang="en-CA" sz="3200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51899"/>
            <a:ext cx="8727504" cy="1476164"/>
          </a:xfrm>
        </p:spPr>
        <p:txBody>
          <a:bodyPr/>
          <a:lstStyle/>
          <a:p>
            <a:r>
              <a:rPr lang="en-CA" dirty="0" smtClean="0"/>
              <a:t>The voltages in the resistor and capacitor cancel out!</a:t>
            </a:r>
          </a:p>
          <a:p>
            <a:r>
              <a:rPr lang="en-CA" dirty="0" smtClean="0"/>
              <a:t>The series voltage only appears across the resistor</a:t>
            </a:r>
          </a:p>
          <a:p>
            <a:r>
              <a:rPr lang="en-CA" dirty="0" smtClean="0"/>
              <a:t>All power is dissipated by the resistor (I and V in phase)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113076"/>
            <a:ext cx="7780269" cy="222293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719572" y="3968870"/>
            <a:ext cx="2304255" cy="644928"/>
            <a:chOff x="2591780" y="4749794"/>
            <a:chExt cx="3276364" cy="1059584"/>
          </a:xfrm>
          <a:solidFill>
            <a:schemeClr val="bg1"/>
          </a:solidFill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l="3944" t="9459" r="69613" b="78626"/>
            <a:stretch/>
          </p:blipFill>
          <p:spPr>
            <a:xfrm>
              <a:off x="2735796" y="5193196"/>
              <a:ext cx="3024336" cy="616182"/>
            </a:xfrm>
            <a:prstGeom prst="rect">
              <a:avLst/>
            </a:prstGeom>
            <a:grpFill/>
          </p:spPr>
        </p:pic>
        <p:cxnSp>
          <p:nvCxnSpPr>
            <p:cNvPr id="8" name="Straight Connector 7"/>
            <p:cNvCxnSpPr/>
            <p:nvPr/>
          </p:nvCxnSpPr>
          <p:spPr bwMode="auto">
            <a:xfrm flipH="1">
              <a:off x="2591780" y="5532345"/>
              <a:ext cx="504056" cy="0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H="1">
              <a:off x="3743908" y="5532346"/>
              <a:ext cx="360040" cy="0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 flipH="1">
              <a:off x="4644008" y="5532346"/>
              <a:ext cx="396044" cy="1863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 flipH="1">
              <a:off x="5202070" y="5532346"/>
              <a:ext cx="666074" cy="1863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3192228" y="4749794"/>
              <a:ext cx="576064" cy="5562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>
                  <a:solidFill>
                    <a:srgbClr val="993300"/>
                  </a:solidFill>
                </a:rPr>
                <a:t>R</a:t>
              </a:r>
              <a:endParaRPr lang="en-CA" sz="1600" dirty="0">
                <a:solidFill>
                  <a:srgbClr val="9933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53818" y="4750109"/>
              <a:ext cx="576064" cy="5562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>
                  <a:solidFill>
                    <a:srgbClr val="00B050"/>
                  </a:solidFill>
                </a:rPr>
                <a:t>L</a:t>
              </a:r>
              <a:endParaRPr lang="en-CA" sz="1600" dirty="0">
                <a:solidFill>
                  <a:srgbClr val="00B05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14038" y="4750109"/>
              <a:ext cx="576064" cy="5562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>
                  <a:solidFill>
                    <a:srgbClr val="0000FF"/>
                  </a:solidFill>
                </a:rPr>
                <a:t>C</a:t>
              </a:r>
              <a:endParaRPr lang="en-CA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40311" y="1723514"/>
            <a:ext cx="810762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FF0000"/>
                </a:solidFill>
              </a:rPr>
              <a:t>Amplitude of vector sum:</a:t>
            </a:r>
          </a:p>
          <a:p>
            <a:r>
              <a:rPr lang="en-CA" sz="2000" dirty="0" smtClean="0">
                <a:solidFill>
                  <a:srgbClr val="FF0000"/>
                </a:solidFill>
              </a:rPr>
              <a:t>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series</a:t>
            </a:r>
            <a:r>
              <a:rPr lang="en-CA" sz="2000" dirty="0" smtClean="0">
                <a:solidFill>
                  <a:srgbClr val="FF0000"/>
                </a:solidFill>
              </a:rPr>
              <a:t> = 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R</a:t>
            </a:r>
            <a:r>
              <a:rPr lang="en-CA" sz="2000" dirty="0" smtClean="0">
                <a:solidFill>
                  <a:srgbClr val="FF0000"/>
                </a:solidFill>
              </a:rPr>
              <a:t> + (V</a:t>
            </a:r>
            <a:r>
              <a:rPr lang="en-CA" sz="2000" baseline="-25000" dirty="0" smtClean="0">
                <a:solidFill>
                  <a:srgbClr val="FF0000"/>
                </a:solidFill>
              </a:rPr>
              <a:t>L</a:t>
            </a:r>
            <a:r>
              <a:rPr lang="en-CA" sz="2000" dirty="0" smtClean="0">
                <a:solidFill>
                  <a:srgbClr val="FF0000"/>
                </a:solidFill>
              </a:rPr>
              <a:t> - V</a:t>
            </a:r>
            <a:r>
              <a:rPr lang="en-CA" sz="2000" baseline="-25000" dirty="0" smtClean="0">
                <a:solidFill>
                  <a:srgbClr val="FF0000"/>
                </a:solidFill>
              </a:rPr>
              <a:t>C</a:t>
            </a:r>
            <a:r>
              <a:rPr lang="en-CA" sz="2000" dirty="0" smtClean="0">
                <a:solidFill>
                  <a:srgbClr val="FF0000"/>
                </a:solidFill>
              </a:rPr>
              <a:t>)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dirty="0" smtClean="0">
                <a:solidFill>
                  <a:srgbClr val="FF0000"/>
                </a:solidFill>
              </a:rPr>
              <a:t>    So:    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series</a:t>
            </a:r>
            <a:r>
              <a:rPr lang="en-CA" sz="2000" dirty="0" smtClean="0">
                <a:solidFill>
                  <a:srgbClr val="FF0000"/>
                </a:solidFill>
              </a:rPr>
              <a:t> = 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R</a:t>
            </a:r>
            <a:r>
              <a:rPr lang="en-CA" sz="2000" dirty="0" smtClean="0">
                <a:solidFill>
                  <a:srgbClr val="FF0000"/>
                </a:solidFill>
              </a:rPr>
              <a:t> </a:t>
            </a:r>
            <a:r>
              <a:rPr lang="en-CA" sz="2000" b="1" dirty="0" smtClean="0">
                <a:solidFill>
                  <a:srgbClr val="FF0000"/>
                </a:solidFill>
              </a:rPr>
              <a:t>IF V</a:t>
            </a:r>
            <a:r>
              <a:rPr lang="en-CA" sz="2000" b="1" baseline="-25000" dirty="0" smtClean="0">
                <a:solidFill>
                  <a:srgbClr val="FF0000"/>
                </a:solidFill>
              </a:rPr>
              <a:t>L</a:t>
            </a:r>
            <a:r>
              <a:rPr lang="en-CA" sz="2000" b="1" dirty="0" smtClean="0">
                <a:solidFill>
                  <a:srgbClr val="FF0000"/>
                </a:solidFill>
              </a:rPr>
              <a:t> = V</a:t>
            </a:r>
            <a:r>
              <a:rPr lang="en-CA" sz="2000" b="1" baseline="-25000" dirty="0" smtClean="0">
                <a:solidFill>
                  <a:srgbClr val="FF0000"/>
                </a:solidFill>
              </a:rPr>
              <a:t>C</a:t>
            </a:r>
            <a:r>
              <a:rPr lang="en-CA" sz="2000" dirty="0" smtClean="0">
                <a:solidFill>
                  <a:srgbClr val="FF0000"/>
                </a:solidFill>
              </a:rPr>
              <a:t>   called resonance</a:t>
            </a:r>
            <a:endParaRPr lang="en-CA" sz="2000" b="1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92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3254375" cy="4319587"/>
          </a:xfrm>
        </p:spPr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Phasor analysis of parallel circuits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mtClean="0"/>
              <a:t>	</a:t>
            </a:r>
            <a:r>
              <a:rPr lang="en-GB" altLang="en-US" sz="2200" smtClean="0"/>
              <a:t>in such circuits the voltage across each of the components is the same and it is the </a:t>
            </a:r>
            <a:r>
              <a:rPr lang="en-GB" altLang="en-US" sz="2200" i="1" smtClean="0"/>
              <a:t>currents</a:t>
            </a:r>
            <a:r>
              <a:rPr lang="en-GB" altLang="en-US" sz="2200" smtClean="0"/>
              <a:t> that are of interest</a:t>
            </a:r>
          </a:p>
        </p:txBody>
      </p:sp>
      <p:pic>
        <p:nvPicPr>
          <p:cNvPr id="124931" name="Picture 5" descr="C15NF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168525"/>
            <a:ext cx="518477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50825" y="719138"/>
            <a:ext cx="8691563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000" b="1">
                <a:solidFill>
                  <a:srgbClr val="0000FF"/>
                </a:solidFill>
              </a:rPr>
              <a:t>Phasor analysis of RL and RC </a:t>
            </a:r>
            <a:r>
              <a:rPr lang="en-US" altLang="en-US" sz="3000" b="1" u="sng">
                <a:solidFill>
                  <a:srgbClr val="0000FF"/>
                </a:solidFill>
              </a:rPr>
              <a:t>parallel</a:t>
            </a:r>
            <a:r>
              <a:rPr lang="en-US" altLang="en-US" sz="3000" b="1">
                <a:solidFill>
                  <a:srgbClr val="0000FF"/>
                </a:solidFill>
              </a:rPr>
              <a:t> circuits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</a:rPr>
              <a:t>Voltage the same over both </a:t>
            </a:r>
            <a:r>
              <a:rPr lang="en-US" altLang="en-US" sz="2400" b="1">
                <a:solidFill>
                  <a:srgbClr val="0000FF"/>
                </a:solidFill>
                <a:sym typeface="Symbol" panose="05050102010706020507" pitchFamily="18" charset="2"/>
              </a:rPr>
              <a:t> </a:t>
            </a:r>
            <a:r>
              <a:rPr lang="en-US" altLang="en-US" sz="2400" b="1">
                <a:solidFill>
                  <a:srgbClr val="FF0000"/>
                </a:solidFill>
                <a:sym typeface="Symbol" panose="05050102010706020507" pitchFamily="18" charset="2"/>
              </a:rPr>
              <a:t>what is the current</a:t>
            </a:r>
            <a:r>
              <a:rPr lang="en-US" altLang="en-US" sz="2400" b="1">
                <a:solidFill>
                  <a:srgbClr val="0000FF"/>
                </a:solidFill>
                <a:sym typeface="Symbol" panose="05050102010706020507" pitchFamily="18" charset="2"/>
              </a:rPr>
              <a:t>?</a:t>
            </a:r>
            <a:endParaRPr lang="en-US" altLang="en-US" sz="2400" b="1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832" y="1863100"/>
            <a:ext cx="4356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 smtClean="0">
                <a:solidFill>
                  <a:srgbClr val="FF0000"/>
                </a:solidFill>
              </a:rPr>
              <a:t>Relative </a:t>
            </a:r>
            <a:r>
              <a:rPr lang="en-US" altLang="en-US" sz="1600" dirty="0">
                <a:solidFill>
                  <a:srgbClr val="FF0000"/>
                </a:solidFill>
              </a:rPr>
              <a:t>to </a:t>
            </a:r>
            <a:r>
              <a:rPr lang="en-US" altLang="en-US" sz="1600" dirty="0" smtClean="0">
                <a:solidFill>
                  <a:srgbClr val="FF0000"/>
                </a:solidFill>
              </a:rPr>
              <a:t>applied Voltage</a:t>
            </a:r>
            <a:r>
              <a:rPr lang="en-US" altLang="en-US" sz="1600" dirty="0">
                <a:solidFill>
                  <a:srgbClr val="FF0000"/>
                </a:solidFill>
              </a:rPr>
              <a:t>:  </a:t>
            </a:r>
            <a:r>
              <a:rPr lang="en-US" altLang="en-US" sz="1600" b="1" dirty="0">
                <a:solidFill>
                  <a:srgbClr val="FF0000"/>
                </a:solidFill>
              </a:rPr>
              <a:t>I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b="1" dirty="0">
                <a:solidFill>
                  <a:srgbClr val="FF0000"/>
                </a:solidFill>
              </a:rPr>
              <a:t> lags </a:t>
            </a:r>
            <a:r>
              <a:rPr lang="en-US" altLang="en-US" sz="1600" b="1" dirty="0" smtClean="0">
                <a:solidFill>
                  <a:srgbClr val="FF0000"/>
                </a:solidFill>
              </a:rPr>
              <a:t>V</a:t>
            </a:r>
            <a:r>
              <a:rPr lang="en-US" altLang="en-US" sz="1600" dirty="0" smtClean="0">
                <a:solidFill>
                  <a:srgbClr val="FF0000"/>
                </a:solidFill>
              </a:rPr>
              <a:t>, </a:t>
            </a:r>
            <a:r>
              <a:rPr lang="en-US" altLang="en-US" sz="1600" dirty="0">
                <a:solidFill>
                  <a:srgbClr val="FF0000"/>
                </a:solidFill>
              </a:rPr>
              <a:t>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leads </a:t>
            </a:r>
            <a:r>
              <a:rPr lang="en-US" altLang="en-US" sz="1600" dirty="0" smtClean="0">
                <a:solidFill>
                  <a:srgbClr val="FF0000"/>
                </a:solidFill>
              </a:rPr>
              <a:t>V</a:t>
            </a:r>
            <a:endParaRPr lang="en-US" alt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4062100"/>
            <a:ext cx="43564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 smtClean="0">
                <a:solidFill>
                  <a:srgbClr val="FF0000"/>
                </a:solidFill>
              </a:rPr>
              <a:t>Relative </a:t>
            </a:r>
            <a:r>
              <a:rPr lang="en-US" altLang="en-US" sz="1600" dirty="0">
                <a:solidFill>
                  <a:srgbClr val="FF0000"/>
                </a:solidFill>
              </a:rPr>
              <a:t>to </a:t>
            </a:r>
            <a:r>
              <a:rPr lang="en-US" altLang="en-US" sz="1600" dirty="0" smtClean="0">
                <a:solidFill>
                  <a:srgbClr val="FF0000"/>
                </a:solidFill>
              </a:rPr>
              <a:t>applied Voltage</a:t>
            </a:r>
            <a:r>
              <a:rPr lang="en-US" altLang="en-US" sz="1600" dirty="0">
                <a:solidFill>
                  <a:srgbClr val="FF0000"/>
                </a:solidFill>
              </a:rPr>
              <a:t>:  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V, </a:t>
            </a:r>
            <a:r>
              <a:rPr lang="en-US" altLang="en-US" sz="1600" b="1" dirty="0">
                <a:solidFill>
                  <a:srgbClr val="FF0000"/>
                </a:solidFill>
              </a:rPr>
              <a:t>I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b="1" dirty="0">
                <a:solidFill>
                  <a:srgbClr val="FF0000"/>
                </a:solidFill>
              </a:rPr>
              <a:t> leads </a:t>
            </a:r>
            <a:r>
              <a:rPr lang="en-US" altLang="en-US" sz="1600" b="1" dirty="0" smtClean="0">
                <a:solidFill>
                  <a:srgbClr val="FF0000"/>
                </a:solidFill>
              </a:rPr>
              <a:t>V</a:t>
            </a:r>
            <a:endParaRPr lang="en-US" altLang="en-US" sz="1600" b="1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5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happens when </a:t>
            </a:r>
            <a:r>
              <a:rPr lang="en-CA" dirty="0" smtClean="0"/>
              <a:t>|V</a:t>
            </a:r>
            <a:r>
              <a:rPr lang="en-CA" sz="2800" baseline="-25000" dirty="0" smtClean="0"/>
              <a:t>L</a:t>
            </a:r>
            <a:r>
              <a:rPr lang="en-CA" sz="2800" dirty="0" smtClean="0"/>
              <a:t>|</a:t>
            </a:r>
            <a:r>
              <a:rPr lang="en-CA" dirty="0" smtClean="0"/>
              <a:t> </a:t>
            </a:r>
            <a:r>
              <a:rPr lang="en-CA" dirty="0" smtClean="0"/>
              <a:t>= </a:t>
            </a:r>
            <a:r>
              <a:rPr lang="en-CA" dirty="0" smtClean="0"/>
              <a:t>|</a:t>
            </a:r>
            <a:r>
              <a:rPr lang="en-CA" dirty="0" smtClean="0"/>
              <a:t>V</a:t>
            </a:r>
            <a:r>
              <a:rPr lang="en-CA" sz="3200" baseline="-25000" dirty="0" smtClean="0"/>
              <a:t>C</a:t>
            </a:r>
            <a:r>
              <a:rPr lang="en-CA" sz="3200" dirty="0" smtClean="0"/>
              <a:t>|</a:t>
            </a:r>
            <a:endParaRPr lang="en-C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51899"/>
            <a:ext cx="8727504" cy="1476164"/>
          </a:xfrm>
        </p:spPr>
        <p:txBody>
          <a:bodyPr/>
          <a:lstStyle/>
          <a:p>
            <a:r>
              <a:rPr lang="en-CA" dirty="0" smtClean="0"/>
              <a:t>The voltages in the resistor and capacitor cancel out!</a:t>
            </a:r>
          </a:p>
          <a:p>
            <a:r>
              <a:rPr lang="en-CA" dirty="0" smtClean="0"/>
              <a:t>The series voltage only appears across the resistor</a:t>
            </a:r>
          </a:p>
          <a:p>
            <a:r>
              <a:rPr lang="en-CA" dirty="0" smtClean="0"/>
              <a:t>All power is dissipated by the resistor (I and V in phase)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113076"/>
            <a:ext cx="7780269" cy="222293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719572" y="3968870"/>
            <a:ext cx="2304255" cy="644928"/>
            <a:chOff x="2591780" y="4749794"/>
            <a:chExt cx="3276364" cy="1059584"/>
          </a:xfrm>
          <a:solidFill>
            <a:schemeClr val="bg1"/>
          </a:solidFill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l="3944" t="9459" r="69613" b="78626"/>
            <a:stretch/>
          </p:blipFill>
          <p:spPr>
            <a:xfrm>
              <a:off x="2735796" y="5193196"/>
              <a:ext cx="3024336" cy="616182"/>
            </a:xfrm>
            <a:prstGeom prst="rect">
              <a:avLst/>
            </a:prstGeom>
            <a:grpFill/>
          </p:spPr>
        </p:pic>
        <p:cxnSp>
          <p:nvCxnSpPr>
            <p:cNvPr id="8" name="Straight Connector 7"/>
            <p:cNvCxnSpPr/>
            <p:nvPr/>
          </p:nvCxnSpPr>
          <p:spPr bwMode="auto">
            <a:xfrm flipH="1">
              <a:off x="2591780" y="5532345"/>
              <a:ext cx="504056" cy="0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H="1">
              <a:off x="3743908" y="5532346"/>
              <a:ext cx="360040" cy="0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 flipH="1">
              <a:off x="4644008" y="5532346"/>
              <a:ext cx="396044" cy="1863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 flipH="1">
              <a:off x="5202070" y="5532346"/>
              <a:ext cx="666074" cy="1863"/>
            </a:xfrm>
            <a:prstGeom prst="line">
              <a:avLst/>
            </a:prstGeom>
            <a:grpFill/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3192228" y="4749794"/>
              <a:ext cx="576064" cy="5562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>
                  <a:solidFill>
                    <a:srgbClr val="993300"/>
                  </a:solidFill>
                </a:rPr>
                <a:t>R</a:t>
              </a:r>
              <a:endParaRPr lang="en-CA" sz="1600" dirty="0">
                <a:solidFill>
                  <a:srgbClr val="9933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53818" y="4750109"/>
              <a:ext cx="576064" cy="5562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>
                  <a:solidFill>
                    <a:srgbClr val="00B050"/>
                  </a:solidFill>
                </a:rPr>
                <a:t>L</a:t>
              </a:r>
              <a:endParaRPr lang="en-CA" sz="1600" dirty="0">
                <a:solidFill>
                  <a:srgbClr val="00B05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14038" y="4750109"/>
              <a:ext cx="576064" cy="5562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>
                  <a:solidFill>
                    <a:srgbClr val="0000FF"/>
                  </a:solidFill>
                </a:rPr>
                <a:t>C</a:t>
              </a:r>
              <a:endParaRPr lang="en-CA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40311" y="1723514"/>
            <a:ext cx="810762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FF0000"/>
                </a:solidFill>
              </a:rPr>
              <a:t>Amplitude of vector sum:</a:t>
            </a:r>
          </a:p>
          <a:p>
            <a:r>
              <a:rPr lang="en-CA" sz="2000" dirty="0" smtClean="0">
                <a:solidFill>
                  <a:srgbClr val="FF0000"/>
                </a:solidFill>
              </a:rPr>
              <a:t>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series</a:t>
            </a:r>
            <a:r>
              <a:rPr lang="en-CA" sz="2000" dirty="0" smtClean="0">
                <a:solidFill>
                  <a:srgbClr val="FF0000"/>
                </a:solidFill>
              </a:rPr>
              <a:t> = 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R</a:t>
            </a:r>
            <a:r>
              <a:rPr lang="en-CA" sz="2000" dirty="0" smtClean="0">
                <a:solidFill>
                  <a:srgbClr val="FF0000"/>
                </a:solidFill>
              </a:rPr>
              <a:t> + (V</a:t>
            </a:r>
            <a:r>
              <a:rPr lang="en-CA" sz="2000" baseline="-25000" dirty="0" smtClean="0">
                <a:solidFill>
                  <a:srgbClr val="FF0000"/>
                </a:solidFill>
              </a:rPr>
              <a:t>L</a:t>
            </a:r>
            <a:r>
              <a:rPr lang="en-CA" sz="2000" dirty="0" smtClean="0">
                <a:solidFill>
                  <a:srgbClr val="FF0000"/>
                </a:solidFill>
              </a:rPr>
              <a:t> - V</a:t>
            </a:r>
            <a:r>
              <a:rPr lang="en-CA" sz="2000" baseline="-25000" dirty="0" smtClean="0">
                <a:solidFill>
                  <a:srgbClr val="FF0000"/>
                </a:solidFill>
              </a:rPr>
              <a:t>C</a:t>
            </a:r>
            <a:r>
              <a:rPr lang="en-CA" sz="2000" dirty="0" smtClean="0">
                <a:solidFill>
                  <a:srgbClr val="FF0000"/>
                </a:solidFill>
              </a:rPr>
              <a:t>)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dirty="0" smtClean="0">
                <a:solidFill>
                  <a:srgbClr val="FF0000"/>
                </a:solidFill>
              </a:rPr>
              <a:t>    So:    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series</a:t>
            </a:r>
            <a:r>
              <a:rPr lang="en-CA" sz="2000" dirty="0" smtClean="0">
                <a:solidFill>
                  <a:srgbClr val="FF0000"/>
                </a:solidFill>
              </a:rPr>
              <a:t> = V</a:t>
            </a:r>
            <a:r>
              <a:rPr lang="en-CA" sz="2000" baseline="30000" dirty="0" smtClean="0">
                <a:solidFill>
                  <a:srgbClr val="FF0000"/>
                </a:solidFill>
              </a:rPr>
              <a:t>2</a:t>
            </a:r>
            <a:r>
              <a:rPr lang="en-CA" sz="2000" baseline="-25000" dirty="0" smtClean="0">
                <a:solidFill>
                  <a:srgbClr val="FF0000"/>
                </a:solidFill>
              </a:rPr>
              <a:t>R</a:t>
            </a:r>
            <a:r>
              <a:rPr lang="en-CA" sz="2000" dirty="0" smtClean="0">
                <a:solidFill>
                  <a:srgbClr val="FF0000"/>
                </a:solidFill>
              </a:rPr>
              <a:t> </a:t>
            </a:r>
            <a:r>
              <a:rPr lang="en-CA" sz="2000" b="1" dirty="0" smtClean="0">
                <a:solidFill>
                  <a:srgbClr val="FF0000"/>
                </a:solidFill>
              </a:rPr>
              <a:t>IF V</a:t>
            </a:r>
            <a:r>
              <a:rPr lang="en-CA" sz="2000" b="1" baseline="-25000" dirty="0" smtClean="0">
                <a:solidFill>
                  <a:srgbClr val="FF0000"/>
                </a:solidFill>
              </a:rPr>
              <a:t>L</a:t>
            </a:r>
            <a:r>
              <a:rPr lang="en-CA" sz="2000" b="1" dirty="0" smtClean="0">
                <a:solidFill>
                  <a:srgbClr val="FF0000"/>
                </a:solidFill>
              </a:rPr>
              <a:t> = V</a:t>
            </a:r>
            <a:r>
              <a:rPr lang="en-CA" sz="2000" b="1" baseline="-25000" dirty="0" smtClean="0">
                <a:solidFill>
                  <a:srgbClr val="FF0000"/>
                </a:solidFill>
              </a:rPr>
              <a:t>C</a:t>
            </a:r>
            <a:r>
              <a:rPr lang="en-CA" sz="2000" dirty="0" smtClean="0">
                <a:solidFill>
                  <a:srgbClr val="FF0000"/>
                </a:solidFill>
              </a:rPr>
              <a:t>   called resonance</a:t>
            </a:r>
            <a:endParaRPr lang="en-CA" sz="2000" b="1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80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rgbClr val="0000FF"/>
                </a:solidFill>
              </a:rPr>
              <a:t>Parallel </a:t>
            </a:r>
            <a:r>
              <a:rPr lang="en-US" altLang="en-US" b="1" i="1" dirty="0" smtClean="0">
                <a:solidFill>
                  <a:srgbClr val="0000FF"/>
                </a:solidFill>
              </a:rPr>
              <a:t>RLC</a:t>
            </a:r>
            <a:r>
              <a:rPr lang="en-US" altLang="en-US" b="1" dirty="0" smtClean="0">
                <a:solidFill>
                  <a:srgbClr val="0000FF"/>
                </a:solidFill>
              </a:rPr>
              <a:t> </a:t>
            </a:r>
            <a:r>
              <a:rPr lang="en-US" altLang="en-US" b="1" dirty="0" smtClean="0">
                <a:solidFill>
                  <a:srgbClr val="0000FF"/>
                </a:solidFill>
              </a:rPr>
              <a:t>circuits, V is the same across all</a:t>
            </a:r>
            <a:endParaRPr lang="en-US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US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lvl="1" eaLnBrk="1" hangingPunct="1"/>
            <a:r>
              <a:rPr lang="en-US" altLang="en-US" dirty="0" smtClean="0"/>
              <a:t>as before</a:t>
            </a:r>
            <a:endParaRPr lang="en-GB" altLang="en-US" dirty="0" smtClean="0"/>
          </a:p>
        </p:txBody>
      </p:sp>
      <p:pic>
        <p:nvPicPr>
          <p:cNvPr id="51203" name="Picture 4" descr="C17NF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62981"/>
            <a:ext cx="5649913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82000" cy="838200"/>
          </a:xfrm>
        </p:spPr>
        <p:txBody>
          <a:bodyPr/>
          <a:lstStyle/>
          <a:p>
            <a:r>
              <a:rPr lang="en-CA" dirty="0" smtClean="0"/>
              <a:t>Simple </a:t>
            </a:r>
            <a:r>
              <a:rPr lang="en-CA" dirty="0" smtClean="0"/>
              <a:t>RLC parallel </a:t>
            </a:r>
            <a:r>
              <a:rPr lang="en-CA" dirty="0" smtClean="0"/>
              <a:t>circuit</a:t>
            </a:r>
            <a:endParaRPr lang="en-CA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5096324"/>
            <a:ext cx="4356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 smtClean="0">
                <a:solidFill>
                  <a:srgbClr val="FF0000"/>
                </a:solidFill>
              </a:rPr>
              <a:t>Relative </a:t>
            </a:r>
            <a:r>
              <a:rPr lang="en-US" altLang="en-US" sz="1600" dirty="0">
                <a:solidFill>
                  <a:srgbClr val="FF0000"/>
                </a:solidFill>
              </a:rPr>
              <a:t>to </a:t>
            </a:r>
            <a:r>
              <a:rPr lang="en-US" altLang="en-US" sz="1600" dirty="0" smtClean="0">
                <a:solidFill>
                  <a:srgbClr val="FF0000"/>
                </a:solidFill>
              </a:rPr>
              <a:t>applied Voltage</a:t>
            </a:r>
            <a:r>
              <a:rPr lang="en-US" altLang="en-US" sz="1600" dirty="0">
                <a:solidFill>
                  <a:srgbClr val="FF0000"/>
                </a:solidFill>
              </a:rPr>
              <a:t>:  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V, </a:t>
            </a:r>
            <a:r>
              <a:rPr lang="en-US" altLang="en-US" sz="1600" dirty="0">
                <a:solidFill>
                  <a:srgbClr val="FF0000"/>
                </a:solidFill>
              </a:rPr>
              <a:t>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leads </a:t>
            </a:r>
            <a:r>
              <a:rPr lang="en-US" altLang="en-US" sz="1600" dirty="0" smtClean="0">
                <a:solidFill>
                  <a:srgbClr val="FF0000"/>
                </a:solidFill>
              </a:rPr>
              <a:t>V</a:t>
            </a:r>
            <a:endParaRPr lang="en-US" altLang="en-US" sz="1600" baseline="-25000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211960" y="4416669"/>
            <a:ext cx="1990725" cy="1960538"/>
            <a:chOff x="846337" y="1499394"/>
            <a:chExt cx="1990725" cy="196053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b="9325"/>
            <a:stretch/>
          </p:blipFill>
          <p:spPr>
            <a:xfrm>
              <a:off x="846337" y="1499394"/>
              <a:ext cx="1990725" cy="1960538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 bwMode="auto">
            <a:xfrm flipH="1">
              <a:off x="1259632" y="2063728"/>
              <a:ext cx="0" cy="71720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3963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32" y="676796"/>
            <a:ext cx="8382000" cy="838200"/>
          </a:xfrm>
        </p:spPr>
        <p:txBody>
          <a:bodyPr/>
          <a:lstStyle/>
          <a:p>
            <a:r>
              <a:rPr lang="en-CA" dirty="0" smtClean="0"/>
              <a:t>AC Circuit</a:t>
            </a:r>
            <a:br>
              <a:rPr lang="en-CA" dirty="0" smtClean="0"/>
            </a:br>
            <a:r>
              <a:rPr lang="en-CA" dirty="0" smtClean="0"/>
              <a:t>Notation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0" y="1773238"/>
            <a:ext cx="8382000" cy="4319587"/>
          </a:xfrm>
        </p:spPr>
        <p:txBody>
          <a:bodyPr/>
          <a:lstStyle/>
          <a:p>
            <a:endParaRPr lang="en-CA" dirty="0" smtClean="0"/>
          </a:p>
          <a:p>
            <a:r>
              <a:rPr lang="en-CA" i="1" dirty="0" smtClean="0"/>
              <a:t>v = v(t)   </a:t>
            </a:r>
            <a:r>
              <a:rPr lang="en-CA" dirty="0" smtClean="0"/>
              <a:t>Is the time dependent signal</a:t>
            </a:r>
          </a:p>
          <a:p>
            <a:endParaRPr lang="en-CA" i="1" dirty="0"/>
          </a:p>
          <a:p>
            <a:r>
              <a:rPr lang="en-CA" i="1" dirty="0" err="1" smtClean="0"/>
              <a:t>V</a:t>
            </a:r>
            <a:r>
              <a:rPr lang="en-CA" i="1" baseline="-25000" dirty="0" err="1" smtClean="0"/>
              <a:t>p</a:t>
            </a:r>
            <a:r>
              <a:rPr lang="en-CA" i="1" dirty="0" smtClean="0"/>
              <a:t> 	        </a:t>
            </a:r>
            <a:r>
              <a:rPr lang="en-CA" dirty="0" smtClean="0"/>
              <a:t>Is the peak signal</a:t>
            </a:r>
          </a:p>
          <a:p>
            <a:endParaRPr lang="en-CA" dirty="0"/>
          </a:p>
          <a:p>
            <a:r>
              <a:rPr lang="en-CA" i="1" dirty="0" err="1" smtClean="0"/>
              <a:t>V</a:t>
            </a:r>
            <a:r>
              <a:rPr lang="en-CA" i="1" baseline="-25000" dirty="0" err="1" smtClean="0"/>
              <a:t>av</a:t>
            </a:r>
            <a:r>
              <a:rPr lang="en-CA" dirty="0" smtClean="0"/>
              <a:t>	        Is the average over ½ cycle, where</a:t>
            </a:r>
          </a:p>
          <a:p>
            <a:endParaRPr lang="en-CA" dirty="0"/>
          </a:p>
          <a:p>
            <a:r>
              <a:rPr lang="en-CA" i="1" dirty="0" smtClean="0"/>
              <a:t>V</a:t>
            </a:r>
            <a:r>
              <a:rPr lang="en-CA" dirty="0" smtClean="0"/>
              <a:t>	        Is the Root Mean Square signal, where</a:t>
            </a:r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504788"/>
              </p:ext>
            </p:extLst>
          </p:nvPr>
        </p:nvGraphicFramePr>
        <p:xfrm>
          <a:off x="3203848" y="618445"/>
          <a:ext cx="2344899" cy="41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27" name="Équation" r:id="rId3" imgW="1346040" imgH="241200" progId="Equation.3">
                  <p:embed/>
                </p:oleObj>
              </mc:Choice>
              <mc:Fallback>
                <p:oleObj name="Équation" r:id="rId3" imgW="13460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618445"/>
                        <a:ext cx="2344899" cy="4163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96273"/>
              </p:ext>
            </p:extLst>
          </p:nvPr>
        </p:nvGraphicFramePr>
        <p:xfrm>
          <a:off x="7120731" y="4077072"/>
          <a:ext cx="1260475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28" name="Équation" r:id="rId5" imgW="723600" imgH="393480" progId="Equation.3">
                  <p:embed/>
                </p:oleObj>
              </mc:Choice>
              <mc:Fallback>
                <p:oleObj name="Équation" r:id="rId5" imgW="723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0731" y="4077072"/>
                        <a:ext cx="1260475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247520"/>
              </p:ext>
            </p:extLst>
          </p:nvPr>
        </p:nvGraphicFramePr>
        <p:xfrm>
          <a:off x="7618412" y="5013176"/>
          <a:ext cx="15255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29" name="Équation" r:id="rId7" imgW="876240" imgH="419040" progId="Equation.3">
                  <p:embed/>
                </p:oleObj>
              </mc:Choice>
              <mc:Fallback>
                <p:oleObj name="Équation" r:id="rId7" imgW="876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8412" y="5013176"/>
                        <a:ext cx="15255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35596" y="5825712"/>
            <a:ext cx="70138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rgbClr val="FF0000"/>
                </a:solidFill>
              </a:rPr>
              <a:t>Frequently </a:t>
            </a:r>
            <a:r>
              <a:rPr lang="en-CA" i="1" dirty="0" err="1" smtClean="0">
                <a:solidFill>
                  <a:srgbClr val="FF0000"/>
                </a:solidFill>
              </a:rPr>
              <a:t>V</a:t>
            </a:r>
            <a:r>
              <a:rPr lang="en-CA" i="1" baseline="-25000" dirty="0" err="1" smtClean="0">
                <a:solidFill>
                  <a:srgbClr val="FF0000"/>
                </a:solidFill>
              </a:rPr>
              <a:t>p</a:t>
            </a:r>
            <a:r>
              <a:rPr lang="en-CA" dirty="0" smtClean="0">
                <a:solidFill>
                  <a:srgbClr val="FF0000"/>
                </a:solidFill>
              </a:rPr>
              <a:t> and </a:t>
            </a:r>
            <a:r>
              <a:rPr lang="en-CA" i="1" dirty="0" smtClean="0">
                <a:solidFill>
                  <a:srgbClr val="FF0000"/>
                </a:solidFill>
              </a:rPr>
              <a:t>V</a:t>
            </a:r>
            <a:r>
              <a:rPr lang="en-CA" dirty="0" smtClean="0">
                <a:solidFill>
                  <a:srgbClr val="FF0000"/>
                </a:solidFill>
              </a:rPr>
              <a:t> are </a:t>
            </a:r>
            <a:r>
              <a:rPr lang="en-CA" dirty="0">
                <a:solidFill>
                  <a:srgbClr val="FF0000"/>
                </a:solidFill>
              </a:rPr>
              <a:t>used interchangeably</a:t>
            </a:r>
          </a:p>
        </p:txBody>
      </p:sp>
      <p:pic>
        <p:nvPicPr>
          <p:cNvPr id="8" name="Picture 6" descr="C15NF01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9"/>
          <a:stretch/>
        </p:blipFill>
        <p:spPr bwMode="auto">
          <a:xfrm>
            <a:off x="5967427" y="0"/>
            <a:ext cx="1931688" cy="152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38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>
                <a:solidFill>
                  <a:srgbClr val="0000FF"/>
                </a:solidFill>
              </a:rPr>
              <a:t>Parallel </a:t>
            </a:r>
            <a:r>
              <a:rPr lang="en-US" altLang="en-US" b="1" i="1" dirty="0">
                <a:solidFill>
                  <a:srgbClr val="0000FF"/>
                </a:solidFill>
              </a:rPr>
              <a:t>RLC</a:t>
            </a:r>
            <a:r>
              <a:rPr lang="en-US" altLang="en-US" b="1" dirty="0">
                <a:solidFill>
                  <a:srgbClr val="0000FF"/>
                </a:solidFill>
              </a:rPr>
              <a:t> circuits, V is the same across all</a:t>
            </a:r>
          </a:p>
          <a:p>
            <a:pPr marL="0" indent="0" eaLnBrk="1" hangingPunct="1">
              <a:buNone/>
            </a:pPr>
            <a:endParaRPr lang="en-US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lvl="1" eaLnBrk="1" hangingPunct="1"/>
            <a:r>
              <a:rPr lang="en-US" altLang="en-US" dirty="0" smtClean="0"/>
              <a:t>as before</a:t>
            </a:r>
            <a:endParaRPr lang="en-GB" altLang="en-US" dirty="0" smtClean="0"/>
          </a:p>
        </p:txBody>
      </p:sp>
      <p:pic>
        <p:nvPicPr>
          <p:cNvPr id="51203" name="Picture 4" descr="C17NF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62981"/>
            <a:ext cx="5649913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82000" cy="838200"/>
          </a:xfrm>
        </p:spPr>
        <p:txBody>
          <a:bodyPr/>
          <a:lstStyle/>
          <a:p>
            <a:r>
              <a:rPr lang="en-CA" dirty="0" smtClean="0"/>
              <a:t>Simple </a:t>
            </a:r>
            <a:r>
              <a:rPr lang="en-CA" dirty="0" smtClean="0"/>
              <a:t>RLC parallel </a:t>
            </a:r>
            <a:r>
              <a:rPr lang="en-CA" dirty="0" smtClean="0"/>
              <a:t>circuit</a:t>
            </a:r>
            <a:endParaRPr lang="en-CA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5096324"/>
            <a:ext cx="4356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 smtClean="0">
                <a:solidFill>
                  <a:srgbClr val="FF0000"/>
                </a:solidFill>
              </a:rPr>
              <a:t>Relative </a:t>
            </a:r>
            <a:r>
              <a:rPr lang="en-US" altLang="en-US" sz="1600" dirty="0">
                <a:solidFill>
                  <a:srgbClr val="FF0000"/>
                </a:solidFill>
              </a:rPr>
              <a:t>to </a:t>
            </a:r>
            <a:r>
              <a:rPr lang="en-US" altLang="en-US" sz="1600" dirty="0" smtClean="0">
                <a:solidFill>
                  <a:srgbClr val="FF0000"/>
                </a:solidFill>
              </a:rPr>
              <a:t>applied Voltage</a:t>
            </a:r>
            <a:r>
              <a:rPr lang="en-US" altLang="en-US" sz="1600" dirty="0">
                <a:solidFill>
                  <a:srgbClr val="FF0000"/>
                </a:solidFill>
              </a:rPr>
              <a:t>:  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V, </a:t>
            </a:r>
            <a:r>
              <a:rPr lang="en-US" altLang="en-US" sz="1600" dirty="0">
                <a:solidFill>
                  <a:srgbClr val="FF0000"/>
                </a:solidFill>
              </a:rPr>
              <a:t>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leads </a:t>
            </a:r>
            <a:r>
              <a:rPr lang="en-US" altLang="en-US" sz="1600" dirty="0" smtClean="0">
                <a:solidFill>
                  <a:srgbClr val="FF0000"/>
                </a:solidFill>
              </a:rPr>
              <a:t>V</a:t>
            </a:r>
            <a:endParaRPr lang="en-US" altLang="en-US" sz="1600" baseline="-25000" dirty="0">
              <a:solidFill>
                <a:srgbClr val="FF0000"/>
              </a:solidFill>
            </a:endParaRPr>
          </a:p>
        </p:txBody>
      </p:sp>
      <p:pic>
        <p:nvPicPr>
          <p:cNvPr id="106498" name="Picture 2" descr="https://physicstasks.eu/media/01787/parzap_EN.page.tagged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78" b="5374"/>
          <a:stretch/>
        </p:blipFill>
        <p:spPr bwMode="auto">
          <a:xfrm>
            <a:off x="4214975" y="4429916"/>
            <a:ext cx="1968240" cy="200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82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11480" cy="4319587"/>
          </a:xfrm>
        </p:spPr>
        <p:txBody>
          <a:bodyPr/>
          <a:lstStyle/>
          <a:p>
            <a:pPr eaLnBrk="1" hangingPunct="1"/>
            <a:r>
              <a:rPr lang="en-US" altLang="en-US" b="1" dirty="0">
                <a:solidFill>
                  <a:srgbClr val="0000FF"/>
                </a:solidFill>
              </a:rPr>
              <a:t>Parallel </a:t>
            </a:r>
            <a:r>
              <a:rPr lang="en-US" altLang="en-US" b="1" i="1" dirty="0">
                <a:solidFill>
                  <a:srgbClr val="0000FF"/>
                </a:solidFill>
              </a:rPr>
              <a:t>RLC</a:t>
            </a:r>
            <a:r>
              <a:rPr lang="en-US" altLang="en-US" b="1" dirty="0">
                <a:solidFill>
                  <a:srgbClr val="0000FF"/>
                </a:solidFill>
              </a:rPr>
              <a:t> circuits, V is the same across all</a:t>
            </a:r>
          </a:p>
          <a:p>
            <a:pPr marL="0" indent="0" eaLnBrk="1" hangingPunct="1">
              <a:buNone/>
            </a:pPr>
            <a:endParaRPr lang="en-US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eaLnBrk="1" hangingPunct="1"/>
            <a:endParaRPr lang="en-US" altLang="en-US" b="1" dirty="0" smtClean="0"/>
          </a:p>
          <a:p>
            <a:pPr lvl="1" eaLnBrk="1" hangingPunct="1"/>
            <a:r>
              <a:rPr lang="en-US" altLang="en-US" dirty="0" smtClean="0"/>
              <a:t>The currents through L and C can cancel and the only current would flow through R</a:t>
            </a:r>
          </a:p>
          <a:p>
            <a:pPr lvl="1" eaLnBrk="1" hangingPunct="1"/>
            <a:r>
              <a:rPr lang="en-US" altLang="en-US" dirty="0" smtClean="0"/>
              <a:t>Only R would dissipate the power since </a:t>
            </a:r>
            <a:r>
              <a:rPr lang="en-US" altLang="en-US" i="1" dirty="0" err="1" smtClean="0"/>
              <a:t>i</a:t>
            </a:r>
            <a:r>
              <a:rPr lang="en-US" altLang="en-US" dirty="0" smtClean="0"/>
              <a:t> and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in phase</a:t>
            </a:r>
            <a:endParaRPr lang="en-GB" altLang="en-US" dirty="0" smtClean="0"/>
          </a:p>
        </p:txBody>
      </p:sp>
      <p:pic>
        <p:nvPicPr>
          <p:cNvPr id="51203" name="Picture 4" descr="C17NF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62981"/>
            <a:ext cx="5649913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381000" y="527050"/>
            <a:ext cx="8382000" cy="838200"/>
          </a:xfrm>
        </p:spPr>
        <p:txBody>
          <a:bodyPr/>
          <a:lstStyle/>
          <a:p>
            <a:r>
              <a:rPr lang="en-CA" dirty="0" smtClean="0"/>
              <a:t>What </a:t>
            </a:r>
            <a:r>
              <a:rPr lang="en-CA" dirty="0" smtClean="0"/>
              <a:t>happens when |I</a:t>
            </a:r>
            <a:r>
              <a:rPr lang="en-CA" baseline="-25000" dirty="0" smtClean="0"/>
              <a:t>L</a:t>
            </a:r>
            <a:r>
              <a:rPr lang="en-CA" dirty="0" smtClean="0"/>
              <a:t>|=|I</a:t>
            </a:r>
            <a:r>
              <a:rPr lang="en-CA" baseline="-25000" dirty="0" smtClean="0"/>
              <a:t>C</a:t>
            </a:r>
            <a:r>
              <a:rPr lang="en-CA" dirty="0" smtClean="0"/>
              <a:t>| </a:t>
            </a:r>
            <a:br>
              <a:rPr lang="en-CA" dirty="0" smtClean="0"/>
            </a:br>
            <a:r>
              <a:rPr lang="en-CA" dirty="0" smtClean="0"/>
              <a:t>in </a:t>
            </a:r>
            <a:r>
              <a:rPr lang="en-CA" dirty="0" smtClean="0"/>
              <a:t>RLC parallel </a:t>
            </a:r>
            <a:r>
              <a:rPr lang="en-CA" dirty="0" smtClean="0"/>
              <a:t>circuit</a:t>
            </a:r>
            <a:endParaRPr lang="en-CA" dirty="0"/>
          </a:p>
        </p:txBody>
      </p:sp>
      <p:cxnSp>
        <p:nvCxnSpPr>
          <p:cNvPr id="10" name="Straight Arrow Connector 8"/>
          <p:cNvCxnSpPr>
            <a:cxnSpLocks noChangeShapeType="1"/>
          </p:cNvCxnSpPr>
          <p:nvPr/>
        </p:nvCxnSpPr>
        <p:spPr bwMode="auto">
          <a:xfrm>
            <a:off x="4400981" y="2662834"/>
            <a:ext cx="0" cy="3961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Curved Connector 10"/>
          <p:cNvCxnSpPr>
            <a:cxnSpLocks noChangeShapeType="1"/>
          </p:cNvCxnSpPr>
          <p:nvPr/>
        </p:nvCxnSpPr>
        <p:spPr bwMode="auto">
          <a:xfrm flipV="1">
            <a:off x="5913149" y="2749721"/>
            <a:ext cx="234026" cy="153052"/>
          </a:xfrm>
          <a:prstGeom prst="curvedConnector3">
            <a:avLst>
              <a:gd name="adj1" fmla="val -897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Curved Connector 21"/>
          <p:cNvCxnSpPr>
            <a:cxnSpLocks noChangeShapeType="1"/>
          </p:cNvCxnSpPr>
          <p:nvPr/>
        </p:nvCxnSpPr>
        <p:spPr bwMode="auto">
          <a:xfrm flipH="1" flipV="1">
            <a:off x="6723239" y="2770871"/>
            <a:ext cx="234026" cy="153052"/>
          </a:xfrm>
          <a:prstGeom prst="curvedConnector3">
            <a:avLst>
              <a:gd name="adj1" fmla="val -8977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3743908" y="2673398"/>
            <a:ext cx="729081" cy="40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i="1" dirty="0" err="1" smtClean="0">
                <a:latin typeface="Times" panose="02020603050405020304" pitchFamily="18" charset="0"/>
              </a:rPr>
              <a:t>i</a:t>
            </a:r>
            <a:r>
              <a:rPr lang="en-CA" altLang="en-US" sz="2000" i="1" baseline="-25000" dirty="0" err="1" smtClean="0">
                <a:latin typeface="Times" panose="02020603050405020304" pitchFamily="18" charset="0"/>
              </a:rPr>
              <a:t>R</a:t>
            </a:r>
            <a:r>
              <a:rPr lang="en-CA" altLang="en-US" sz="2000" i="1" dirty="0" smtClean="0">
                <a:latin typeface="Times" panose="02020603050405020304" pitchFamily="18" charset="0"/>
              </a:rPr>
              <a:t>=</a:t>
            </a:r>
            <a:r>
              <a:rPr lang="en-CA" altLang="en-US" sz="2000" i="1" dirty="0" err="1" smtClean="0">
                <a:latin typeface="Times" panose="02020603050405020304" pitchFamily="18" charset="0"/>
              </a:rPr>
              <a:t>i</a:t>
            </a:r>
            <a:endParaRPr lang="en-CA" altLang="en-US" sz="1400" i="1" dirty="0">
              <a:latin typeface="Times" panose="02020603050405020304" pitchFamily="18" charset="0"/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5913149" y="2704759"/>
            <a:ext cx="432048" cy="40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i="1">
                <a:latin typeface="Times" panose="02020603050405020304" pitchFamily="18" charset="0"/>
              </a:rPr>
              <a:t>i</a:t>
            </a:r>
            <a:r>
              <a:rPr lang="en-CA" altLang="en-US" sz="2000" i="1" baseline="-25000">
                <a:latin typeface="Times" panose="02020603050405020304" pitchFamily="18" charset="0"/>
              </a:rPr>
              <a:t>L</a:t>
            </a:r>
            <a:endParaRPr lang="en-CA" altLang="en-US" sz="1400" i="1">
              <a:latin typeface="Times" panose="02020603050405020304" pitchFamily="18" charset="0"/>
            </a:endParaRPr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6624228" y="2704759"/>
            <a:ext cx="432048" cy="40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i="1">
                <a:latin typeface="Times" panose="02020603050405020304" pitchFamily="18" charset="0"/>
              </a:rPr>
              <a:t>i</a:t>
            </a:r>
            <a:r>
              <a:rPr lang="en-CA" altLang="en-US" sz="2000" i="1" baseline="-25000">
                <a:latin typeface="Times" panose="02020603050405020304" pitchFamily="18" charset="0"/>
              </a:rPr>
              <a:t>C</a:t>
            </a:r>
            <a:endParaRPr lang="en-CA" altLang="en-US" sz="1400" i="1">
              <a:latin typeface="Times" panose="02020603050405020304" pitchFamily="18" charset="0"/>
            </a:endParaRP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5922150" y="2189720"/>
            <a:ext cx="11341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i="1" dirty="0" smtClean="0">
                <a:latin typeface="Times" panose="02020603050405020304" pitchFamily="18" charset="0"/>
              </a:rPr>
              <a:t>I</a:t>
            </a:r>
            <a:r>
              <a:rPr lang="en-CA" altLang="en-US" sz="2000" i="1" baseline="-25000" dirty="0" smtClean="0">
                <a:latin typeface="Times" panose="02020603050405020304" pitchFamily="18" charset="0"/>
              </a:rPr>
              <a:t>L</a:t>
            </a:r>
            <a:r>
              <a:rPr lang="en-CA" altLang="en-US" sz="2000" i="1" dirty="0" smtClean="0">
                <a:latin typeface="Times" panose="02020603050405020304" pitchFamily="18" charset="0"/>
              </a:rPr>
              <a:t>+I</a:t>
            </a:r>
            <a:r>
              <a:rPr lang="en-CA" altLang="en-US" sz="2000" i="1" baseline="-25000" dirty="0" smtClean="0">
                <a:latin typeface="Times" panose="02020603050405020304" pitchFamily="18" charset="0"/>
              </a:rPr>
              <a:t>C</a:t>
            </a:r>
            <a:r>
              <a:rPr lang="en-CA" altLang="en-US" sz="2000" i="1" dirty="0" smtClean="0">
                <a:latin typeface="Times" panose="02020603050405020304" pitchFamily="18" charset="0"/>
              </a:rPr>
              <a:t>=0</a:t>
            </a:r>
            <a:endParaRPr lang="en-CA" altLang="en-US" sz="1400" i="1" dirty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60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Impedance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83613" cy="4319587"/>
          </a:xfrm>
        </p:spPr>
        <p:txBody>
          <a:bodyPr/>
          <a:lstStyle/>
          <a:p>
            <a:pPr eaLnBrk="1" hangingPunct="1"/>
            <a:r>
              <a:rPr lang="en-US" altLang="en-US" smtClean="0"/>
              <a:t>In circuits containing only resistive elements the current is related to the applied voltage by the </a:t>
            </a:r>
            <a:r>
              <a:rPr lang="en-US" altLang="en-US" i="1" smtClean="0"/>
              <a:t>resistance</a:t>
            </a:r>
            <a:r>
              <a:rPr lang="en-US" altLang="en-US" smtClean="0"/>
              <a:t> of the arrangement</a:t>
            </a:r>
          </a:p>
          <a:p>
            <a:pPr eaLnBrk="1" hangingPunct="1"/>
            <a:r>
              <a:rPr lang="en-US" altLang="en-US" smtClean="0"/>
              <a:t>In circuits containing </a:t>
            </a:r>
            <a:r>
              <a:rPr lang="en-US" altLang="en-US" i="1" smtClean="0"/>
              <a:t>reactive</a:t>
            </a:r>
            <a:r>
              <a:rPr lang="en-US" altLang="en-US" smtClean="0"/>
              <a:t>, as well as </a:t>
            </a:r>
            <a:r>
              <a:rPr lang="en-US" altLang="en-US" i="1" smtClean="0"/>
              <a:t>resistive</a:t>
            </a:r>
            <a:r>
              <a:rPr lang="en-US" altLang="en-US" smtClean="0"/>
              <a:t> elements, the current is related to the applied voltage by the </a:t>
            </a:r>
            <a:r>
              <a:rPr lang="en-US" altLang="en-US" b="1" smtClean="0">
                <a:solidFill>
                  <a:srgbClr val="0000FF"/>
                </a:solidFill>
              </a:rPr>
              <a:t>impedance</a:t>
            </a:r>
            <a:r>
              <a:rPr lang="en-US" altLang="en-US" smtClean="0"/>
              <a:t>, </a:t>
            </a:r>
            <a:r>
              <a:rPr lang="en-US" altLang="en-US" b="1" smtClean="0">
                <a:solidFill>
                  <a:srgbClr val="0000FF"/>
                </a:solidFill>
              </a:rPr>
              <a:t>Z</a:t>
            </a:r>
            <a:r>
              <a:rPr lang="en-US" altLang="en-US" smtClean="0"/>
              <a:t> of the arrangement</a:t>
            </a:r>
          </a:p>
          <a:p>
            <a:pPr lvl="1" eaLnBrk="1" hangingPunct="1"/>
            <a:r>
              <a:rPr lang="en-US" altLang="en-US" smtClean="0"/>
              <a:t>this reflects not only the magnitude of the current but also its phase</a:t>
            </a:r>
          </a:p>
          <a:p>
            <a:pPr lvl="1" eaLnBrk="1" hangingPunct="1"/>
            <a:r>
              <a:rPr lang="en-US" altLang="en-US" smtClean="0"/>
              <a:t>impedance can be used in reactive circuits in a similar manner to the way resistance is used in resistive circuits</a:t>
            </a:r>
          </a:p>
        </p:txBody>
      </p:sp>
      <p:grpSp>
        <p:nvGrpSpPr>
          <p:cNvPr id="126980" name="Group 6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126981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6.5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53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Consider the following circuit and its phasor diagram</a:t>
            </a:r>
          </a:p>
        </p:txBody>
      </p:sp>
      <p:pic>
        <p:nvPicPr>
          <p:cNvPr id="129027" name="Picture 4" descr="C15NF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73350"/>
            <a:ext cx="8331200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Rectangle 2"/>
          <p:cNvSpPr>
            <a:spLocks noChangeArrowheads="1"/>
          </p:cNvSpPr>
          <p:nvPr/>
        </p:nvSpPr>
        <p:spPr bwMode="auto">
          <a:xfrm>
            <a:off x="6327775" y="5281613"/>
            <a:ext cx="107950" cy="23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129029" name="TextBox 1"/>
          <p:cNvSpPr txBox="1">
            <a:spLocks noChangeArrowheads="1"/>
          </p:cNvSpPr>
          <p:nvPr/>
        </p:nvSpPr>
        <p:spPr bwMode="auto">
          <a:xfrm>
            <a:off x="6227763" y="5192713"/>
            <a:ext cx="252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i="1">
                <a:solidFill>
                  <a:srgbClr val="000000"/>
                </a:solidFill>
                <a:latin typeface="Times" panose="02020603050405020304" pitchFamily="18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79971" y="2504073"/>
            <a:ext cx="4293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</a:t>
            </a:r>
            <a:r>
              <a:rPr lang="en-US" altLang="en-US" sz="1600" dirty="0" smtClean="0">
                <a:solidFill>
                  <a:srgbClr val="FF0000"/>
                </a:solidFill>
              </a:rPr>
              <a:t>to applied </a:t>
            </a:r>
            <a:r>
              <a:rPr lang="en-US" altLang="en-US" sz="1600" dirty="0">
                <a:solidFill>
                  <a:srgbClr val="FF0000"/>
                </a:solidFill>
              </a:rPr>
              <a:t>Current:  </a:t>
            </a:r>
            <a:r>
              <a:rPr lang="en-US" altLang="en-US" sz="1600" b="1" dirty="0">
                <a:solidFill>
                  <a:srgbClr val="FF0000"/>
                </a:solidFill>
              </a:rPr>
              <a:t>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b="1" dirty="0">
                <a:solidFill>
                  <a:srgbClr val="FF0000"/>
                </a:solidFill>
              </a:rPr>
              <a:t> leads I</a:t>
            </a:r>
            <a:r>
              <a:rPr lang="en-US" altLang="en-US" sz="1600" dirty="0">
                <a:solidFill>
                  <a:srgbClr val="FF0000"/>
                </a:solidFill>
              </a:rPr>
              <a:t>,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I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28663"/>
            <a:ext cx="8382000" cy="838200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Phasor analysis of RL </a:t>
            </a:r>
            <a:r>
              <a:rPr lang="en-US" altLang="en-US" u="sng" dirty="0" smtClean="0"/>
              <a:t>series</a:t>
            </a:r>
            <a:r>
              <a:rPr lang="en-US" altLang="en-US" dirty="0" smtClean="0"/>
              <a:t> circuit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2400" dirty="0" smtClean="0"/>
              <a:t>Current the same in both</a:t>
            </a:r>
            <a:r>
              <a:rPr lang="en-US" altLang="en-US" sz="2400" dirty="0" smtClean="0">
                <a:sym typeface="Symbol" panose="05050102010706020507" pitchFamily="18" charset="2"/>
              </a:rPr>
              <a:t> what is the voltage?</a:t>
            </a:r>
            <a:endParaRPr lang="en-US" altLang="en-US" dirty="0" smtClean="0"/>
          </a:p>
        </p:txBody>
      </p:sp>
      <p:sp>
        <p:nvSpPr>
          <p:cNvPr id="2" name="Rectangle 1"/>
          <p:cNvSpPr/>
          <p:nvPr/>
        </p:nvSpPr>
        <p:spPr bwMode="auto">
          <a:xfrm>
            <a:off x="6452659" y="5165659"/>
            <a:ext cx="692559" cy="25251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945773" y="4215214"/>
            <a:ext cx="692559" cy="25251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59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Consider the following circuit and its phasor diagram</a:t>
            </a:r>
          </a:p>
        </p:txBody>
      </p:sp>
      <p:pic>
        <p:nvPicPr>
          <p:cNvPr id="129027" name="Picture 4" descr="C15NF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73350"/>
            <a:ext cx="8331200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Rectangle 2"/>
          <p:cNvSpPr>
            <a:spLocks noChangeArrowheads="1"/>
          </p:cNvSpPr>
          <p:nvPr/>
        </p:nvSpPr>
        <p:spPr bwMode="auto">
          <a:xfrm>
            <a:off x="6327775" y="5281613"/>
            <a:ext cx="107950" cy="23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129029" name="TextBox 1"/>
          <p:cNvSpPr txBox="1">
            <a:spLocks noChangeArrowheads="1"/>
          </p:cNvSpPr>
          <p:nvPr/>
        </p:nvSpPr>
        <p:spPr bwMode="auto">
          <a:xfrm>
            <a:off x="6227763" y="5192713"/>
            <a:ext cx="252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i="1">
                <a:solidFill>
                  <a:srgbClr val="000000"/>
                </a:solidFill>
                <a:latin typeface="Times" panose="02020603050405020304" pitchFamily="18" charset="0"/>
              </a:rPr>
              <a:t>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79971" y="2504073"/>
            <a:ext cx="4293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</a:t>
            </a:r>
            <a:r>
              <a:rPr lang="en-US" altLang="en-US" sz="1600" dirty="0" smtClean="0">
                <a:solidFill>
                  <a:srgbClr val="FF0000"/>
                </a:solidFill>
              </a:rPr>
              <a:t>to applied </a:t>
            </a:r>
            <a:r>
              <a:rPr lang="en-US" altLang="en-US" sz="1600" dirty="0">
                <a:solidFill>
                  <a:srgbClr val="FF0000"/>
                </a:solidFill>
              </a:rPr>
              <a:t>Current:  </a:t>
            </a:r>
            <a:r>
              <a:rPr lang="en-US" altLang="en-US" sz="1600" b="1" dirty="0">
                <a:solidFill>
                  <a:srgbClr val="FF0000"/>
                </a:solidFill>
              </a:rPr>
              <a:t>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b="1" dirty="0">
                <a:solidFill>
                  <a:srgbClr val="FF0000"/>
                </a:solidFill>
              </a:rPr>
              <a:t> leads I</a:t>
            </a:r>
            <a:r>
              <a:rPr lang="en-US" altLang="en-US" sz="1600" dirty="0">
                <a:solidFill>
                  <a:srgbClr val="FF0000"/>
                </a:solidFill>
              </a:rPr>
              <a:t>,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I</a:t>
            </a:r>
            <a:endParaRPr lang="en-US" alt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28663"/>
            <a:ext cx="8382000" cy="838200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Phasor analysis of RL </a:t>
            </a:r>
            <a:r>
              <a:rPr lang="en-US" altLang="en-US" u="sng" dirty="0" smtClean="0"/>
              <a:t>series</a:t>
            </a:r>
            <a:r>
              <a:rPr lang="en-US" altLang="en-US" dirty="0" smtClean="0"/>
              <a:t> circuit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2400" dirty="0" smtClean="0"/>
              <a:t>Current the same in both</a:t>
            </a:r>
            <a:r>
              <a:rPr lang="en-US" altLang="en-US" sz="2400" dirty="0" smtClean="0">
                <a:sym typeface="Symbol" panose="05050102010706020507" pitchFamily="18" charset="2"/>
              </a:rPr>
              <a:t> what is the voltage?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3731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From the phasor diagram it is clear that that the magnitude of the voltage across the arrangement </a:t>
            </a:r>
            <a:r>
              <a:rPr lang="en-GB" altLang="en-US" i="1" dirty="0" smtClean="0"/>
              <a:t>V</a:t>
            </a:r>
            <a:r>
              <a:rPr lang="en-GB" altLang="en-US" dirty="0" smtClean="0"/>
              <a:t> is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endParaRPr lang="en-GB" altLang="en-US" dirty="0" smtClean="0"/>
          </a:p>
          <a:p>
            <a:pPr eaLnBrk="1" hangingPunct="1"/>
            <a:endParaRPr lang="en-GB" altLang="en-US" dirty="0" smtClean="0"/>
          </a:p>
          <a:p>
            <a:pPr eaLnBrk="1" hangingPunct="1"/>
            <a:endParaRPr lang="en-GB" altLang="en-US" dirty="0" smtClean="0"/>
          </a:p>
          <a:p>
            <a:pPr eaLnBrk="1" hangingPunct="1"/>
            <a:endParaRPr lang="en-GB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dirty="0" smtClean="0"/>
              <a:t>		where</a:t>
            </a:r>
          </a:p>
          <a:p>
            <a:pPr eaLnBrk="1" hangingPunct="1"/>
            <a:r>
              <a:rPr lang="en-GB" altLang="en-US" i="1" dirty="0" smtClean="0"/>
              <a:t>Z</a:t>
            </a:r>
            <a:r>
              <a:rPr lang="en-GB" altLang="en-US" dirty="0" smtClean="0"/>
              <a:t> is the magnitude of the impedance, so </a:t>
            </a:r>
            <a:r>
              <a:rPr lang="en-GB" altLang="en-US" i="1" dirty="0" smtClean="0"/>
              <a:t>Z </a:t>
            </a:r>
            <a:r>
              <a:rPr lang="en-GB" altLang="en-US" dirty="0" smtClean="0"/>
              <a:t>=|</a:t>
            </a:r>
            <a:r>
              <a:rPr lang="en-GB" altLang="en-US" b="1" dirty="0" smtClean="0"/>
              <a:t>Z</a:t>
            </a:r>
            <a:r>
              <a:rPr lang="en-GB" altLang="en-US" dirty="0" smtClean="0"/>
              <a:t>|</a:t>
            </a:r>
            <a:endParaRPr lang="en-GB" altLang="en-US" i="1" dirty="0" smtClean="0"/>
          </a:p>
        </p:txBody>
      </p:sp>
      <p:sp>
        <p:nvSpPr>
          <p:cNvPr id="131075" name="Rectangle 5"/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31076" name="Object 4"/>
          <p:cNvGraphicFramePr>
            <a:graphicFrameLocks noChangeAspect="1"/>
          </p:cNvGraphicFramePr>
          <p:nvPr/>
        </p:nvGraphicFramePr>
        <p:xfrm>
          <a:off x="2951163" y="2744788"/>
          <a:ext cx="2636837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0" name="Equation" r:id="rId4" imgW="2641600" imgH="2159000" progId="Equation.3">
                  <p:embed/>
                </p:oleObj>
              </mc:Choice>
              <mc:Fallback>
                <p:oleObj name="Equation" r:id="rId4" imgW="2641600" imgH="2159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1163" y="2744788"/>
                        <a:ext cx="2636837" cy="213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7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31078" name="Object 6"/>
          <p:cNvGraphicFramePr>
            <a:graphicFrameLocks noChangeAspect="1"/>
          </p:cNvGraphicFramePr>
          <p:nvPr/>
        </p:nvGraphicFramePr>
        <p:xfrm>
          <a:off x="2411413" y="4976813"/>
          <a:ext cx="202723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1" name="Equation" r:id="rId6" imgW="2019300" imgH="508000" progId="Equation.3">
                  <p:embed/>
                </p:oleObj>
              </mc:Choice>
              <mc:Fallback>
                <p:oleObj name="Equation" r:id="rId6" imgW="20193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4976813"/>
                        <a:ext cx="2027237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/>
          <p:cNvSpPr/>
          <p:nvPr/>
        </p:nvSpPr>
        <p:spPr bwMode="auto">
          <a:xfrm>
            <a:off x="3671900" y="3843586"/>
            <a:ext cx="1800200" cy="75608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8000" y="3933031"/>
            <a:ext cx="3016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>
                <a:solidFill>
                  <a:srgbClr val="FF0000"/>
                </a:solidFill>
              </a:rPr>
              <a:t>A constant of proportionality between V and I.   The Impedance</a:t>
            </a:r>
            <a:endParaRPr lang="en-CA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66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From the phasor diagram the phase angle of the impedance is given by</a:t>
            </a:r>
          </a:p>
          <a:p>
            <a:pPr eaLnBrk="1" hangingPunct="1"/>
            <a:endParaRPr lang="en-GB" altLang="en-US" smtClean="0"/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This circuit contains an inductor but a similar analysis can be done for circuits containing capacitors</a:t>
            </a:r>
          </a:p>
          <a:p>
            <a:pPr eaLnBrk="1" hangingPunct="1"/>
            <a:r>
              <a:rPr lang="en-GB" altLang="en-US" smtClean="0"/>
              <a:t>In general</a:t>
            </a:r>
          </a:p>
          <a:p>
            <a:pPr eaLnBrk="1" hangingPunct="1"/>
            <a:endParaRPr lang="en-GB" altLang="en-US" smtClean="0"/>
          </a:p>
          <a:p>
            <a:pPr algn="ctr" eaLnBrk="1" hangingPunct="1">
              <a:lnSpc>
                <a:spcPct val="30000"/>
              </a:lnSpc>
              <a:buFont typeface="Wingdings" panose="05000000000000000000" pitchFamily="2" charset="2"/>
              <a:buNone/>
            </a:pPr>
            <a:r>
              <a:rPr lang="en-GB" altLang="en-US" smtClean="0"/>
              <a:t>and</a:t>
            </a:r>
          </a:p>
        </p:txBody>
      </p:sp>
      <p:sp>
        <p:nvSpPr>
          <p:cNvPr id="13312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33124" name="Object 4"/>
          <p:cNvGraphicFramePr>
            <a:graphicFrameLocks noChangeAspect="1"/>
          </p:cNvGraphicFramePr>
          <p:nvPr/>
        </p:nvGraphicFramePr>
        <p:xfrm>
          <a:off x="1727200" y="2636838"/>
          <a:ext cx="517207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9" name="Equation" r:id="rId4" imgW="2286000" imgH="431800" progId="Equation.DSMT4">
                  <p:embed/>
                </p:oleObj>
              </mc:Choice>
              <mc:Fallback>
                <p:oleObj name="Equation" r:id="rId4" imgW="2286000" imgH="431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200" y="2636838"/>
                        <a:ext cx="5172075" cy="96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125" name="Group 17"/>
          <p:cNvGrpSpPr>
            <a:grpSpLocks/>
          </p:cNvGrpSpPr>
          <p:nvPr/>
        </p:nvGrpSpPr>
        <p:grpSpPr bwMode="auto">
          <a:xfrm>
            <a:off x="1511300" y="5049838"/>
            <a:ext cx="2303463" cy="828675"/>
            <a:chOff x="952" y="3181"/>
            <a:chExt cx="1451" cy="522"/>
          </a:xfrm>
        </p:grpSpPr>
        <p:sp>
          <p:nvSpPr>
            <p:cNvPr id="133130" name="Rectangle 15"/>
            <p:cNvSpPr>
              <a:spLocks noChangeArrowheads="1"/>
            </p:cNvSpPr>
            <p:nvPr/>
          </p:nvSpPr>
          <p:spPr bwMode="auto">
            <a:xfrm>
              <a:off x="952" y="3181"/>
              <a:ext cx="1451" cy="52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133131" name="Object 8"/>
            <p:cNvGraphicFramePr>
              <a:graphicFrameLocks/>
            </p:cNvGraphicFramePr>
            <p:nvPr/>
          </p:nvGraphicFramePr>
          <p:xfrm>
            <a:off x="1120" y="3290"/>
            <a:ext cx="1179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310" name="Equation" r:id="rId6" imgW="1866900" imgH="482600" progId="Equation.3">
                    <p:embed/>
                  </p:oleObj>
                </mc:Choice>
                <mc:Fallback>
                  <p:oleObj name="Equation" r:id="rId6" imgW="1866900" imgH="4826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20" y="3290"/>
                          <a:ext cx="1179" cy="3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3126" name="Group 13"/>
          <p:cNvGrpSpPr>
            <a:grpSpLocks/>
          </p:cNvGrpSpPr>
          <p:nvPr/>
        </p:nvGrpSpPr>
        <p:grpSpPr bwMode="auto">
          <a:xfrm>
            <a:off x="5472113" y="5049838"/>
            <a:ext cx="2303462" cy="828675"/>
            <a:chOff x="3447" y="3135"/>
            <a:chExt cx="1451" cy="522"/>
          </a:xfrm>
        </p:grpSpPr>
        <p:sp>
          <p:nvSpPr>
            <p:cNvPr id="133128" name="Rectangle 11"/>
            <p:cNvSpPr>
              <a:spLocks noChangeArrowheads="1"/>
            </p:cNvSpPr>
            <p:nvPr/>
          </p:nvSpPr>
          <p:spPr bwMode="auto">
            <a:xfrm>
              <a:off x="3447" y="3135"/>
              <a:ext cx="1451" cy="52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133129" name="Object 12"/>
            <p:cNvGraphicFramePr>
              <a:graphicFrameLocks/>
            </p:cNvGraphicFramePr>
            <p:nvPr/>
          </p:nvGraphicFramePr>
          <p:xfrm>
            <a:off x="3696" y="3158"/>
            <a:ext cx="952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311" name="Equation" r:id="rId8" imgW="1497950" imgH="723586" progId="Equation.3">
                    <p:embed/>
                  </p:oleObj>
                </mc:Choice>
                <mc:Fallback>
                  <p:oleObj name="Equation" r:id="rId8" imgW="1497950" imgH="723586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6" y="3158"/>
                          <a:ext cx="952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127" name="TextBox 1"/>
          <p:cNvSpPr txBox="1">
            <a:spLocks noChangeArrowheads="1"/>
          </p:cNvSpPr>
          <p:nvPr/>
        </p:nvSpPr>
        <p:spPr bwMode="auto">
          <a:xfrm>
            <a:off x="5651500" y="5876925"/>
            <a:ext cx="2016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000000"/>
                </a:solidFill>
                <a:latin typeface="Times" panose="02020603050405020304" pitchFamily="18" charset="0"/>
              </a:rPr>
              <a:t>Sign from diagram</a:t>
            </a:r>
          </a:p>
        </p:txBody>
      </p:sp>
    </p:spTree>
    <p:extLst>
      <p:ext uri="{BB962C8B-B14F-4D97-AF65-F5344CB8AC3E}">
        <p14:creationId xmlns:p14="http://schemas.microsoft.com/office/powerpoint/2010/main" val="218294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A graphical representation of impedance</a:t>
            </a:r>
          </a:p>
        </p:txBody>
      </p:sp>
      <p:pic>
        <p:nvPicPr>
          <p:cNvPr id="135171" name="Picture 4" descr="C15NF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068638"/>
            <a:ext cx="8210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4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smtClean="0"/>
              <a:t>What if we have R, L and C in </a:t>
            </a:r>
            <a:r>
              <a:rPr lang="en-CA" altLang="en-US" sz="2400" u="sng" smtClean="0"/>
              <a:t>both</a:t>
            </a:r>
            <a:r>
              <a:rPr lang="en-CA" altLang="en-US" sz="2400" smtClean="0"/>
              <a:t> series and parallel?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dirty="0" smtClean="0"/>
              <a:t>Phasors get messy</a:t>
            </a:r>
          </a:p>
          <a:p>
            <a:endParaRPr lang="en-CA" altLang="en-US" dirty="0" smtClean="0"/>
          </a:p>
          <a:p>
            <a:r>
              <a:rPr lang="en-CA" altLang="en-US" dirty="0" smtClean="0"/>
              <a:t>But, phasors (vectors) look like complex numbers</a:t>
            </a:r>
          </a:p>
          <a:p>
            <a:pPr lvl="1"/>
            <a:r>
              <a:rPr lang="en-CA" altLang="en-US" dirty="0" smtClean="0"/>
              <a:t>Instead </a:t>
            </a:r>
            <a:r>
              <a:rPr lang="en-CA" altLang="en-US" dirty="0" smtClean="0"/>
              <a:t>of adding x and y (or resistive and reactive) components separately , we add real and imaginary components</a:t>
            </a:r>
          </a:p>
          <a:p>
            <a:pPr lvl="1"/>
            <a:r>
              <a:rPr lang="en-CA" altLang="en-US" dirty="0" smtClean="0"/>
              <a:t>Vertical axis (reactive) is imaginary with j = </a:t>
            </a:r>
            <a:r>
              <a:rPr lang="en-CA" altLang="en-US" i="1" dirty="0" smtClean="0">
                <a:sym typeface="Symbol" panose="05050102010706020507" pitchFamily="18" charset="2"/>
              </a:rPr>
              <a:t>(-1)</a:t>
            </a:r>
            <a:r>
              <a:rPr lang="en-CA" altLang="en-US" i="1" baseline="30000" dirty="0" smtClean="0">
                <a:sym typeface="Symbol" panose="05050102010706020507" pitchFamily="18" charset="2"/>
              </a:rPr>
              <a:t>½</a:t>
            </a:r>
            <a:endParaRPr lang="en-CA" altLang="en-US" i="1" dirty="0" smtClean="0">
              <a:sym typeface="Symbol" panose="05050102010706020507" pitchFamily="18" charset="2"/>
            </a:endParaRPr>
          </a:p>
          <a:p>
            <a:endParaRPr lang="en-CA" altLang="en-US" i="1" baseline="30000" dirty="0" smtClean="0">
              <a:sym typeface="Symbol" panose="05050102010706020507" pitchFamily="18" charset="2"/>
            </a:endParaRPr>
          </a:p>
          <a:p>
            <a:r>
              <a:rPr lang="en-CA" altLang="en-US" dirty="0" smtClean="0">
                <a:sym typeface="Symbol" panose="05050102010706020507" pitchFamily="18" charset="2"/>
              </a:rPr>
              <a:t>We will combine them using the </a:t>
            </a:r>
            <a:r>
              <a:rPr lang="en-CA" altLang="en-US" i="1" u="sng" dirty="0" smtClean="0">
                <a:sym typeface="Symbol" panose="05050102010706020507" pitchFamily="18" charset="2"/>
              </a:rPr>
              <a:t>Impedance</a:t>
            </a:r>
            <a:r>
              <a:rPr lang="en-CA" altLang="en-US" dirty="0" smtClean="0">
                <a:sym typeface="Symbol" panose="05050102010706020507" pitchFamily="18" charset="2"/>
              </a:rPr>
              <a:t>, which we derive from the </a:t>
            </a:r>
            <a:r>
              <a:rPr lang="en-CA" altLang="en-US" i="1" u="sng" dirty="0" smtClean="0">
                <a:sym typeface="Symbol" panose="05050102010706020507" pitchFamily="18" charset="2"/>
              </a:rPr>
              <a:t>Reactance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71475" y="629687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Complex Notation-</a:t>
            </a:r>
            <a:br>
              <a:rPr lang="en-US" altLang="en-US" dirty="0" smtClean="0"/>
            </a:br>
            <a:r>
              <a:rPr lang="en-US" altLang="en-US" dirty="0" smtClean="0"/>
              <a:t>Carries magnitude and phase information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Phasor diagrams are similar to </a:t>
            </a:r>
            <a:r>
              <a:rPr lang="en-US" altLang="en-US" b="1" dirty="0" smtClean="0">
                <a:solidFill>
                  <a:srgbClr val="0000FF"/>
                </a:solidFill>
              </a:rPr>
              <a:t>Argand Diagrams</a:t>
            </a:r>
            <a:r>
              <a:rPr lang="en-US" altLang="en-US" dirty="0" smtClean="0"/>
              <a:t> used in complex mathematics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We can also represent impedance using complex notation where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dirty="0" smtClean="0"/>
              <a:t>Resistors:		</a:t>
            </a:r>
            <a:r>
              <a:rPr lang="en-GB" altLang="en-US" b="1" dirty="0" smtClean="0"/>
              <a:t>Z</a:t>
            </a:r>
            <a:r>
              <a:rPr lang="en-GB" altLang="en-US" b="1" baseline="-25000" dirty="0" smtClean="0"/>
              <a:t>R</a:t>
            </a:r>
            <a:r>
              <a:rPr lang="en-GB" altLang="en-US" dirty="0" smtClean="0"/>
              <a:t>        = 	 </a:t>
            </a:r>
            <a:r>
              <a:rPr lang="en-GB" altLang="en-US" i="1" dirty="0" smtClean="0"/>
              <a:t>R</a:t>
            </a:r>
            <a:r>
              <a:rPr lang="en-GB" altLang="en-US" dirty="0" smtClean="0"/>
              <a:t> </a:t>
            </a:r>
            <a:endParaRPr lang="en-US" altLang="en-US" dirty="0" smtClean="0"/>
          </a:p>
          <a:p>
            <a:pPr eaLnBrk="1" hangingPunct="1">
              <a:lnSpc>
                <a:spcPct val="150000"/>
              </a:lnSpc>
            </a:pPr>
            <a:r>
              <a:rPr lang="en-US" altLang="en-US" dirty="0" smtClean="0"/>
              <a:t>Inductors:		</a:t>
            </a:r>
            <a:r>
              <a:rPr lang="en-GB" altLang="en-US" b="1" dirty="0" smtClean="0"/>
              <a:t>Z</a:t>
            </a:r>
            <a:r>
              <a:rPr lang="en-GB" altLang="en-US" b="1" baseline="-25000" dirty="0" smtClean="0"/>
              <a:t>L</a:t>
            </a:r>
            <a:r>
              <a:rPr lang="en-GB" altLang="en-US" dirty="0" smtClean="0"/>
              <a:t>        =	 </a:t>
            </a:r>
            <a:r>
              <a:rPr lang="en-GB" altLang="en-US" dirty="0" err="1" smtClean="0"/>
              <a:t>j</a:t>
            </a:r>
            <a:r>
              <a:rPr lang="en-GB" altLang="en-US" i="1" dirty="0" err="1" smtClean="0"/>
              <a:t>X</a:t>
            </a:r>
            <a:r>
              <a:rPr lang="en-GB" altLang="en-US" i="1" baseline="-25000" dirty="0" err="1" smtClean="0"/>
              <a:t>L</a:t>
            </a:r>
            <a:r>
              <a:rPr lang="en-GB" altLang="en-US" i="1" dirty="0" smtClean="0"/>
              <a:t>         =	   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j</a:t>
            </a:r>
            <a:r>
              <a:rPr lang="en-GB" altLang="en-US" i="1" dirty="0" err="1" smtClean="0">
                <a:sym typeface="Symbol" panose="05050102010706020507" pitchFamily="18" charset="2"/>
              </a:rPr>
              <a:t></a:t>
            </a:r>
            <a:r>
              <a:rPr lang="en-GB" altLang="en-US" i="1" dirty="0" err="1" smtClean="0"/>
              <a:t>L</a:t>
            </a:r>
            <a:r>
              <a:rPr lang="en-GB" altLang="en-US" dirty="0" smtClean="0"/>
              <a:t> </a:t>
            </a:r>
            <a:endParaRPr lang="en-US" altLang="en-US" dirty="0" smtClean="0"/>
          </a:p>
          <a:p>
            <a:pPr eaLnBrk="1" hangingPunct="1">
              <a:lnSpc>
                <a:spcPct val="150000"/>
              </a:lnSpc>
            </a:pPr>
            <a:r>
              <a:rPr lang="en-US" altLang="en-US" dirty="0" smtClean="0"/>
              <a:t>Capacitors:	</a:t>
            </a:r>
            <a:r>
              <a:rPr lang="en-GB" altLang="en-US" b="1" dirty="0" smtClean="0"/>
              <a:t>Z</a:t>
            </a:r>
            <a:r>
              <a:rPr lang="en-GB" altLang="en-US" b="1" baseline="-25000" dirty="0" smtClean="0"/>
              <a:t>C</a:t>
            </a:r>
            <a:r>
              <a:rPr lang="en-GB" altLang="en-US" dirty="0" smtClean="0"/>
              <a:t>        = 	</a:t>
            </a:r>
            <a:r>
              <a:rPr lang="en-GB" altLang="en-US" i="1" dirty="0" smtClean="0"/>
              <a:t>-</a:t>
            </a:r>
            <a:r>
              <a:rPr lang="en-GB" altLang="en-US" dirty="0" err="1" smtClean="0"/>
              <a:t>j</a:t>
            </a:r>
            <a:r>
              <a:rPr lang="en-GB" altLang="en-US" i="1" dirty="0" err="1" smtClean="0"/>
              <a:t>X</a:t>
            </a:r>
            <a:r>
              <a:rPr lang="en-GB" altLang="en-US" i="1" baseline="-25000" dirty="0" err="1" smtClean="0"/>
              <a:t>C</a:t>
            </a:r>
            <a:r>
              <a:rPr lang="en-GB" altLang="en-US" dirty="0" smtClean="0"/>
              <a:t>         =	 </a:t>
            </a:r>
            <a:endParaRPr lang="en-US" altLang="en-US" dirty="0" smtClean="0"/>
          </a:p>
        </p:txBody>
      </p:sp>
      <p:sp>
        <p:nvSpPr>
          <p:cNvPr id="137220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37221" name="Object 7"/>
          <p:cNvGraphicFramePr>
            <a:graphicFrameLocks noChangeAspect="1"/>
          </p:cNvGraphicFramePr>
          <p:nvPr/>
        </p:nvGraphicFramePr>
        <p:xfrm>
          <a:off x="7019925" y="5084763"/>
          <a:ext cx="17335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1" name="Equation" r:id="rId4" imgW="1727200" imgH="787400" progId="Equation.3">
                  <p:embed/>
                </p:oleObj>
              </mc:Choice>
              <mc:Fallback>
                <p:oleObj name="Equation" r:id="rId4" imgW="1727200" imgH="787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084763"/>
                        <a:ext cx="173355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7222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137223" name="Picture 8" descr="Proposed cover design icon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6.6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114092" y="5805264"/>
            <a:ext cx="2865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FF0000"/>
                </a:solidFill>
              </a:rPr>
              <a:t>The j tells us it is reactive</a:t>
            </a:r>
            <a:endParaRPr lang="en-C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of AC circuits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A sinusoidal voltage waveform can be described by the equation </a:t>
            </a:r>
          </a:p>
          <a:p>
            <a:pPr eaLnBrk="1" hangingPunct="1"/>
            <a:r>
              <a:rPr lang="en-US" altLang="en-US" sz="2400" dirty="0" smtClean="0"/>
              <a:t>The voltage across a resistor is </a:t>
            </a:r>
            <a:r>
              <a:rPr lang="en-US" altLang="en-US" sz="2400" i="1" dirty="0" smtClean="0"/>
              <a:t>in phase with</a:t>
            </a:r>
            <a:r>
              <a:rPr lang="en-US" altLang="en-US" sz="2400" dirty="0" smtClean="0"/>
              <a:t> the current, the voltage across an inductor </a:t>
            </a:r>
            <a:r>
              <a:rPr lang="en-US" altLang="en-US" sz="2400" i="1" dirty="0" smtClean="0"/>
              <a:t>leads</a:t>
            </a:r>
            <a:r>
              <a:rPr lang="en-US" altLang="en-US" sz="2400" dirty="0" smtClean="0"/>
              <a:t> the current by 90</a:t>
            </a:r>
            <a:r>
              <a:rPr lang="en-US" altLang="en-US" sz="2400" dirty="0" smtClean="0">
                <a:sym typeface="Symbol" panose="05050102010706020507" pitchFamily="18" charset="2"/>
              </a:rPr>
              <a:t>, and the voltage across a capacitor </a:t>
            </a:r>
            <a:r>
              <a:rPr lang="en-US" altLang="en-US" sz="2400" i="1" dirty="0" smtClean="0">
                <a:sym typeface="Symbol" panose="05050102010706020507" pitchFamily="18" charset="2"/>
              </a:rPr>
              <a:t>lags</a:t>
            </a:r>
            <a:r>
              <a:rPr lang="en-US" altLang="en-US" sz="2400" dirty="0" smtClean="0">
                <a:sym typeface="Symbol" panose="05050102010706020507" pitchFamily="18" charset="2"/>
              </a:rPr>
              <a:t> the current by </a:t>
            </a:r>
            <a:r>
              <a:rPr lang="en-US" altLang="en-US" sz="2400" dirty="0" smtClean="0"/>
              <a:t>90</a:t>
            </a:r>
            <a:r>
              <a:rPr lang="en-US" altLang="en-US" sz="2400" dirty="0" smtClean="0">
                <a:sym typeface="Symbol" panose="05050102010706020507" pitchFamily="18" charset="2"/>
              </a:rPr>
              <a:t></a:t>
            </a:r>
          </a:p>
          <a:p>
            <a:pPr eaLnBrk="1" hangingPunct="1"/>
            <a:r>
              <a:rPr lang="en-US" altLang="en-US" sz="2400" dirty="0" smtClean="0">
                <a:sym typeface="Symbol" panose="05050102010706020507" pitchFamily="18" charset="2"/>
              </a:rPr>
              <a:t>The reactance of an inductor </a:t>
            </a:r>
            <a:r>
              <a:rPr lang="en-US" altLang="en-US" sz="2400" i="1" dirty="0" smtClean="0">
                <a:sym typeface="Symbol" panose="05050102010706020507" pitchFamily="18" charset="2"/>
              </a:rPr>
              <a:t>X</a:t>
            </a:r>
            <a:r>
              <a:rPr lang="en-US" altLang="en-US" sz="2400" i="1" baseline="-25000" dirty="0" smtClean="0">
                <a:sym typeface="Symbol" panose="05050102010706020507" pitchFamily="18" charset="2"/>
              </a:rPr>
              <a:t>L</a:t>
            </a:r>
            <a:r>
              <a:rPr lang="en-US" altLang="en-US" sz="2400" dirty="0" smtClean="0">
                <a:sym typeface="Symbol" panose="05050102010706020507" pitchFamily="18" charset="2"/>
              </a:rPr>
              <a:t> = </a:t>
            </a:r>
            <a:r>
              <a:rPr lang="en-US" altLang="en-US" sz="2400" i="1" dirty="0" smtClean="0">
                <a:sym typeface="Symbol" panose="05050102010706020507" pitchFamily="18" charset="2"/>
              </a:rPr>
              <a:t>L</a:t>
            </a:r>
          </a:p>
          <a:p>
            <a:pPr eaLnBrk="1" hangingPunct="1"/>
            <a:r>
              <a:rPr lang="en-US" altLang="en-US" sz="2400" dirty="0" smtClean="0">
                <a:sym typeface="Symbol" panose="05050102010706020507" pitchFamily="18" charset="2"/>
              </a:rPr>
              <a:t>The reactance of a capacitor </a:t>
            </a:r>
            <a:r>
              <a:rPr lang="en-US" altLang="en-US" sz="2400" i="1" dirty="0" smtClean="0">
                <a:sym typeface="Symbol" panose="05050102010706020507" pitchFamily="18" charset="2"/>
              </a:rPr>
              <a:t>X</a:t>
            </a:r>
            <a:r>
              <a:rPr lang="en-US" altLang="en-US" sz="2400" i="1" baseline="-25000" dirty="0" smtClean="0">
                <a:sym typeface="Symbol" panose="05050102010706020507" pitchFamily="18" charset="2"/>
              </a:rPr>
              <a:t>C</a:t>
            </a:r>
            <a:r>
              <a:rPr lang="en-US" altLang="en-US" sz="2400" dirty="0" smtClean="0">
                <a:sym typeface="Symbol" panose="05050102010706020507" pitchFamily="18" charset="2"/>
              </a:rPr>
              <a:t> = 1/</a:t>
            </a:r>
            <a:r>
              <a:rPr lang="en-US" altLang="en-US" sz="2400" i="1" dirty="0" smtClean="0">
                <a:sym typeface="Symbol" panose="05050102010706020507" pitchFamily="18" charset="2"/>
              </a:rPr>
              <a:t>C</a:t>
            </a:r>
          </a:p>
          <a:p>
            <a:pPr eaLnBrk="1" hangingPunct="1"/>
            <a:r>
              <a:rPr lang="en-US" altLang="en-US" sz="2400" dirty="0" smtClean="0">
                <a:solidFill>
                  <a:schemeClr val="bg1">
                    <a:lumMod val="65000"/>
                  </a:schemeClr>
                </a:solidFill>
                <a:sym typeface="Symbol" panose="05050102010706020507" pitchFamily="18" charset="2"/>
              </a:rPr>
              <a:t>The relationship between current and voltage in circuits containing reactance can be described by its impedance</a:t>
            </a:r>
          </a:p>
          <a:p>
            <a:pPr eaLnBrk="1" hangingPunct="1"/>
            <a:r>
              <a:rPr lang="en-US" altLang="en-US" sz="2400" dirty="0" smtClean="0">
                <a:solidFill>
                  <a:schemeClr val="bg1">
                    <a:lumMod val="65000"/>
                  </a:schemeClr>
                </a:solidFill>
                <a:sym typeface="Symbol" panose="05050102010706020507" pitchFamily="18" charset="2"/>
              </a:rPr>
              <a:t>The use of impedance is simplified by the use of complex notation</a:t>
            </a:r>
          </a:p>
        </p:txBody>
      </p:sp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2159000" y="2205038"/>
          <a:ext cx="24368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4" imgW="2413000" imgH="419100" progId="Equation.3">
                  <p:embed/>
                </p:oleObj>
              </mc:Choice>
              <mc:Fallback>
                <p:oleObj name="Equation" r:id="rId4" imgW="24130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0" y="2205038"/>
                        <a:ext cx="2436813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Graphical representation of complex impedance</a:t>
            </a:r>
          </a:p>
        </p:txBody>
      </p:sp>
      <p:pic>
        <p:nvPicPr>
          <p:cNvPr id="139267" name="Picture 4" descr="C15NF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105150"/>
            <a:ext cx="82105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212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84684"/>
            <a:ext cx="8382000" cy="838200"/>
          </a:xfrm>
        </p:spPr>
        <p:txBody>
          <a:bodyPr/>
          <a:lstStyle/>
          <a:p>
            <a:r>
              <a:rPr lang="en-CA" dirty="0" smtClean="0"/>
              <a:t>Before we took </a:t>
            </a:r>
            <a:r>
              <a:rPr lang="en-CA" dirty="0" err="1" smtClean="0"/>
              <a:t>V</a:t>
            </a:r>
            <a:r>
              <a:rPr lang="en-CA" baseline="-25000" dirty="0" err="1" smtClean="0"/>
              <a:t>p</a:t>
            </a:r>
            <a:r>
              <a:rPr lang="en-CA" dirty="0" err="1" smtClean="0">
                <a:sym typeface="Symbol" panose="05050102010706020507" pitchFamily="18" charset="2"/>
              </a:rPr>
              <a:t>constant</a:t>
            </a:r>
            <a:r>
              <a:rPr lang="en-CA" dirty="0" smtClean="0">
                <a:sym typeface="Symbol" panose="05050102010706020507" pitchFamily="18" charset="2"/>
              </a:rPr>
              <a:t>*</a:t>
            </a:r>
            <a:r>
              <a:rPr lang="en-CA" dirty="0" err="1" smtClean="0">
                <a:sym typeface="Symbol" panose="05050102010706020507" pitchFamily="18" charset="2"/>
              </a:rPr>
              <a:t>I</a:t>
            </a:r>
            <a:r>
              <a:rPr lang="en-CA" baseline="-25000" dirty="0" err="1" smtClean="0">
                <a:sym typeface="Symbol" panose="05050102010706020507" pitchFamily="18" charset="2"/>
              </a:rPr>
              <a:t>p</a:t>
            </a:r>
            <a:r>
              <a:rPr lang="en-CA" dirty="0" smtClean="0">
                <a:sym typeface="Symbol" panose="05050102010706020507" pitchFamily="18" charset="2"/>
              </a:rPr>
              <a:t> with the constant of proportionality either R X</a:t>
            </a:r>
            <a:r>
              <a:rPr lang="en-CA" baseline="-25000" dirty="0" smtClean="0">
                <a:sym typeface="Symbol" panose="05050102010706020507" pitchFamily="18" charset="2"/>
              </a:rPr>
              <a:t>L</a:t>
            </a:r>
            <a:r>
              <a:rPr lang="en-CA" dirty="0" smtClean="0">
                <a:sym typeface="Symbol" panose="05050102010706020507" pitchFamily="18" charset="2"/>
              </a:rPr>
              <a:t> or X</a:t>
            </a:r>
            <a:r>
              <a:rPr lang="en-CA" baseline="-25000" dirty="0" smtClean="0">
                <a:sym typeface="Symbol" panose="05050102010706020507" pitchFamily="18" charset="2"/>
              </a:rPr>
              <a:t>C</a:t>
            </a:r>
            <a:endParaRPr lang="en-CA" baseline="-25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dirty="0" smtClean="0"/>
                  <a:t>Resistor                    Inductor                   Capacitor</a:t>
                </a:r>
              </a:p>
              <a:p>
                <a:endParaRPr lang="en-CA" dirty="0"/>
              </a:p>
              <a:p>
                <a:endParaRPr lang="en-CA" dirty="0" smtClean="0"/>
              </a:p>
              <a:p>
                <a:r>
                  <a:rPr lang="en-CA" dirty="0" smtClean="0"/>
                  <a:t>But we needed to add phase information</a:t>
                </a:r>
              </a:p>
              <a:p>
                <a:endParaRPr lang="en-CA" dirty="0" smtClean="0"/>
              </a:p>
              <a:p>
                <a:r>
                  <a:rPr lang="en-CA" dirty="0" smtClean="0"/>
                  <a:t>Now </a:t>
                </a:r>
                <a14:m>
                  <m:oMath xmlns:m="http://schemas.openxmlformats.org/officeDocument/2006/math">
                    <m:r>
                      <a:rPr lang="en-CA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CA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CA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-CA" dirty="0" smtClean="0"/>
                  <a:t> contains that phase information where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164" t="-127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852181"/>
              </p:ext>
            </p:extLst>
          </p:nvPr>
        </p:nvGraphicFramePr>
        <p:xfrm>
          <a:off x="3419872" y="2181424"/>
          <a:ext cx="27749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7" name="Equation" r:id="rId4" imgW="1320227" imgH="253890" progId="Equation.DSMT4">
                  <p:embed/>
                </p:oleObj>
              </mc:Choice>
              <mc:Fallback>
                <p:oleObj name="Equation" r:id="rId4" imgW="1320227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181424"/>
                        <a:ext cx="2774950" cy="525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343328"/>
              </p:ext>
            </p:extLst>
          </p:nvPr>
        </p:nvGraphicFramePr>
        <p:xfrm>
          <a:off x="6435911" y="2035373"/>
          <a:ext cx="2678113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8" name="Equation" r:id="rId6" imgW="1397000" imgH="431800" progId="Equation.DSMT4">
                  <p:embed/>
                </p:oleObj>
              </mc:Choice>
              <mc:Fallback>
                <p:oleObj name="Equation" r:id="rId6" imgW="1397000" imgH="431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5911" y="2035373"/>
                        <a:ext cx="2678113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356871"/>
              </p:ext>
            </p:extLst>
          </p:nvPr>
        </p:nvGraphicFramePr>
        <p:xfrm>
          <a:off x="481323" y="2181424"/>
          <a:ext cx="258603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9" name="Equation" r:id="rId8" imgW="1231366" imgH="253890" progId="Equation.DSMT4">
                  <p:embed/>
                </p:oleObj>
              </mc:Choice>
              <mc:Fallback>
                <p:oleObj name="Equation" r:id="rId8" imgW="1231366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23" y="2181424"/>
                        <a:ext cx="2586037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971016" y="4653136"/>
                <a:ext cx="3201967" cy="169924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𝑗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CA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CA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CA" b="0" dirty="0" smtClean="0"/>
              </a:p>
              <a:p>
                <a:r>
                  <a:rPr lang="en-CA" dirty="0" smtClean="0"/>
                  <a:t>or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CA" b="0" i="1" smtClean="0">
                          <a:latin typeface="Cambria Math" panose="02040503050406030204" pitchFamily="18" charset="0"/>
                        </a:rPr>
                        <m:t>𝑗</m:t>
                      </m:r>
                      <m:d>
                        <m:dPr>
                          <m:ctrlPr>
                            <a:rPr lang="en-C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CA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CA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CA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CA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CA" b="0" dirty="0" smtClean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016" y="4653136"/>
                <a:ext cx="3201967" cy="1699248"/>
              </a:xfrm>
              <a:prstGeom prst="rect">
                <a:avLst/>
              </a:prstGeom>
              <a:blipFill rotWithShape="0">
                <a:blip r:embed="rId10"/>
                <a:stretch>
                  <a:fillRect l="-627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827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3867150" cy="4319587"/>
          </a:xfrm>
        </p:spPr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Series and parallel</a:t>
            </a:r>
            <a:br>
              <a:rPr lang="en-GB" altLang="en-US" b="1" smtClean="0">
                <a:solidFill>
                  <a:srgbClr val="0000FF"/>
                </a:solidFill>
              </a:rPr>
            </a:br>
            <a:r>
              <a:rPr lang="en-GB" altLang="en-US" b="1" smtClean="0">
                <a:solidFill>
                  <a:srgbClr val="0000FF"/>
                </a:solidFill>
              </a:rPr>
              <a:t>combinations of </a:t>
            </a:r>
            <a:br>
              <a:rPr lang="en-GB" altLang="en-US" b="1" smtClean="0">
                <a:solidFill>
                  <a:srgbClr val="0000FF"/>
                </a:solidFill>
              </a:rPr>
            </a:br>
            <a:r>
              <a:rPr lang="en-GB" altLang="en-US" b="1" smtClean="0">
                <a:solidFill>
                  <a:srgbClr val="0000FF"/>
                </a:solidFill>
              </a:rPr>
              <a:t>impedances</a:t>
            </a:r>
          </a:p>
          <a:p>
            <a:pPr lvl="1" eaLnBrk="1" hangingPunct="1"/>
            <a:r>
              <a:rPr lang="en-GB" altLang="en-US" smtClean="0"/>
              <a:t>impedances combine in the same way as resistors</a:t>
            </a:r>
          </a:p>
        </p:txBody>
      </p:sp>
      <p:pic>
        <p:nvPicPr>
          <p:cNvPr id="25603" name="Picture 4" descr="C15NF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844675"/>
            <a:ext cx="4587875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Series and Parallel Impedances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 smtClean="0"/>
              <a:t>Z</a:t>
            </a:r>
            <a:r>
              <a:rPr lang="en-CA" baseline="-25000" dirty="0" err="1" smtClean="0"/>
              <a:t>series</a:t>
            </a:r>
            <a:r>
              <a:rPr lang="en-CA" dirty="0" smtClean="0"/>
              <a:t> = Z</a:t>
            </a:r>
            <a:r>
              <a:rPr lang="en-CA" baseline="-25000" dirty="0" smtClean="0"/>
              <a:t>1</a:t>
            </a:r>
            <a:r>
              <a:rPr lang="en-CA" dirty="0" smtClean="0"/>
              <a:t> + Z</a:t>
            </a:r>
            <a:r>
              <a:rPr lang="en-CA" baseline="-25000" dirty="0" smtClean="0"/>
              <a:t>2</a:t>
            </a:r>
            <a:r>
              <a:rPr lang="en-CA" dirty="0" smtClean="0"/>
              <a:t> + Z</a:t>
            </a:r>
            <a:r>
              <a:rPr lang="en-CA" baseline="-25000" dirty="0" smtClean="0"/>
              <a:t>3</a:t>
            </a:r>
            <a:r>
              <a:rPr lang="en-CA" dirty="0" smtClean="0"/>
              <a:t> + …Z</a:t>
            </a:r>
            <a:r>
              <a:rPr lang="en-CA" baseline="-25000" dirty="0" smtClean="0"/>
              <a:t>n</a:t>
            </a:r>
            <a:r>
              <a:rPr lang="en-CA" dirty="0" smtClean="0"/>
              <a:t> </a:t>
            </a:r>
          </a:p>
          <a:p>
            <a:pPr lvl="2"/>
            <a:endParaRPr lang="en-CA" dirty="0" smtClean="0"/>
          </a:p>
          <a:p>
            <a:pPr lvl="2"/>
            <a:r>
              <a:rPr lang="en-CA" dirty="0" smtClean="0"/>
              <a:t>Doesn’t matter if Z is from a Resistor, Inductor or Capacitor</a:t>
            </a:r>
          </a:p>
          <a:p>
            <a:pPr lvl="2"/>
            <a:r>
              <a:rPr lang="en-CA" dirty="0" smtClean="0"/>
              <a:t>The complex reactance corrects</a:t>
            </a:r>
          </a:p>
          <a:p>
            <a:pPr lvl="2"/>
            <a:endParaRPr lang="en-CA" dirty="0"/>
          </a:p>
          <a:p>
            <a:pPr lvl="2"/>
            <a:endParaRPr lang="en-CA" dirty="0" smtClean="0"/>
          </a:p>
          <a:p>
            <a:r>
              <a:rPr lang="en-CA" dirty="0" smtClean="0"/>
              <a:t>1/</a:t>
            </a:r>
            <a:r>
              <a:rPr lang="en-CA" dirty="0" err="1" smtClean="0"/>
              <a:t>Z</a:t>
            </a:r>
            <a:r>
              <a:rPr lang="en-CA" baseline="-25000" dirty="0" err="1" smtClean="0"/>
              <a:t>parallel</a:t>
            </a:r>
            <a:r>
              <a:rPr lang="en-CA" dirty="0" smtClean="0"/>
              <a:t> = 1/Z</a:t>
            </a:r>
            <a:r>
              <a:rPr lang="en-CA" baseline="-25000" dirty="0" smtClean="0"/>
              <a:t>1</a:t>
            </a:r>
            <a:r>
              <a:rPr lang="en-CA" dirty="0" smtClean="0"/>
              <a:t> + 1/Z</a:t>
            </a:r>
            <a:r>
              <a:rPr lang="en-CA" baseline="-25000" dirty="0" smtClean="0"/>
              <a:t>2</a:t>
            </a:r>
            <a:r>
              <a:rPr lang="en-CA" dirty="0" smtClean="0"/>
              <a:t> + 1/Z</a:t>
            </a:r>
            <a:r>
              <a:rPr lang="en-CA" baseline="-25000" dirty="0" smtClean="0"/>
              <a:t>3</a:t>
            </a:r>
            <a:r>
              <a:rPr lang="en-CA" dirty="0" smtClean="0"/>
              <a:t> + …Z</a:t>
            </a:r>
            <a:r>
              <a:rPr lang="en-CA" baseline="-25000" dirty="0" smtClean="0"/>
              <a:t>n</a:t>
            </a:r>
          </a:p>
          <a:p>
            <a:pPr lvl="2"/>
            <a:endParaRPr lang="en-CA" dirty="0"/>
          </a:p>
          <a:p>
            <a:pPr lvl="2"/>
            <a:r>
              <a:rPr lang="en-CA" dirty="0"/>
              <a:t>Doesn’t matter if Z is from a Resistor, Inductor or Capacitor</a:t>
            </a:r>
          </a:p>
          <a:p>
            <a:pPr lvl="2"/>
            <a:r>
              <a:rPr lang="en-CA" dirty="0"/>
              <a:t>The complex reactance corrects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45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Manipulating complex impedances</a:t>
            </a:r>
          </a:p>
          <a:p>
            <a:pPr lvl="1" eaLnBrk="1" hangingPunct="1"/>
            <a:r>
              <a:rPr lang="en-GB" altLang="en-US" smtClean="0"/>
              <a:t>complex impedances can be </a:t>
            </a:r>
            <a:r>
              <a:rPr lang="en-GB" altLang="en-US" i="1" smtClean="0"/>
              <a:t>added</a:t>
            </a:r>
            <a:r>
              <a:rPr lang="en-GB" altLang="en-US" smtClean="0"/>
              <a:t>, </a:t>
            </a:r>
            <a:r>
              <a:rPr lang="en-GB" altLang="en-US" i="1" smtClean="0"/>
              <a:t>subtracted</a:t>
            </a:r>
            <a:r>
              <a:rPr lang="en-GB" altLang="en-US" smtClean="0"/>
              <a:t>, </a:t>
            </a:r>
            <a:r>
              <a:rPr lang="en-GB" altLang="en-US" i="1" smtClean="0"/>
              <a:t>multiplied</a:t>
            </a:r>
            <a:r>
              <a:rPr lang="en-GB" altLang="en-US" smtClean="0"/>
              <a:t> and </a:t>
            </a:r>
            <a:r>
              <a:rPr lang="en-GB" altLang="en-US" i="1" smtClean="0"/>
              <a:t>divided</a:t>
            </a:r>
            <a:r>
              <a:rPr lang="en-GB" altLang="en-US" smtClean="0"/>
              <a:t> in the same way as other complex quantities</a:t>
            </a:r>
          </a:p>
          <a:p>
            <a:pPr lvl="1" eaLnBrk="1" hangingPunct="1"/>
            <a:r>
              <a:rPr lang="en-GB" altLang="en-US" smtClean="0"/>
              <a:t>they can also be expressed in a range of forms such as the </a:t>
            </a:r>
            <a:r>
              <a:rPr lang="en-GB" altLang="en-US" b="1" smtClean="0">
                <a:solidFill>
                  <a:srgbClr val="0000FF"/>
                </a:solidFill>
              </a:rPr>
              <a:t>rectangular</a:t>
            </a:r>
            <a:r>
              <a:rPr lang="en-GB" altLang="en-US" smtClean="0"/>
              <a:t>, </a:t>
            </a:r>
            <a:r>
              <a:rPr lang="en-GB" altLang="en-US" b="1" smtClean="0">
                <a:solidFill>
                  <a:srgbClr val="0000FF"/>
                </a:solidFill>
              </a:rPr>
              <a:t>polar</a:t>
            </a:r>
            <a:r>
              <a:rPr lang="en-GB" altLang="en-US" smtClean="0"/>
              <a:t> and </a:t>
            </a:r>
            <a:r>
              <a:rPr lang="en-GB" altLang="en-US" b="1" smtClean="0">
                <a:solidFill>
                  <a:srgbClr val="0000FF"/>
                </a:solidFill>
              </a:rPr>
              <a:t>exponential</a:t>
            </a:r>
            <a:r>
              <a:rPr lang="en-GB" altLang="en-US" smtClean="0"/>
              <a:t> forms</a:t>
            </a:r>
          </a:p>
          <a:p>
            <a:pPr lvl="1" eaLnBrk="1" hangingPunct="1"/>
            <a:r>
              <a:rPr lang="en-GB" altLang="en-US" smtClean="0"/>
              <a:t>if you are unfamiliar with the manipulation of complex quantities (or would like a little revision on this topic) see </a:t>
            </a:r>
            <a:r>
              <a:rPr lang="en-GB" altLang="en-US" b="1" smtClean="0">
                <a:solidFill>
                  <a:srgbClr val="E30000"/>
                </a:solidFill>
              </a:rPr>
              <a:t>Appendix D</a:t>
            </a:r>
            <a:r>
              <a:rPr lang="en-GB" altLang="en-US" smtClean="0"/>
              <a:t> of the course text which gives a tutorial on this subject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Example</a:t>
            </a:r>
            <a:r>
              <a:rPr lang="en-GB" altLang="en-US" smtClean="0"/>
              <a:t> – see </a:t>
            </a:r>
            <a:r>
              <a:rPr lang="en-GB" altLang="en-US" b="1" smtClean="0">
                <a:solidFill>
                  <a:srgbClr val="E30000"/>
                </a:solidFill>
              </a:rPr>
              <a:t>Example 6.7</a:t>
            </a:r>
            <a:r>
              <a:rPr lang="en-GB" altLang="en-US" smtClean="0"/>
              <a:t> in the course text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mtClean="0"/>
              <a:t>	</a:t>
            </a:r>
            <a:r>
              <a:rPr lang="en-GB" altLang="en-US" sz="2200" smtClean="0"/>
              <a:t>Determine the complex </a:t>
            </a:r>
            <a:br>
              <a:rPr lang="en-GB" altLang="en-US" sz="2200" smtClean="0"/>
            </a:br>
            <a:r>
              <a:rPr lang="en-GB" altLang="en-US" sz="2200" smtClean="0"/>
              <a:t>impedance of this circuit </a:t>
            </a:r>
            <a:br>
              <a:rPr lang="en-GB" altLang="en-US" sz="2200" smtClean="0"/>
            </a:br>
            <a:r>
              <a:rPr lang="en-GB" altLang="en-US" sz="2200" smtClean="0"/>
              <a:t>at a frequency of 50 Hz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GB" altLang="en-US" sz="3000" smtClean="0">
                <a:sym typeface="Symbol" panose="05050102010706020507" pitchFamily="18" charset="2"/>
              </a:rPr>
              <a:t>	</a:t>
            </a:r>
            <a:r>
              <a:rPr lang="en-GB" altLang="en-US" sz="2200" smtClean="0">
                <a:sym typeface="Symbol" panose="05050102010706020507" pitchFamily="18" charset="2"/>
              </a:rPr>
              <a:t>At 50Hz, the angular frequency </a:t>
            </a:r>
            <a:r>
              <a:rPr lang="en-GB" altLang="en-US" sz="2200" i="1" smtClean="0">
                <a:sym typeface="Symbol" panose="05050102010706020507" pitchFamily="18" charset="2"/>
              </a:rPr>
              <a:t></a:t>
            </a:r>
            <a:r>
              <a:rPr lang="en-GB" altLang="en-US" sz="2200" smtClean="0">
                <a:sym typeface="Symbol" panose="05050102010706020507" pitchFamily="18" charset="2"/>
              </a:rPr>
              <a:t> = 2</a:t>
            </a:r>
            <a:r>
              <a:rPr lang="en-GB" altLang="en-US" sz="2200" i="1" smtClean="0">
                <a:sym typeface="Symbol" panose="05050102010706020507" pitchFamily="18" charset="2"/>
              </a:rPr>
              <a:t>f = </a:t>
            </a:r>
            <a:r>
              <a:rPr lang="en-GB" altLang="en-US" sz="2200" smtClean="0">
                <a:sym typeface="Symbol" panose="05050102010706020507" pitchFamily="18" charset="2"/>
              </a:rPr>
              <a:t>2</a:t>
            </a:r>
            <a:r>
              <a:rPr lang="en-GB" altLang="en-US" sz="2200" i="1" smtClean="0">
                <a:sym typeface="Symbol" panose="05050102010706020507" pitchFamily="18" charset="2"/>
              </a:rPr>
              <a:t> </a:t>
            </a:r>
            <a:r>
              <a:rPr lang="en-GB" altLang="en-US" sz="2200" smtClean="0">
                <a:sym typeface="Symbol" panose="05050102010706020507" pitchFamily="18" charset="2"/>
              </a:rPr>
              <a:t>50 = 314 rad/s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200" i="1" smtClean="0">
                <a:sym typeface="Symbol" panose="05050102010706020507" pitchFamily="18" charset="2"/>
              </a:rPr>
              <a:t>	</a:t>
            </a:r>
            <a:r>
              <a:rPr lang="en-GB" altLang="en-US" sz="2200" smtClean="0">
                <a:sym typeface="Symbol" panose="05050102010706020507" pitchFamily="18" charset="2"/>
              </a:rPr>
              <a:t>Therefore</a:t>
            </a:r>
            <a:endParaRPr lang="en-GB" altLang="en-US" smtClean="0"/>
          </a:p>
        </p:txBody>
      </p:sp>
      <p:pic>
        <p:nvPicPr>
          <p:cNvPr id="29699" name="Picture 4" descr="C15Exa07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2384425"/>
            <a:ext cx="4249737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2051050" y="4545013"/>
          <a:ext cx="5689600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0" name="Equation" r:id="rId5" imgW="6972300" imgH="2032000" progId="Equation.3">
                  <p:embed/>
                </p:oleObj>
              </mc:Choice>
              <mc:Fallback>
                <p:oleObj name="Equation" r:id="rId5" imgW="6972300" imgH="2032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545013"/>
                        <a:ext cx="5689600" cy="162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4911725" cy="4319587"/>
          </a:xfrm>
        </p:spPr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A further example</a:t>
            </a:r>
          </a:p>
          <a:p>
            <a:pPr lvl="1" eaLnBrk="1" hangingPunct="1">
              <a:buFontTx/>
              <a:buNone/>
            </a:pPr>
            <a:r>
              <a:rPr lang="en-GB" altLang="en-US" smtClean="0"/>
              <a:t>	A more complex task is to find the output voltage of this circuit</a:t>
            </a:r>
          </a:p>
          <a:p>
            <a:pPr lvl="1" eaLnBrk="1" hangingPunct="1">
              <a:buFontTx/>
              <a:buNone/>
            </a:pPr>
            <a:r>
              <a:rPr lang="en-GB" altLang="en-US" smtClean="0"/>
              <a:t>	The analysis of this circuit, and a numerical example based on it, are given in </a:t>
            </a:r>
            <a:r>
              <a:rPr lang="en-GB" altLang="en-US" b="1" smtClean="0">
                <a:solidFill>
                  <a:srgbClr val="E30000"/>
                </a:solidFill>
              </a:rPr>
              <a:t>Section 6.6.4</a:t>
            </a:r>
            <a:r>
              <a:rPr lang="en-GB" altLang="en-US" smtClean="0"/>
              <a:t> and </a:t>
            </a:r>
            <a:br>
              <a:rPr lang="en-GB" altLang="en-US" smtClean="0"/>
            </a:br>
            <a:r>
              <a:rPr lang="en-GB" altLang="en-US" b="1" smtClean="0">
                <a:solidFill>
                  <a:srgbClr val="E30000"/>
                </a:solidFill>
              </a:rPr>
              <a:t>Example 6.8</a:t>
            </a:r>
            <a:r>
              <a:rPr lang="en-GB" altLang="en-US" smtClean="0"/>
              <a:t> of the </a:t>
            </a:r>
            <a:br>
              <a:rPr lang="en-GB" altLang="en-US" smtClean="0"/>
            </a:br>
            <a:r>
              <a:rPr lang="en-GB" altLang="en-US" smtClean="0"/>
              <a:t>course text</a:t>
            </a:r>
          </a:p>
        </p:txBody>
      </p:sp>
      <p:pic>
        <p:nvPicPr>
          <p:cNvPr id="31747" name="Picture 5" descr="C15NF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57"/>
          <a:stretch>
            <a:fillRect/>
          </a:stretch>
        </p:blipFill>
        <p:spPr bwMode="auto">
          <a:xfrm>
            <a:off x="5832475" y="2205038"/>
            <a:ext cx="29273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of AC circuits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A sinusoidal voltage waveform can be described by the equation </a:t>
            </a:r>
          </a:p>
          <a:p>
            <a:pPr eaLnBrk="1" hangingPunct="1"/>
            <a:r>
              <a:rPr lang="en-US" altLang="en-US" sz="2400" dirty="0" smtClean="0"/>
              <a:t>The voltage across a resistor is </a:t>
            </a:r>
            <a:r>
              <a:rPr lang="en-US" altLang="en-US" sz="2400" i="1" dirty="0" smtClean="0"/>
              <a:t>in phase with</a:t>
            </a:r>
            <a:r>
              <a:rPr lang="en-US" altLang="en-US" sz="2400" dirty="0" smtClean="0"/>
              <a:t> the current, the voltage across an inductor </a:t>
            </a:r>
            <a:r>
              <a:rPr lang="en-US" altLang="en-US" sz="2400" i="1" dirty="0" smtClean="0"/>
              <a:t>leads</a:t>
            </a:r>
            <a:r>
              <a:rPr lang="en-US" altLang="en-US" sz="2400" dirty="0" smtClean="0"/>
              <a:t> the current by 90</a:t>
            </a:r>
            <a:r>
              <a:rPr lang="en-US" altLang="en-US" sz="2400" dirty="0" smtClean="0">
                <a:sym typeface="Symbol" panose="05050102010706020507" pitchFamily="18" charset="2"/>
              </a:rPr>
              <a:t>, and the voltage across a capacitor </a:t>
            </a:r>
            <a:r>
              <a:rPr lang="en-US" altLang="en-US" sz="2400" i="1" dirty="0" smtClean="0">
                <a:sym typeface="Symbol" panose="05050102010706020507" pitchFamily="18" charset="2"/>
              </a:rPr>
              <a:t>lags</a:t>
            </a:r>
            <a:r>
              <a:rPr lang="en-US" altLang="en-US" sz="2400" dirty="0" smtClean="0">
                <a:sym typeface="Symbol" panose="05050102010706020507" pitchFamily="18" charset="2"/>
              </a:rPr>
              <a:t> the current by </a:t>
            </a:r>
            <a:r>
              <a:rPr lang="en-US" altLang="en-US" sz="2400" dirty="0" smtClean="0"/>
              <a:t>90</a:t>
            </a:r>
            <a:r>
              <a:rPr lang="en-US" altLang="en-US" sz="2400" dirty="0" smtClean="0">
                <a:sym typeface="Symbol" panose="05050102010706020507" pitchFamily="18" charset="2"/>
              </a:rPr>
              <a:t></a:t>
            </a:r>
          </a:p>
          <a:p>
            <a:pPr eaLnBrk="1" hangingPunct="1"/>
            <a:r>
              <a:rPr lang="en-US" altLang="en-US" sz="2400" dirty="0" smtClean="0">
                <a:sym typeface="Symbol" panose="05050102010706020507" pitchFamily="18" charset="2"/>
              </a:rPr>
              <a:t>The reactance of an inductor </a:t>
            </a:r>
            <a:r>
              <a:rPr lang="en-US" altLang="en-US" sz="2400" i="1" dirty="0" smtClean="0">
                <a:sym typeface="Symbol" panose="05050102010706020507" pitchFamily="18" charset="2"/>
              </a:rPr>
              <a:t>X</a:t>
            </a:r>
            <a:r>
              <a:rPr lang="en-US" altLang="en-US" sz="2400" i="1" baseline="-25000" dirty="0" smtClean="0">
                <a:sym typeface="Symbol" panose="05050102010706020507" pitchFamily="18" charset="2"/>
              </a:rPr>
              <a:t>L</a:t>
            </a:r>
            <a:r>
              <a:rPr lang="en-US" altLang="en-US" sz="2400" dirty="0" smtClean="0">
                <a:sym typeface="Symbol" panose="05050102010706020507" pitchFamily="18" charset="2"/>
              </a:rPr>
              <a:t> = </a:t>
            </a:r>
            <a:r>
              <a:rPr lang="en-US" altLang="en-US" sz="2400" i="1" dirty="0" smtClean="0">
                <a:sym typeface="Symbol" panose="05050102010706020507" pitchFamily="18" charset="2"/>
              </a:rPr>
              <a:t>L</a:t>
            </a:r>
          </a:p>
          <a:p>
            <a:pPr eaLnBrk="1" hangingPunct="1"/>
            <a:r>
              <a:rPr lang="en-US" altLang="en-US" sz="2400" dirty="0" smtClean="0">
                <a:sym typeface="Symbol" panose="05050102010706020507" pitchFamily="18" charset="2"/>
              </a:rPr>
              <a:t>The reactance of a capacitor </a:t>
            </a:r>
            <a:r>
              <a:rPr lang="en-US" altLang="en-US" sz="2400" i="1" dirty="0" smtClean="0">
                <a:sym typeface="Symbol" panose="05050102010706020507" pitchFamily="18" charset="2"/>
              </a:rPr>
              <a:t>X</a:t>
            </a:r>
            <a:r>
              <a:rPr lang="en-US" altLang="en-US" sz="2400" i="1" baseline="-25000" dirty="0" smtClean="0">
                <a:sym typeface="Symbol" panose="05050102010706020507" pitchFamily="18" charset="2"/>
              </a:rPr>
              <a:t>C</a:t>
            </a:r>
            <a:r>
              <a:rPr lang="en-US" altLang="en-US" sz="2400" dirty="0" smtClean="0">
                <a:sym typeface="Symbol" panose="05050102010706020507" pitchFamily="18" charset="2"/>
              </a:rPr>
              <a:t> = 1/</a:t>
            </a:r>
            <a:r>
              <a:rPr lang="en-US" altLang="en-US" sz="2400" i="1" dirty="0" smtClean="0">
                <a:sym typeface="Symbol" panose="05050102010706020507" pitchFamily="18" charset="2"/>
              </a:rPr>
              <a:t>C</a:t>
            </a:r>
          </a:p>
          <a:p>
            <a:pPr eaLnBrk="1" hangingPunct="1"/>
            <a:r>
              <a:rPr lang="en-US" altLang="en-US" sz="2400" dirty="0" smtClean="0">
                <a:sym typeface="Symbol" panose="05050102010706020507" pitchFamily="18" charset="2"/>
              </a:rPr>
              <a:t>The relationship between current and voltage in circuits containing reactance can be described by its impedance</a:t>
            </a:r>
          </a:p>
          <a:p>
            <a:pPr eaLnBrk="1" hangingPunct="1"/>
            <a:r>
              <a:rPr lang="en-US" altLang="en-US" sz="2400" dirty="0" smtClean="0">
                <a:sym typeface="Symbol" panose="05050102010706020507" pitchFamily="18" charset="2"/>
              </a:rPr>
              <a:t>The use of impedance is simplified by the use of complex notation</a:t>
            </a:r>
          </a:p>
        </p:txBody>
      </p:sp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2159000" y="2205038"/>
          <a:ext cx="24368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7" name="Equation" r:id="rId4" imgW="2413000" imgH="419100" progId="Equation.3">
                  <p:embed/>
                </p:oleObj>
              </mc:Choice>
              <mc:Fallback>
                <p:oleObj name="Equation" r:id="rId4" imgW="24130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0" y="2205038"/>
                        <a:ext cx="2436813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832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5199063" cy="4176712"/>
          </a:xfrm>
        </p:spPr>
        <p:txBody>
          <a:bodyPr/>
          <a:lstStyle/>
          <a:p>
            <a:pPr eaLnBrk="1" hangingPunct="1"/>
            <a:r>
              <a:rPr lang="en-GB" altLang="en-US" smtClean="0"/>
              <a:t>The </a:t>
            </a:r>
            <a:r>
              <a:rPr lang="en-GB" altLang="en-US" smtClean="0">
                <a:solidFill>
                  <a:srgbClr val="667AFF"/>
                </a:solidFill>
              </a:rPr>
              <a:t>Further Study </a:t>
            </a:r>
            <a:r>
              <a:rPr lang="en-GB" altLang="en-US" smtClean="0"/>
              <a:t>section at the end of Chapter 6 looks at the characteristics of a simple reactive circuit.</a:t>
            </a:r>
          </a:p>
          <a:p>
            <a:pPr eaLnBrk="1" hangingPunct="1"/>
            <a:r>
              <a:rPr lang="en-GB" altLang="en-US" smtClean="0"/>
              <a:t>See if you can model the behaviour of the circuit at a single frequency and then watch the video to check your analysis.</a:t>
            </a:r>
          </a:p>
        </p:txBody>
      </p:sp>
      <p:grpSp>
        <p:nvGrpSpPr>
          <p:cNvPr id="33796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33801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Further Study</a:t>
              </a:r>
            </a:p>
          </p:txBody>
        </p:sp>
      </p:grpSp>
      <p:grpSp>
        <p:nvGrpSpPr>
          <p:cNvPr id="33797" name="Group 9"/>
          <p:cNvGrpSpPr>
            <a:grpSpLocks/>
          </p:cNvGrpSpPr>
          <p:nvPr/>
        </p:nvGrpSpPr>
        <p:grpSpPr bwMode="auto">
          <a:xfrm>
            <a:off x="6659563" y="225425"/>
            <a:ext cx="1079500" cy="1201738"/>
            <a:chOff x="7848364" y="296652"/>
            <a:chExt cx="1080120" cy="1202369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848364" y="1160705"/>
              <a:ext cx="1080120" cy="338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Video 6B</a:t>
              </a:r>
            </a:p>
          </p:txBody>
        </p:sp>
        <p:pic>
          <p:nvPicPr>
            <p:cNvPr id="3380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798" name="Picture 14" descr="Further Study 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844675"/>
            <a:ext cx="1854200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0"/>
            <a:ext cx="7504113" cy="838200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Next time: Power </a:t>
            </a:r>
            <a:r>
              <a:rPr lang="en-US" altLang="en-US" dirty="0" smtClean="0"/>
              <a:t>in AC Circuits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r>
              <a:rPr lang="en-US" altLang="en-US" sz="2400" smtClean="0"/>
              <a:t>Introduction</a:t>
            </a:r>
          </a:p>
          <a:p>
            <a:pPr lvl="2" eaLnBrk="1" hangingPunct="1"/>
            <a:r>
              <a:rPr lang="en-US" altLang="en-US" sz="2400" smtClean="0"/>
              <a:t>Power in Resistive Components</a:t>
            </a:r>
          </a:p>
          <a:p>
            <a:pPr lvl="2" eaLnBrk="1" hangingPunct="1"/>
            <a:r>
              <a:rPr lang="en-US" altLang="en-US" sz="2400" smtClean="0"/>
              <a:t>Power in Capacitors</a:t>
            </a:r>
          </a:p>
          <a:p>
            <a:pPr lvl="2" eaLnBrk="1" hangingPunct="1"/>
            <a:r>
              <a:rPr lang="en-US" altLang="en-US" sz="2400" smtClean="0"/>
              <a:t>Power in Inductors</a:t>
            </a:r>
          </a:p>
          <a:p>
            <a:pPr lvl="2" eaLnBrk="1" hangingPunct="1"/>
            <a:r>
              <a:rPr lang="en-US" altLang="en-US" sz="2400" smtClean="0"/>
              <a:t>Circuits with Resistance</a:t>
            </a:r>
            <a:br>
              <a:rPr lang="en-US" altLang="en-US" sz="2400" smtClean="0"/>
            </a:br>
            <a:r>
              <a:rPr lang="en-US" altLang="en-US" sz="2400" smtClean="0"/>
              <a:t>and Reactance</a:t>
            </a:r>
          </a:p>
          <a:p>
            <a:pPr lvl="2" eaLnBrk="1" hangingPunct="1"/>
            <a:r>
              <a:rPr lang="en-US" altLang="en-US" sz="2400" smtClean="0"/>
              <a:t>Active and Reactive Power</a:t>
            </a:r>
          </a:p>
          <a:p>
            <a:pPr lvl="2" eaLnBrk="1" hangingPunct="1"/>
            <a:r>
              <a:rPr lang="en-US" altLang="en-US" sz="2400" smtClean="0"/>
              <a:t>Power Factor Correction</a:t>
            </a:r>
          </a:p>
          <a:p>
            <a:pPr lvl="2" eaLnBrk="1" hangingPunct="1"/>
            <a:r>
              <a:rPr lang="en-US" altLang="en-US" sz="2400" smtClean="0"/>
              <a:t>Three-Phase Systems</a:t>
            </a:r>
          </a:p>
          <a:p>
            <a:pPr lvl="2" eaLnBrk="1" hangingPunct="1"/>
            <a:r>
              <a:rPr lang="en-US" altLang="en-US" sz="2400" smtClean="0"/>
              <a:t>Power Measurement</a:t>
            </a:r>
          </a:p>
          <a:p>
            <a:pPr lvl="2" eaLnBrk="1" hangingPunct="1"/>
            <a:endParaRPr lang="en-US" altLang="en-US" sz="2400" smtClean="0"/>
          </a:p>
          <a:p>
            <a:pPr lvl="2" eaLnBrk="1" hangingPunct="1">
              <a:lnSpc>
                <a:spcPct val="70000"/>
              </a:lnSpc>
            </a:pPr>
            <a:endParaRPr lang="en-US" altLang="en-US" smtClean="0"/>
          </a:p>
        </p:txBody>
      </p:sp>
      <p:grpSp>
        <p:nvGrpSpPr>
          <p:cNvPr id="35844" name="Group 6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35846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Chapter 7</a:t>
              </a:r>
            </a:p>
          </p:txBody>
        </p:sp>
      </p:grpSp>
      <p:pic>
        <p:nvPicPr>
          <p:cNvPr id="35845" name="Picture 9" descr="Chap 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2673350"/>
            <a:ext cx="36703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288" y="1736812"/>
            <a:ext cx="8353425" cy="4438650"/>
            <a:chOff x="395288" y="1808163"/>
            <a:chExt cx="8353425" cy="4438650"/>
          </a:xfrm>
        </p:grpSpPr>
        <p:pic>
          <p:nvPicPr>
            <p:cNvPr id="10242" name="Picture 4" descr="C15NF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1808163"/>
              <a:ext cx="8353425" cy="443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3" name="TextBox 1"/>
            <p:cNvSpPr txBox="1">
              <a:spLocks noChangeArrowheads="1"/>
            </p:cNvSpPr>
            <p:nvPr/>
          </p:nvSpPr>
          <p:spPr bwMode="auto">
            <a:xfrm>
              <a:off x="5472113" y="2024063"/>
              <a:ext cx="14033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600">
                  <a:latin typeface="Times" panose="02020603050405020304" pitchFamily="18" charset="0"/>
                  <a:sym typeface="Symbol" panose="05050102010706020507" pitchFamily="18" charset="2"/>
                </a:rPr>
                <a:t>sin(t+90)</a:t>
              </a:r>
              <a:endParaRPr lang="en-CA" altLang="en-US" sz="2800">
                <a:latin typeface="Times" panose="02020603050405020304" pitchFamily="18" charset="0"/>
              </a:endParaRPr>
            </a:p>
          </p:txBody>
        </p:sp>
        <p:sp>
          <p:nvSpPr>
            <p:cNvPr id="10244" name="TextBox 3"/>
            <p:cNvSpPr txBox="1">
              <a:spLocks noChangeArrowheads="1"/>
            </p:cNvSpPr>
            <p:nvPr/>
          </p:nvSpPr>
          <p:spPr bwMode="auto">
            <a:xfrm>
              <a:off x="7343775" y="2038350"/>
              <a:ext cx="1404938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600">
                  <a:latin typeface="Times" panose="02020603050405020304" pitchFamily="18" charset="0"/>
                  <a:sym typeface="Symbol" panose="05050102010706020507" pitchFamily="18" charset="2"/>
                </a:rPr>
                <a:t>sin(t-90)</a:t>
              </a:r>
              <a:endParaRPr lang="en-CA" altLang="en-US" sz="2800">
                <a:latin typeface="Times" panose="02020603050405020304" pitchFamily="18" charset="0"/>
              </a:endParaRPr>
            </a:p>
          </p:txBody>
        </p:sp>
      </p:grp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0042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CIVIL (C</a:t>
            </a:r>
            <a:r>
              <a:rPr lang="en-US" altLang="en-US" smtClean="0">
                <a:sym typeface="Symbol" panose="05050102010706020507" pitchFamily="18" charset="2"/>
              </a:rPr>
              <a:t>I leads V; L V lead I)  or </a:t>
            </a:r>
            <a:r>
              <a:rPr lang="en-US" altLang="en-US" smtClean="0"/>
              <a:t> </a:t>
            </a:r>
            <a:br>
              <a:rPr lang="en-US" altLang="en-US" smtClean="0"/>
            </a:br>
            <a:r>
              <a:rPr lang="en-US" altLang="en-US" smtClean="0"/>
              <a:t>ELI the ICE man (E leads I in L, I leads E in C)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15816" y="5748921"/>
            <a:ext cx="5004556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to </a:t>
            </a:r>
            <a:r>
              <a:rPr lang="en-US" altLang="en-US" sz="1600" dirty="0" smtClean="0">
                <a:solidFill>
                  <a:srgbClr val="FF0000"/>
                </a:solidFill>
              </a:rPr>
              <a:t>applied Current</a:t>
            </a:r>
            <a:r>
              <a:rPr lang="en-US" altLang="en-US" sz="1600" dirty="0">
                <a:solidFill>
                  <a:srgbClr val="FF0000"/>
                </a:solidFill>
              </a:rPr>
              <a:t>: 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leads I, V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lags I</a:t>
            </a:r>
          </a:p>
          <a:p>
            <a:pPr lvl="0" eaLnBrk="1" hangingPunct="1">
              <a:spcBef>
                <a:spcPct val="30000"/>
              </a:spcBef>
            </a:pPr>
            <a:r>
              <a:rPr lang="en-US" altLang="en-US" sz="1600" dirty="0">
                <a:solidFill>
                  <a:srgbClr val="FF0000"/>
                </a:solidFill>
              </a:rPr>
              <a:t>Relative to </a:t>
            </a:r>
            <a:r>
              <a:rPr lang="en-US" altLang="en-US" sz="1600" dirty="0" smtClean="0">
                <a:solidFill>
                  <a:srgbClr val="FF0000"/>
                </a:solidFill>
              </a:rPr>
              <a:t>applied Voltage</a:t>
            </a:r>
            <a:r>
              <a:rPr lang="en-US" altLang="en-US" sz="1600" dirty="0">
                <a:solidFill>
                  <a:srgbClr val="FF0000"/>
                </a:solidFill>
              </a:rPr>
              <a:t>:  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L</a:t>
            </a:r>
            <a:r>
              <a:rPr lang="en-US" altLang="en-US" sz="1600" dirty="0">
                <a:solidFill>
                  <a:srgbClr val="FF0000"/>
                </a:solidFill>
              </a:rPr>
              <a:t> lags </a:t>
            </a:r>
            <a:r>
              <a:rPr lang="en-US" altLang="en-US" sz="1600" dirty="0" smtClean="0">
                <a:solidFill>
                  <a:srgbClr val="FF0000"/>
                </a:solidFill>
              </a:rPr>
              <a:t>V, </a:t>
            </a:r>
            <a:r>
              <a:rPr lang="en-US" altLang="en-US" sz="1600" dirty="0">
                <a:solidFill>
                  <a:srgbClr val="FF0000"/>
                </a:solidFill>
              </a:rPr>
              <a:t>I</a:t>
            </a:r>
            <a:r>
              <a:rPr lang="en-US" altLang="en-US" sz="1600" baseline="-25000" dirty="0">
                <a:solidFill>
                  <a:srgbClr val="FF0000"/>
                </a:solidFill>
              </a:rPr>
              <a:t>C</a:t>
            </a:r>
            <a:r>
              <a:rPr lang="en-US" altLang="en-US" sz="1600" dirty="0">
                <a:solidFill>
                  <a:srgbClr val="FF0000"/>
                </a:solidFill>
              </a:rPr>
              <a:t> leads </a:t>
            </a:r>
            <a:r>
              <a:rPr lang="en-US" altLang="en-US" sz="1600" dirty="0" smtClean="0">
                <a:solidFill>
                  <a:srgbClr val="FF0000"/>
                </a:solidFill>
              </a:rPr>
              <a:t>V</a:t>
            </a:r>
            <a:endParaRPr lang="en-US" altLang="en-US" sz="1600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The instantaneous power dissipated in a component is a product of the instantaneous voltage and the instantaneous current</a:t>
            </a:r>
          </a:p>
          <a:p>
            <a:pPr algn="ctr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en-US" i="1" dirty="0" smtClean="0">
                <a:sym typeface="Symbol" panose="05050102010706020507" pitchFamily="18" charset="2"/>
              </a:rPr>
              <a:t>p = vi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In a resistive circuit the voltage and current are in phase – calculation of </a:t>
            </a:r>
            <a:r>
              <a:rPr lang="en-US" altLang="en-US" i="1" dirty="0" smtClean="0">
                <a:sym typeface="Symbol" panose="05050102010706020507" pitchFamily="18" charset="2"/>
              </a:rPr>
              <a:t>p</a:t>
            </a:r>
            <a:r>
              <a:rPr lang="en-US" altLang="en-US" dirty="0" smtClean="0">
                <a:sym typeface="Symbol" panose="05050102010706020507" pitchFamily="18" charset="2"/>
              </a:rPr>
              <a:t> is straightforward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In reactive circuits, there will normally be some phase shift between </a:t>
            </a:r>
            <a:r>
              <a:rPr lang="en-US" altLang="en-US" i="1" dirty="0" smtClean="0">
                <a:sym typeface="Symbol" panose="05050102010706020507" pitchFamily="18" charset="2"/>
              </a:rPr>
              <a:t>v</a:t>
            </a:r>
            <a:r>
              <a:rPr lang="en-US" altLang="en-US" dirty="0" smtClean="0">
                <a:sym typeface="Symbol" panose="05050102010706020507" pitchFamily="18" charset="2"/>
              </a:rPr>
              <a:t> and </a:t>
            </a:r>
            <a:r>
              <a:rPr lang="en-US" altLang="en-US" i="1" dirty="0" err="1" smtClean="0">
                <a:sym typeface="Symbol" panose="05050102010706020507" pitchFamily="18" charset="2"/>
              </a:rPr>
              <a:t>i</a:t>
            </a:r>
            <a:r>
              <a:rPr lang="en-US" altLang="en-US" dirty="0" smtClean="0">
                <a:sym typeface="Symbol" panose="05050102010706020507" pitchFamily="18" charset="2"/>
              </a:rPr>
              <a:t>, and calculating the power becomes more complicated</a:t>
            </a:r>
          </a:p>
        </p:txBody>
      </p:sp>
      <p:sp>
        <p:nvSpPr>
          <p:cNvPr id="37892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7893" name="Rectangle 13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pSp>
        <p:nvGrpSpPr>
          <p:cNvPr id="37894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37895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Power in Resistive Components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471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Suppose a voltage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=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V</a:t>
            </a:r>
            <a:r>
              <a:rPr lang="en-US" altLang="en-US" i="1" baseline="-25000" dirty="0" err="1" smtClean="0"/>
              <a:t>p</a:t>
            </a:r>
            <a:r>
              <a:rPr lang="en-US" altLang="en-US" dirty="0" smtClean="0"/>
              <a:t> sin </a:t>
            </a:r>
            <a:r>
              <a:rPr lang="en-US" altLang="en-US" i="1" dirty="0" smtClean="0">
                <a:sym typeface="Symbol" panose="05050102010706020507" pitchFamily="18" charset="2"/>
              </a:rPr>
              <a:t>t </a:t>
            </a:r>
            <a:r>
              <a:rPr lang="en-US" altLang="en-US" dirty="0" smtClean="0">
                <a:sym typeface="Symbol" panose="05050102010706020507" pitchFamily="18" charset="2"/>
              </a:rPr>
              <a:t>is applied across a resistance </a:t>
            </a:r>
            <a:r>
              <a:rPr lang="en-US" altLang="en-US" i="1" dirty="0" smtClean="0">
                <a:sym typeface="Symbol" panose="05050102010706020507" pitchFamily="18" charset="2"/>
              </a:rPr>
              <a:t>R. </a:t>
            </a:r>
            <a:r>
              <a:rPr lang="en-US" altLang="en-US" dirty="0" smtClean="0">
                <a:sym typeface="Symbol" panose="05050102010706020507" pitchFamily="18" charset="2"/>
              </a:rPr>
              <a:t>The resultant current </a:t>
            </a:r>
            <a:r>
              <a:rPr lang="en-US" altLang="en-US" i="1" dirty="0" err="1" smtClean="0">
                <a:sym typeface="Symbol" panose="05050102010706020507" pitchFamily="18" charset="2"/>
              </a:rPr>
              <a:t>i</a:t>
            </a:r>
            <a:r>
              <a:rPr lang="en-US" altLang="en-US" dirty="0" smtClean="0">
                <a:sym typeface="Symbol" panose="05050102010706020507" pitchFamily="18" charset="2"/>
              </a:rPr>
              <a:t> will be</a:t>
            </a:r>
          </a:p>
          <a:p>
            <a:pPr eaLnBrk="1" hangingPunct="1">
              <a:lnSpc>
                <a:spcPct val="11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1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5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The resultant instantaneous power </a:t>
            </a:r>
            <a:r>
              <a:rPr lang="en-US" altLang="en-US" i="1" dirty="0" smtClean="0">
                <a:sym typeface="Symbol" panose="05050102010706020507" pitchFamily="18" charset="2"/>
              </a:rPr>
              <a:t>p</a:t>
            </a:r>
            <a:r>
              <a:rPr lang="en-US" altLang="en-US" dirty="0" smtClean="0">
                <a:sym typeface="Symbol" panose="05050102010706020507" pitchFamily="18" charset="2"/>
              </a:rPr>
              <a:t> will be</a:t>
            </a:r>
            <a:endParaRPr lang="en-US" altLang="en-US" b="1" dirty="0" smtClean="0">
              <a:solidFill>
                <a:srgbClr val="0000FF"/>
              </a:solidFill>
              <a:sym typeface="Symbol" panose="05050102010706020507" pitchFamily="18" charset="2"/>
            </a:endParaRPr>
          </a:p>
        </p:txBody>
      </p:sp>
      <p:sp>
        <p:nvSpPr>
          <p:cNvPr id="3994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9941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399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aphicFrame>
        <p:nvGraphicFramePr>
          <p:cNvPr id="39943" name="Object 9"/>
          <p:cNvGraphicFramePr>
            <a:graphicFrameLocks noChangeAspect="1"/>
          </p:cNvGraphicFramePr>
          <p:nvPr/>
        </p:nvGraphicFramePr>
        <p:xfrm>
          <a:off x="2555875" y="2852738"/>
          <a:ext cx="3633788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6" name="Equation" r:id="rId4" imgW="3619500" imgH="723900" progId="Equation.3">
                  <p:embed/>
                </p:oleObj>
              </mc:Choice>
              <mc:Fallback>
                <p:oleObj name="Equation" r:id="rId4" imgW="3619500" imgH="723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2852738"/>
                        <a:ext cx="3633788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4" name="Rectangle 12"/>
          <p:cNvSpPr>
            <a:spLocks noChangeArrowheads="1"/>
          </p:cNvSpPr>
          <p:nvPr/>
        </p:nvSpPr>
        <p:spPr bwMode="auto">
          <a:xfrm>
            <a:off x="0" y="2847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aphicFrame>
        <p:nvGraphicFramePr>
          <p:cNvPr id="39945" name="Object 11"/>
          <p:cNvGraphicFramePr>
            <a:graphicFrameLocks noChangeAspect="1"/>
          </p:cNvGraphicFramePr>
          <p:nvPr/>
        </p:nvGraphicFramePr>
        <p:xfrm>
          <a:off x="2484438" y="4149725"/>
          <a:ext cx="3022600" cy="217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7" name="Formel" r:id="rId6" imgW="3022600" imgH="2184400" progId="Equation.3">
                  <p:embed/>
                </p:oleObj>
              </mc:Choice>
              <mc:Fallback>
                <p:oleObj name="Formel" r:id="rId6" imgW="3022600" imgH="2184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4149725"/>
                        <a:ext cx="3022600" cy="217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pSp>
        <p:nvGrpSpPr>
          <p:cNvPr id="39947" name="Group 13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39948" name="Picture 8" descr="Proposed cover design icon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7.2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347864" y="4037955"/>
            <a:ext cx="368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 i="1" dirty="0">
                <a:sym typeface="Symbol" panose="05050102010706020507" pitchFamily="18" charset="2"/>
              </a:rPr>
              <a:t>(</a:t>
            </a:r>
            <a:r>
              <a:rPr lang="en-US" altLang="en-US" sz="2400" dirty="0">
                <a:sym typeface="Symbol" panose="05050102010706020507" pitchFamily="18" charset="2"/>
              </a:rPr>
              <a:t>that is, </a:t>
            </a:r>
            <a:r>
              <a:rPr lang="en-US" altLang="en-US" sz="2400" i="1" dirty="0">
                <a:sym typeface="Symbol" panose="05050102010706020507" pitchFamily="18" charset="2"/>
              </a:rPr>
              <a:t>p(t) = </a:t>
            </a:r>
            <a:r>
              <a:rPr lang="en-US" altLang="en-US" sz="2400" i="1" dirty="0" err="1">
                <a:sym typeface="Symbol" panose="05050102010706020507" pitchFamily="18" charset="2"/>
              </a:rPr>
              <a:t>i</a:t>
            </a:r>
            <a:r>
              <a:rPr lang="en-US" altLang="en-US" sz="2400" i="1" dirty="0">
                <a:sym typeface="Symbol" panose="05050102010706020507" pitchFamily="18" charset="2"/>
              </a:rPr>
              <a:t>(t)v(t</a:t>
            </a:r>
            <a:r>
              <a:rPr lang="en-US" altLang="en-US" sz="2400" i="1" dirty="0" smtClean="0">
                <a:sym typeface="Symbol" panose="05050102010706020507" pitchFamily="18" charset="2"/>
              </a:rPr>
              <a:t>))</a:t>
            </a:r>
            <a:endParaRPr lang="nb-N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6075" y="1664804"/>
            <a:ext cx="85471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Calculate the average power over a ½ cycle (</a:t>
            </a:r>
            <a:r>
              <a:rPr lang="en-US" altLang="en-US" i="1" dirty="0" smtClean="0">
                <a:sym typeface="Symbol" panose="05050102010706020507" pitchFamily="18" charset="2"/>
              </a:rPr>
              <a:t> = t</a:t>
            </a:r>
            <a:r>
              <a:rPr lang="en-US" altLang="en-US" dirty="0" smtClean="0">
                <a:sym typeface="Symbol" panose="05050102010706020507" pitchFamily="18" charset="2"/>
              </a:rPr>
              <a:t>)</a:t>
            </a: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/>
            </a:r>
            <a:br>
              <a:rPr lang="en-US" altLang="en-US" dirty="0" smtClean="0">
                <a:sym typeface="Symbol" panose="05050102010706020507" pitchFamily="18" charset="2"/>
              </a:rPr>
            </a:b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1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	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en-US" altLang="en-US" sz="1800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where </a:t>
            </a:r>
            <a:r>
              <a:rPr lang="en-US" altLang="en-US" i="1" dirty="0" smtClean="0">
                <a:sym typeface="Symbol" panose="05050102010706020507" pitchFamily="18" charset="2"/>
              </a:rPr>
              <a:t>V</a:t>
            </a:r>
            <a:r>
              <a:rPr lang="en-US" altLang="en-US" dirty="0" smtClean="0">
                <a:sym typeface="Symbol" panose="05050102010706020507" pitchFamily="18" charset="2"/>
              </a:rPr>
              <a:t> and </a:t>
            </a:r>
            <a:r>
              <a:rPr lang="en-US" altLang="en-US" i="1" dirty="0" smtClean="0">
                <a:sym typeface="Symbol" panose="05050102010706020507" pitchFamily="18" charset="2"/>
              </a:rPr>
              <a:t>I</a:t>
            </a:r>
            <a:r>
              <a:rPr lang="en-US" altLang="en-US" dirty="0" smtClean="0">
                <a:sym typeface="Symbol" panose="05050102010706020507" pitchFamily="18" charset="2"/>
              </a:rPr>
              <a:t> are the </a:t>
            </a:r>
            <a:r>
              <a:rPr lang="en-US" altLang="en-US" b="1" dirty="0" err="1" smtClean="0">
                <a:solidFill>
                  <a:srgbClr val="0000FF"/>
                </a:solidFill>
                <a:sym typeface="Symbol" panose="05050102010706020507" pitchFamily="18" charset="2"/>
              </a:rPr>
              <a:t>r.m.s</a:t>
            </a:r>
            <a:r>
              <a:rPr lang="en-US" altLang="en-US" b="1" dirty="0" smtClean="0">
                <a:solidFill>
                  <a:srgbClr val="0000FF"/>
                </a:solidFill>
                <a:sym typeface="Symbol" panose="05050102010706020507" pitchFamily="18" charset="2"/>
              </a:rPr>
              <a:t>. voltage and current</a:t>
            </a: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1990" name="Rectangle 8"/>
          <p:cNvSpPr>
            <a:spLocks noChangeArrowheads="1"/>
          </p:cNvSpPr>
          <p:nvPr/>
        </p:nvSpPr>
        <p:spPr bwMode="auto">
          <a:xfrm>
            <a:off x="0" y="2847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199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1993" name="TextBox 8"/>
          <p:cNvSpPr txBox="1">
            <a:spLocks noChangeArrowheads="1"/>
          </p:cNvSpPr>
          <p:nvPr/>
        </p:nvSpPr>
        <p:spPr bwMode="auto">
          <a:xfrm>
            <a:off x="3203848" y="83035"/>
            <a:ext cx="21971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dirty="0">
                <a:solidFill>
                  <a:srgbClr val="FF0000"/>
                </a:solidFill>
                <a:latin typeface="Times" panose="02020603050405020304" pitchFamily="18" charset="0"/>
              </a:rPr>
              <a:t>From Chapter 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dirty="0" err="1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sz="2000" baseline="-25000" dirty="0" err="1">
                <a:solidFill>
                  <a:srgbClr val="FF0000"/>
                </a:solidFill>
                <a:latin typeface="Times" panose="02020603050405020304" pitchFamily="18" charset="0"/>
              </a:rPr>
              <a:t>avg</a:t>
            </a:r>
            <a:r>
              <a:rPr lang="en-CA" altLang="en-US" sz="2000" dirty="0">
                <a:solidFill>
                  <a:srgbClr val="FF0000"/>
                </a:solidFill>
                <a:latin typeface="Times" panose="02020603050405020304" pitchFamily="18" charset="0"/>
              </a:rPr>
              <a:t>=(2/</a:t>
            </a:r>
            <a:r>
              <a:rPr lang="en-CA" altLang="en-US" sz="2000" dirty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)</a:t>
            </a:r>
            <a:r>
              <a:rPr lang="en-CA" altLang="en-US" sz="2000" dirty="0" err="1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CA" altLang="en-US" sz="2000" baseline="-25000" dirty="0" err="1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p</a:t>
            </a:r>
            <a:endParaRPr lang="en-CA" altLang="en-US" sz="2000" baseline="-25000" dirty="0">
              <a:solidFill>
                <a:srgbClr val="FF0000"/>
              </a:solidFill>
              <a:latin typeface="Times" panose="02020603050405020304" pitchFamily="18" charset="0"/>
              <a:sym typeface="Symbol" panose="05050102010706020507" pitchFamily="18" charset="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dirty="0" err="1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CA" altLang="en-US" sz="2000" baseline="-25000" dirty="0" err="1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rms</a:t>
            </a:r>
            <a:r>
              <a:rPr lang="en-CA" altLang="en-US" sz="2000" dirty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=(1/2)</a:t>
            </a:r>
            <a:r>
              <a:rPr lang="en-CA" altLang="en-US" sz="2000" dirty="0" err="1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CA" altLang="en-US" sz="2000" baseline="-25000" dirty="0" err="1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p</a:t>
            </a:r>
            <a:endParaRPr lang="en-CA" altLang="en-US" sz="2000" dirty="0">
              <a:solidFill>
                <a:srgbClr val="FF0000"/>
              </a:solidFill>
              <a:latin typeface="Times" panose="02020603050405020304" pitchFamily="18" charset="0"/>
              <a:sym typeface="Symbol" panose="05050102010706020507" pitchFamily="18" charset="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 dirty="0" smtClean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Same for Current</a:t>
            </a:r>
            <a:endParaRPr lang="en-CA" altLang="en-US" sz="2000" dirty="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770825"/>
              </p:ext>
            </p:extLst>
          </p:nvPr>
        </p:nvGraphicFramePr>
        <p:xfrm>
          <a:off x="1187624" y="2168860"/>
          <a:ext cx="6012668" cy="377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0" name="Formel" r:id="rId4" imgW="3238200" imgH="2044440" progId="Equation.3">
                  <p:embed/>
                </p:oleObj>
              </mc:Choice>
              <mc:Fallback>
                <p:oleObj name="Formel" r:id="rId4" imgW="3238200" imgH="2044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168860"/>
                        <a:ext cx="6012668" cy="377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Relationship between </a:t>
            </a:r>
            <a:r>
              <a:rPr lang="en-GB" altLang="en-US" b="1" i="1" smtClean="0">
                <a:solidFill>
                  <a:srgbClr val="0000FF"/>
                </a:solidFill>
              </a:rPr>
              <a:t>v</a:t>
            </a:r>
            <a:r>
              <a:rPr lang="en-GB" altLang="en-US" b="1" smtClean="0">
                <a:solidFill>
                  <a:srgbClr val="0000FF"/>
                </a:solidFill>
              </a:rPr>
              <a:t>, </a:t>
            </a:r>
            <a:r>
              <a:rPr lang="en-GB" altLang="en-US" b="1" i="1" smtClean="0">
                <a:solidFill>
                  <a:srgbClr val="0000FF"/>
                </a:solidFill>
              </a:rPr>
              <a:t>i</a:t>
            </a:r>
            <a:r>
              <a:rPr lang="en-GB" altLang="en-US" b="1" smtClean="0">
                <a:solidFill>
                  <a:srgbClr val="0000FF"/>
                </a:solidFill>
              </a:rPr>
              <a:t> and </a:t>
            </a:r>
            <a:r>
              <a:rPr lang="en-GB" altLang="en-US" b="1" i="1" smtClean="0">
                <a:solidFill>
                  <a:srgbClr val="0000FF"/>
                </a:solidFill>
              </a:rPr>
              <a:t>p</a:t>
            </a:r>
            <a:r>
              <a:rPr lang="en-GB" altLang="en-US" b="1" smtClean="0">
                <a:solidFill>
                  <a:srgbClr val="0000FF"/>
                </a:solidFill>
              </a:rPr>
              <a:t> in a resistor</a:t>
            </a:r>
          </a:p>
        </p:txBody>
      </p:sp>
      <p:pic>
        <p:nvPicPr>
          <p:cNvPr id="4403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2384425"/>
            <a:ext cx="84613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Power in Capacitors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60851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From our discussion of capacitors we know that the current leads the voltage by 90</a:t>
            </a:r>
            <a:r>
              <a:rPr lang="en-US" altLang="en-US" dirty="0" smtClean="0">
                <a:sym typeface="Symbol" panose="05050102010706020507" pitchFamily="18" charset="2"/>
              </a:rPr>
              <a:t>. Therefore, </a:t>
            </a:r>
            <a:r>
              <a:rPr lang="en-US" altLang="en-US" dirty="0" smtClean="0"/>
              <a:t>if a voltage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=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V</a:t>
            </a:r>
            <a:r>
              <a:rPr lang="en-US" altLang="en-US" i="1" baseline="-25000" dirty="0" err="1" smtClean="0"/>
              <a:t>p</a:t>
            </a:r>
            <a:r>
              <a:rPr lang="en-US" altLang="en-US" dirty="0" smtClean="0"/>
              <a:t> sin </a:t>
            </a:r>
            <a:r>
              <a:rPr lang="en-US" altLang="en-US" i="1" dirty="0" smtClean="0">
                <a:sym typeface="Symbol" panose="05050102010706020507" pitchFamily="18" charset="2"/>
              </a:rPr>
              <a:t>t </a:t>
            </a:r>
            <a:r>
              <a:rPr lang="en-US" altLang="en-US" dirty="0" smtClean="0">
                <a:sym typeface="Symbol" panose="05050102010706020507" pitchFamily="18" charset="2"/>
              </a:rPr>
              <a:t>is applied across a capacitance </a:t>
            </a:r>
            <a:r>
              <a:rPr lang="en-US" altLang="en-US" i="1" dirty="0" smtClean="0">
                <a:sym typeface="Symbol" panose="05050102010706020507" pitchFamily="18" charset="2"/>
              </a:rPr>
              <a:t>C,</a:t>
            </a:r>
            <a:r>
              <a:rPr lang="en-US" altLang="en-US" dirty="0" smtClean="0">
                <a:sym typeface="Symbol" panose="05050102010706020507" pitchFamily="18" charset="2"/>
              </a:rPr>
              <a:t> the current will be given by </a:t>
            </a:r>
            <a:r>
              <a:rPr lang="en-US" altLang="en-US" i="1" dirty="0" err="1" smtClean="0">
                <a:sym typeface="Symbol" panose="05050102010706020507" pitchFamily="18" charset="2"/>
              </a:rPr>
              <a:t>i</a:t>
            </a:r>
            <a:r>
              <a:rPr lang="en-US" altLang="en-US" i="1" dirty="0" smtClean="0">
                <a:sym typeface="Symbol" panose="05050102010706020507" pitchFamily="18" charset="2"/>
              </a:rPr>
              <a:t> </a:t>
            </a:r>
            <a:r>
              <a:rPr lang="en-US" altLang="en-US" dirty="0" smtClean="0">
                <a:sym typeface="Symbol" panose="05050102010706020507" pitchFamily="18" charset="2"/>
              </a:rPr>
              <a:t>= </a:t>
            </a:r>
            <a:r>
              <a:rPr lang="en-US" altLang="en-US" i="1" dirty="0" err="1" smtClean="0">
                <a:sym typeface="Symbol" panose="05050102010706020507" pitchFamily="18" charset="2"/>
              </a:rPr>
              <a:t>I</a:t>
            </a:r>
            <a:r>
              <a:rPr lang="en-US" altLang="en-US" i="1" baseline="-25000" dirty="0" err="1" smtClean="0">
                <a:sym typeface="Symbol" panose="05050102010706020507" pitchFamily="18" charset="2"/>
              </a:rPr>
              <a:t>p</a:t>
            </a:r>
            <a:r>
              <a:rPr lang="en-US" altLang="en-US" dirty="0" smtClean="0">
                <a:sym typeface="Symbol" panose="05050102010706020507" pitchFamily="18" charset="2"/>
              </a:rPr>
              <a:t> </a:t>
            </a:r>
            <a:r>
              <a:rPr lang="en-US" altLang="en-US" dirty="0" err="1" smtClean="0">
                <a:sym typeface="Symbol" panose="05050102010706020507" pitchFamily="18" charset="2"/>
              </a:rPr>
              <a:t>cos</a:t>
            </a:r>
            <a:r>
              <a:rPr lang="en-US" altLang="en-US" dirty="0" smtClean="0">
                <a:sym typeface="Symbol" panose="05050102010706020507" pitchFamily="18" charset="2"/>
              </a:rPr>
              <a:t> </a:t>
            </a:r>
            <a:r>
              <a:rPr lang="en-US" altLang="en-US" i="1" dirty="0" smtClean="0">
                <a:sym typeface="Symbol" panose="05050102010706020507" pitchFamily="18" charset="2"/>
              </a:rPr>
              <a:t>t</a:t>
            </a:r>
          </a:p>
          <a:p>
            <a:pPr eaLnBrk="1" hangingPunct="1">
              <a:lnSpc>
                <a:spcPct val="7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Then</a:t>
            </a:r>
          </a:p>
          <a:p>
            <a:pPr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The average power over </a:t>
            </a:r>
            <a:r>
              <a:rPr lang="en-US" altLang="en-US" i="1" dirty="0" smtClean="0">
                <a:sym typeface="Symbol" panose="05050102010706020507" pitchFamily="18" charset="2"/>
              </a:rPr>
              <a:t>t</a:t>
            </a:r>
            <a:r>
              <a:rPr lang="en-US" altLang="en-US" dirty="0" smtClean="0">
                <a:sym typeface="Symbol" panose="05050102010706020507" pitchFamily="18" charset="2"/>
              </a:rPr>
              <a:t> = </a:t>
            </a:r>
            <a:r>
              <a:rPr lang="en-US" altLang="en-US" i="1" dirty="0" smtClean="0">
                <a:sym typeface="Symbol" panose="05050102010706020507" pitchFamily="18" charset="2"/>
              </a:rPr>
              <a:t>0  </a:t>
            </a:r>
            <a:r>
              <a:rPr lang="en-US" altLang="en-US" dirty="0" smtClean="0">
                <a:sym typeface="Symbol" panose="05050102010706020507" pitchFamily="18" charset="2"/>
              </a:rPr>
              <a:t>is zero</a:t>
            </a:r>
          </a:p>
        </p:txBody>
      </p:sp>
      <p:sp>
        <p:nvSpPr>
          <p:cNvPr id="4608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6085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460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aphicFrame>
        <p:nvGraphicFramePr>
          <p:cNvPr id="46087" name="Object 9"/>
          <p:cNvGraphicFramePr>
            <a:graphicFrameLocks noChangeAspect="1"/>
          </p:cNvGraphicFramePr>
          <p:nvPr/>
        </p:nvGraphicFramePr>
        <p:xfrm>
          <a:off x="2879725" y="3752850"/>
          <a:ext cx="3187700" cy="207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4" name="Équation" r:id="rId4" imgW="3175000" imgH="2082800" progId="Equation.3">
                  <p:embed/>
                </p:oleObj>
              </mc:Choice>
              <mc:Fallback>
                <p:oleObj name="Équation" r:id="rId4" imgW="3175000" imgH="2082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9725" y="3752850"/>
                        <a:ext cx="3187700" cy="207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088" name="Group 10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46089" name="Picture 8" descr="Proposed cover design icon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Relationship between </a:t>
            </a:r>
            <a:r>
              <a:rPr lang="en-GB" altLang="en-US" b="1" i="1" smtClean="0">
                <a:solidFill>
                  <a:srgbClr val="0000FF"/>
                </a:solidFill>
              </a:rPr>
              <a:t>v</a:t>
            </a:r>
            <a:r>
              <a:rPr lang="en-GB" altLang="en-US" b="1" smtClean="0">
                <a:solidFill>
                  <a:srgbClr val="0000FF"/>
                </a:solidFill>
              </a:rPr>
              <a:t>, </a:t>
            </a:r>
            <a:r>
              <a:rPr lang="en-GB" altLang="en-US" b="1" i="1" smtClean="0">
                <a:solidFill>
                  <a:srgbClr val="0000FF"/>
                </a:solidFill>
              </a:rPr>
              <a:t>i</a:t>
            </a:r>
            <a:r>
              <a:rPr lang="en-GB" altLang="en-US" b="1" smtClean="0">
                <a:solidFill>
                  <a:srgbClr val="0000FF"/>
                </a:solidFill>
              </a:rPr>
              <a:t> and </a:t>
            </a:r>
            <a:r>
              <a:rPr lang="en-GB" altLang="en-US" b="1" i="1" smtClean="0">
                <a:solidFill>
                  <a:srgbClr val="0000FF"/>
                </a:solidFill>
              </a:rPr>
              <a:t>p</a:t>
            </a:r>
            <a:r>
              <a:rPr lang="en-GB" altLang="en-US" b="1" smtClean="0">
                <a:solidFill>
                  <a:srgbClr val="0000FF"/>
                </a:solidFill>
              </a:rPr>
              <a:t> in a capacitor</a:t>
            </a:r>
          </a:p>
        </p:txBody>
      </p:sp>
      <p:pic>
        <p:nvPicPr>
          <p:cNvPr id="48131" name="Picture 5" descr="C16NF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08275"/>
            <a:ext cx="871378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Power in Inductors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319587"/>
          </a:xfrm>
        </p:spPr>
        <p:txBody>
          <a:bodyPr/>
          <a:lstStyle/>
          <a:p>
            <a:pPr eaLnBrk="1" hangingPunct="1"/>
            <a:r>
              <a:rPr lang="en-US" altLang="en-US" smtClean="0"/>
              <a:t>From our discussion of inductors we know that the current lags the voltage by 90</a:t>
            </a:r>
            <a:r>
              <a:rPr lang="en-US" altLang="en-US" smtClean="0">
                <a:sym typeface="Symbol" panose="05050102010706020507" pitchFamily="18" charset="2"/>
              </a:rPr>
              <a:t>. Therefore, </a:t>
            </a:r>
            <a:r>
              <a:rPr lang="en-US" altLang="en-US" smtClean="0"/>
              <a:t>if a voltage </a:t>
            </a:r>
            <a:r>
              <a:rPr lang="en-US" altLang="en-US" i="1" smtClean="0"/>
              <a:t>v</a:t>
            </a:r>
            <a:r>
              <a:rPr lang="en-US" altLang="en-US" smtClean="0"/>
              <a:t> =</a:t>
            </a:r>
            <a:r>
              <a:rPr lang="en-US" altLang="en-US" i="1" smtClean="0"/>
              <a:t> V</a:t>
            </a:r>
            <a:r>
              <a:rPr lang="en-US" altLang="en-US" i="1" baseline="-25000" smtClean="0"/>
              <a:t>p</a:t>
            </a:r>
            <a:r>
              <a:rPr lang="en-US" altLang="en-US" smtClean="0"/>
              <a:t> sin </a:t>
            </a:r>
            <a:r>
              <a:rPr lang="en-US" altLang="en-US" i="1" smtClean="0">
                <a:sym typeface="Symbol" panose="05050102010706020507" pitchFamily="18" charset="2"/>
              </a:rPr>
              <a:t>t </a:t>
            </a:r>
            <a:r>
              <a:rPr lang="en-US" altLang="en-US" smtClean="0">
                <a:sym typeface="Symbol" panose="05050102010706020507" pitchFamily="18" charset="2"/>
              </a:rPr>
              <a:t>is applied across an inductance </a:t>
            </a:r>
            <a:r>
              <a:rPr lang="en-US" altLang="en-US" i="1" smtClean="0">
                <a:sym typeface="Symbol" panose="05050102010706020507" pitchFamily="18" charset="2"/>
              </a:rPr>
              <a:t>L,</a:t>
            </a:r>
            <a:r>
              <a:rPr lang="en-US" altLang="en-US" smtClean="0">
                <a:sym typeface="Symbol" panose="05050102010706020507" pitchFamily="18" charset="2"/>
              </a:rPr>
              <a:t> the current will be given by </a:t>
            </a:r>
            <a:r>
              <a:rPr lang="en-US" altLang="en-US" i="1" smtClean="0">
                <a:sym typeface="Symbol" panose="05050102010706020507" pitchFamily="18" charset="2"/>
              </a:rPr>
              <a:t>i </a:t>
            </a:r>
            <a:r>
              <a:rPr lang="en-US" altLang="en-US" smtClean="0">
                <a:sym typeface="Symbol" panose="05050102010706020507" pitchFamily="18" charset="2"/>
              </a:rPr>
              <a:t>= -</a:t>
            </a:r>
            <a:r>
              <a:rPr lang="en-US" altLang="en-US" i="1" smtClean="0">
                <a:sym typeface="Symbol" panose="05050102010706020507" pitchFamily="18" charset="2"/>
              </a:rPr>
              <a:t>I</a:t>
            </a:r>
            <a:r>
              <a:rPr lang="en-US" altLang="en-US" i="1" baseline="-25000" smtClean="0">
                <a:sym typeface="Symbol" panose="05050102010706020507" pitchFamily="18" charset="2"/>
              </a:rPr>
              <a:t>p</a:t>
            </a:r>
            <a:r>
              <a:rPr lang="en-US" altLang="en-US" smtClean="0">
                <a:sym typeface="Symbol" panose="05050102010706020507" pitchFamily="18" charset="2"/>
              </a:rPr>
              <a:t> cos </a:t>
            </a:r>
            <a:r>
              <a:rPr lang="en-US" altLang="en-US" i="1" smtClean="0">
                <a:sym typeface="Symbol" panose="05050102010706020507" pitchFamily="18" charset="2"/>
              </a:rPr>
              <a:t>t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Therefore</a:t>
            </a:r>
          </a:p>
          <a:p>
            <a:pPr eaLnBrk="1" hangingPunct="1">
              <a:lnSpc>
                <a:spcPct val="7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1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7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Again the average power is zero</a:t>
            </a:r>
          </a:p>
          <a:p>
            <a:pPr eaLnBrk="1" hangingPunct="1">
              <a:lnSpc>
                <a:spcPct val="10000"/>
              </a:lnSpc>
            </a:pPr>
            <a:endParaRPr lang="en-US" altLang="en-US" smtClean="0">
              <a:sym typeface="Symbol" panose="05050102010706020507" pitchFamily="18" charset="2"/>
            </a:endParaRPr>
          </a:p>
        </p:txBody>
      </p:sp>
      <p:sp>
        <p:nvSpPr>
          <p:cNvPr id="5018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0181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01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aphicFrame>
        <p:nvGraphicFramePr>
          <p:cNvPr id="50183" name="Object 9"/>
          <p:cNvGraphicFramePr>
            <a:graphicFrameLocks noChangeAspect="1"/>
          </p:cNvGraphicFramePr>
          <p:nvPr/>
        </p:nvGraphicFramePr>
        <p:xfrm>
          <a:off x="2843213" y="3644900"/>
          <a:ext cx="3359150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5" name="Equation" r:id="rId4" imgW="3352800" imgH="2082800" progId="Equation.3">
                  <p:embed/>
                </p:oleObj>
              </mc:Choice>
              <mc:Fallback>
                <p:oleObj name="Equation" r:id="rId4" imgW="3352800" imgH="2082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644900"/>
                        <a:ext cx="3359150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0184" name="Group 10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50185" name="Picture 8" descr="Proposed cover design icon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Relationship between </a:t>
            </a:r>
            <a:r>
              <a:rPr lang="en-GB" altLang="en-US" b="1" i="1" smtClean="0">
                <a:solidFill>
                  <a:srgbClr val="0000FF"/>
                </a:solidFill>
              </a:rPr>
              <a:t>v</a:t>
            </a:r>
            <a:r>
              <a:rPr lang="en-GB" altLang="en-US" b="1" smtClean="0">
                <a:solidFill>
                  <a:srgbClr val="0000FF"/>
                </a:solidFill>
              </a:rPr>
              <a:t>, </a:t>
            </a:r>
            <a:r>
              <a:rPr lang="en-GB" altLang="en-US" b="1" i="1" smtClean="0">
                <a:solidFill>
                  <a:srgbClr val="0000FF"/>
                </a:solidFill>
              </a:rPr>
              <a:t>i</a:t>
            </a:r>
            <a:r>
              <a:rPr lang="en-GB" altLang="en-US" b="1" smtClean="0">
                <a:solidFill>
                  <a:srgbClr val="0000FF"/>
                </a:solidFill>
              </a:rPr>
              <a:t> and </a:t>
            </a:r>
            <a:r>
              <a:rPr lang="en-GB" altLang="en-US" b="1" i="1" smtClean="0">
                <a:solidFill>
                  <a:srgbClr val="0000FF"/>
                </a:solidFill>
              </a:rPr>
              <a:t>p</a:t>
            </a:r>
            <a:r>
              <a:rPr lang="en-GB" altLang="en-US" b="1" smtClean="0">
                <a:solidFill>
                  <a:srgbClr val="0000FF"/>
                </a:solidFill>
              </a:rPr>
              <a:t> in an inductor</a:t>
            </a:r>
          </a:p>
        </p:txBody>
      </p:sp>
      <p:pic>
        <p:nvPicPr>
          <p:cNvPr id="52227" name="Picture 5" descr="C16NF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744788"/>
            <a:ext cx="8856662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Circuit with Resistance </a:t>
            </a:r>
            <a:r>
              <a:rPr lang="en-US" altLang="en-US" u="sng" dirty="0" smtClean="0"/>
              <a:t>and</a:t>
            </a:r>
            <a:r>
              <a:rPr lang="en-US" altLang="en-US" dirty="0" smtClean="0"/>
              <a:t> Reactance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When a sinusoidal voltage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=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V</a:t>
            </a:r>
            <a:r>
              <a:rPr lang="en-US" altLang="en-US" i="1" baseline="-25000" dirty="0" err="1" smtClean="0"/>
              <a:t>p</a:t>
            </a:r>
            <a:r>
              <a:rPr lang="en-US" altLang="en-US" dirty="0" smtClean="0"/>
              <a:t> sin </a:t>
            </a:r>
            <a:r>
              <a:rPr lang="en-US" altLang="en-US" i="1" dirty="0" smtClean="0">
                <a:sym typeface="Symbol" panose="05050102010706020507" pitchFamily="18" charset="2"/>
              </a:rPr>
              <a:t>t</a:t>
            </a:r>
            <a:r>
              <a:rPr lang="en-US" altLang="en-US" dirty="0" smtClean="0">
                <a:sym typeface="Symbol" panose="05050102010706020507" pitchFamily="18" charset="2"/>
              </a:rPr>
              <a:t> is applied across a circuit with resistance </a:t>
            </a:r>
            <a:r>
              <a:rPr lang="en-US" altLang="en-US" i="1" dirty="0" smtClean="0">
                <a:sym typeface="Symbol" panose="05050102010706020507" pitchFamily="18" charset="2"/>
              </a:rPr>
              <a:t>and</a:t>
            </a:r>
            <a:r>
              <a:rPr lang="en-US" altLang="en-US" dirty="0" smtClean="0">
                <a:sym typeface="Symbol" panose="05050102010706020507" pitchFamily="18" charset="2"/>
              </a:rPr>
              <a:t> reactance, the current will be of the general form</a:t>
            </a:r>
            <a:r>
              <a:rPr lang="en-US" altLang="en-US" dirty="0" smtClean="0"/>
              <a:t> </a:t>
            </a:r>
            <a:r>
              <a:rPr lang="en-US" altLang="en-US" i="1" dirty="0" err="1" smtClean="0"/>
              <a:t>i</a:t>
            </a:r>
            <a:r>
              <a:rPr lang="en-US" altLang="en-US" dirty="0" smtClean="0"/>
              <a:t> =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I</a:t>
            </a:r>
            <a:r>
              <a:rPr lang="en-US" altLang="en-US" i="1" baseline="-25000" dirty="0" err="1" smtClean="0"/>
              <a:t>p</a:t>
            </a:r>
            <a:r>
              <a:rPr lang="en-US" altLang="en-US" dirty="0" smtClean="0"/>
              <a:t> sin (</a:t>
            </a:r>
            <a:r>
              <a:rPr lang="en-US" altLang="en-US" i="1" dirty="0" smtClean="0">
                <a:sym typeface="Symbol" panose="05050102010706020507" pitchFamily="18" charset="2"/>
              </a:rPr>
              <a:t>t</a:t>
            </a:r>
            <a:r>
              <a:rPr lang="en-US" altLang="en-US" dirty="0" smtClean="0">
                <a:sym typeface="Symbol" panose="05050102010706020507" pitchFamily="18" charset="2"/>
              </a:rPr>
              <a:t> - </a:t>
            </a:r>
            <a:r>
              <a:rPr lang="en-US" altLang="en-US" i="1" dirty="0" smtClean="0">
                <a:sym typeface="Symbol" panose="05050102010706020507" pitchFamily="18" charset="2"/>
              </a:rPr>
              <a:t></a:t>
            </a:r>
            <a:r>
              <a:rPr lang="en-US" altLang="en-US" dirty="0" smtClean="0">
                <a:sym typeface="Symbol" panose="05050102010706020507" pitchFamily="18" charset="2"/>
              </a:rPr>
              <a:t>)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Therefore, the </a:t>
            </a:r>
            <a:r>
              <a:rPr lang="en-US" altLang="en-US" u="sng" dirty="0" smtClean="0">
                <a:sym typeface="Symbol" panose="05050102010706020507" pitchFamily="18" charset="2"/>
              </a:rPr>
              <a:t>instantaneous</a:t>
            </a:r>
            <a:r>
              <a:rPr lang="en-US" altLang="en-US" dirty="0" smtClean="0">
                <a:sym typeface="Symbol" panose="05050102010706020507" pitchFamily="18" charset="2"/>
              </a:rPr>
              <a:t> power, </a:t>
            </a:r>
            <a:r>
              <a:rPr lang="en-US" altLang="en-US" i="1" dirty="0" smtClean="0">
                <a:sym typeface="Symbol" panose="05050102010706020507" pitchFamily="18" charset="2"/>
              </a:rPr>
              <a:t>p</a:t>
            </a:r>
            <a:r>
              <a:rPr lang="en-US" altLang="en-US" dirty="0" smtClean="0">
                <a:sym typeface="Symbol" panose="05050102010706020507" pitchFamily="18" charset="2"/>
              </a:rPr>
              <a:t> is given by</a:t>
            </a:r>
            <a:endParaRPr lang="en-US" altLang="en-US" i="1" dirty="0" smtClean="0">
              <a:sym typeface="Symbol" panose="05050102010706020507" pitchFamily="18" charset="2"/>
            </a:endParaRPr>
          </a:p>
        </p:txBody>
      </p:sp>
      <p:sp>
        <p:nvSpPr>
          <p:cNvPr id="5427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54277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pSp>
        <p:nvGrpSpPr>
          <p:cNvPr id="54278" name="Group 13"/>
          <p:cNvGrpSpPr>
            <a:grpSpLocks/>
          </p:cNvGrpSpPr>
          <p:nvPr/>
        </p:nvGrpSpPr>
        <p:grpSpPr bwMode="auto">
          <a:xfrm>
            <a:off x="1042988" y="3716338"/>
            <a:ext cx="7165975" cy="2484437"/>
            <a:chOff x="657" y="2341"/>
            <a:chExt cx="4514" cy="1565"/>
          </a:xfrm>
        </p:grpSpPr>
        <p:sp>
          <p:nvSpPr>
            <p:cNvPr id="54283" name="Rectangle 10"/>
            <p:cNvSpPr>
              <a:spLocks noChangeArrowheads="1"/>
            </p:cNvSpPr>
            <p:nvPr/>
          </p:nvSpPr>
          <p:spPr bwMode="auto">
            <a:xfrm>
              <a:off x="657" y="3407"/>
              <a:ext cx="4514" cy="499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latin typeface="Times" panose="02020603050405020304" pitchFamily="18" charset="0"/>
              </a:endParaRPr>
            </a:p>
          </p:txBody>
        </p:sp>
        <p:graphicFrame>
          <p:nvGraphicFramePr>
            <p:cNvPr id="54284" name="Object 11"/>
            <p:cNvGraphicFramePr>
              <a:graphicFrameLocks noChangeAspect="1"/>
            </p:cNvGraphicFramePr>
            <p:nvPr/>
          </p:nvGraphicFramePr>
          <p:xfrm>
            <a:off x="816" y="2341"/>
            <a:ext cx="4269" cy="15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35" name="Equation" r:id="rId4" imgW="4876800" imgH="2438400" progId="Equation.3">
                    <p:embed/>
                  </p:oleObj>
                </mc:Choice>
                <mc:Fallback>
                  <p:oleObj name="Equation" r:id="rId4" imgW="4876800" imgH="243840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2341"/>
                          <a:ext cx="4269" cy="15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4279" name="Group 11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54281" name="Picture 8" descr="Proposed cover design icon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7.5</a:t>
              </a:r>
            </a:p>
          </p:txBody>
        </p:sp>
      </p:grpSp>
      <p:graphicFrame>
        <p:nvGraphicFramePr>
          <p:cNvPr id="54280" name="Object 11"/>
          <p:cNvGraphicFramePr>
            <a:graphicFrameLocks noChangeAspect="1"/>
          </p:cNvGraphicFramePr>
          <p:nvPr/>
        </p:nvGraphicFramePr>
        <p:xfrm>
          <a:off x="2303463" y="309563"/>
          <a:ext cx="397033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36" name="Equation" r:id="rId7" imgW="2857500" imgH="660400" progId="Equation.DSMT4">
                  <p:embed/>
                </p:oleObj>
              </mc:Choice>
              <mc:Fallback>
                <p:oleObj name="Equation" r:id="rId7" imgW="2857500" imgH="660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3463" y="309563"/>
                        <a:ext cx="3970337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altLang="en-US" dirty="0" smtClean="0"/>
          </a:p>
          <a:p>
            <a:pPr eaLnBrk="1" hangingPunct="1"/>
            <a:endParaRPr lang="en-GB" altLang="en-US" dirty="0" smtClean="0"/>
          </a:p>
          <a:p>
            <a:pPr eaLnBrk="1" hangingPunct="1">
              <a:lnSpc>
                <a:spcPct val="0"/>
              </a:lnSpc>
            </a:pPr>
            <a:r>
              <a:rPr lang="en-GB" altLang="en-US" dirty="0" smtClean="0"/>
              <a:t>The expression for </a:t>
            </a:r>
            <a:r>
              <a:rPr lang="en-GB" altLang="en-US" i="1" dirty="0" smtClean="0"/>
              <a:t>p</a:t>
            </a:r>
            <a:r>
              <a:rPr lang="en-GB" altLang="en-US" dirty="0" smtClean="0"/>
              <a:t> has two components</a:t>
            </a:r>
          </a:p>
          <a:p>
            <a:pPr eaLnBrk="1" hangingPunct="1"/>
            <a:r>
              <a:rPr lang="en-GB" altLang="en-US" dirty="0" smtClean="0"/>
              <a:t>The second part oscillates at 2</a:t>
            </a:r>
            <a:r>
              <a:rPr lang="en-GB" altLang="en-US" i="1" dirty="0" smtClean="0">
                <a:sym typeface="Symbol" panose="05050102010706020507" pitchFamily="18" charset="2"/>
              </a:rPr>
              <a:t></a:t>
            </a:r>
            <a:r>
              <a:rPr lang="en-GB" altLang="en-US" dirty="0" smtClean="0">
                <a:sym typeface="Symbol" panose="05050102010706020507" pitchFamily="18" charset="2"/>
              </a:rPr>
              <a:t> and has an average value of zero as t goes from 0 to 1 full cycle</a:t>
            </a:r>
          </a:p>
          <a:p>
            <a:pPr lvl="1" eaLnBrk="1" hangingPunct="1"/>
            <a:r>
              <a:rPr lang="en-GB" altLang="en-US" dirty="0" smtClean="0">
                <a:sym typeface="Symbol" panose="05050102010706020507" pitchFamily="18" charset="2"/>
              </a:rPr>
              <a:t>this is the power that is stored in the reactive elements and then returned to the circuit within each cycle</a:t>
            </a:r>
          </a:p>
          <a:p>
            <a:pPr eaLnBrk="1" hangingPunct="1"/>
            <a:r>
              <a:rPr lang="en-GB" altLang="en-US" dirty="0" smtClean="0">
                <a:sym typeface="Symbol" panose="05050102010706020507" pitchFamily="18" charset="2"/>
              </a:rPr>
              <a:t>The first part represents the power dissipated in resistive components. </a:t>
            </a:r>
            <a:r>
              <a:rPr lang="en-GB" altLang="en-US" b="1" dirty="0" smtClean="0">
                <a:solidFill>
                  <a:srgbClr val="0000FF"/>
                </a:solidFill>
                <a:sym typeface="Symbol" panose="05050102010706020507" pitchFamily="18" charset="2"/>
              </a:rPr>
              <a:t>Average power dissipation</a:t>
            </a:r>
            <a:r>
              <a:rPr lang="en-GB" altLang="en-US" dirty="0" smtClean="0">
                <a:sym typeface="Symbol" panose="05050102010706020507" pitchFamily="18" charset="2"/>
              </a:rPr>
              <a:t> is  </a:t>
            </a:r>
          </a:p>
        </p:txBody>
      </p:sp>
      <p:graphicFrame>
        <p:nvGraphicFramePr>
          <p:cNvPr id="56323" name="Object 6"/>
          <p:cNvGraphicFramePr>
            <a:graphicFrameLocks noChangeAspect="1"/>
          </p:cNvGraphicFramePr>
          <p:nvPr/>
        </p:nvGraphicFramePr>
        <p:xfrm>
          <a:off x="1295400" y="1665288"/>
          <a:ext cx="6742113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4" name="Equation" r:id="rId4" imgW="4851400" imgH="723900" progId="Equation.3">
                  <p:embed/>
                </p:oleObj>
              </mc:Choice>
              <mc:Fallback>
                <p:oleObj name="Equation" r:id="rId4" imgW="4851400" imgH="723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665288"/>
                        <a:ext cx="6742113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aphicFrame>
        <p:nvGraphicFramePr>
          <p:cNvPr id="56325" name="Object 7"/>
          <p:cNvGraphicFramePr>
            <a:graphicFrameLocks noChangeAspect="1"/>
          </p:cNvGraphicFramePr>
          <p:nvPr/>
        </p:nvGraphicFramePr>
        <p:xfrm>
          <a:off x="1511300" y="5445125"/>
          <a:ext cx="6172200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5" name="Equation" r:id="rId6" imgW="6159500" imgH="736600" progId="Equation.3">
                  <p:embed/>
                </p:oleObj>
              </mc:Choice>
              <mc:Fallback>
                <p:oleObj name="Equation" r:id="rId6" imgW="6159500" imgH="736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5445125"/>
                        <a:ext cx="6172200" cy="72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This time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81000" y="1773238"/>
            <a:ext cx="8547100" cy="4319587"/>
          </a:xfrm>
        </p:spPr>
        <p:txBody>
          <a:bodyPr/>
          <a:lstStyle/>
          <a:p>
            <a:endParaRPr lang="en-CA" altLang="en-US" sz="2200" dirty="0" smtClean="0">
              <a:solidFill>
                <a:srgbClr val="0000FF"/>
              </a:solidFill>
            </a:endParaRPr>
          </a:p>
          <a:p>
            <a:r>
              <a:rPr lang="en-CA" altLang="en-US" sz="2200" dirty="0" smtClean="0">
                <a:solidFill>
                  <a:srgbClr val="0000FF"/>
                </a:solidFill>
              </a:rPr>
              <a:t>Examples of Reactance</a:t>
            </a:r>
          </a:p>
          <a:p>
            <a:endParaRPr lang="en-CA" altLang="en-US" sz="2200" dirty="0">
              <a:solidFill>
                <a:srgbClr val="0000FF"/>
              </a:solidFill>
            </a:endParaRPr>
          </a:p>
          <a:p>
            <a:r>
              <a:rPr lang="en-CA" altLang="en-US" sz="2200" dirty="0" smtClean="0">
                <a:solidFill>
                  <a:srgbClr val="0000FF"/>
                </a:solidFill>
              </a:rPr>
              <a:t>Accounting for Phase</a:t>
            </a:r>
          </a:p>
          <a:p>
            <a:endParaRPr lang="en-CA" altLang="en-US" sz="2200" dirty="0" smtClean="0">
              <a:solidFill>
                <a:srgbClr val="0000FF"/>
              </a:solidFill>
            </a:endParaRPr>
          </a:p>
          <a:p>
            <a:r>
              <a:rPr lang="en-CA" altLang="en-US" sz="2200" dirty="0" smtClean="0">
                <a:solidFill>
                  <a:srgbClr val="0000FF"/>
                </a:solidFill>
              </a:rPr>
              <a:t>Examples of impedance (Chapter 6)</a:t>
            </a:r>
          </a:p>
          <a:p>
            <a:endParaRPr lang="en-CA" altLang="en-US" sz="2200" dirty="0" smtClean="0">
              <a:solidFill>
                <a:srgbClr val="0000FF"/>
              </a:solidFill>
            </a:endParaRPr>
          </a:p>
          <a:p>
            <a:r>
              <a:rPr lang="en-CA" altLang="en-US" sz="2200" dirty="0" smtClean="0">
                <a:solidFill>
                  <a:srgbClr val="0000FF"/>
                </a:solidFill>
              </a:rPr>
              <a:t>Power in AC circuits (Chapter 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The average power dissipation given by</a:t>
            </a:r>
          </a:p>
          <a:p>
            <a:pPr eaLnBrk="1" hangingPunct="1"/>
            <a:endParaRPr lang="en-GB" altLang="en-US" smtClean="0"/>
          </a:p>
          <a:p>
            <a:pPr eaLnBrk="1" hangingPunct="1"/>
            <a:endParaRPr lang="en-GB" altLang="en-US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mtClean="0"/>
              <a:t>	is termed the </a:t>
            </a:r>
            <a:r>
              <a:rPr lang="en-GB" altLang="en-US" b="1" smtClean="0">
                <a:solidFill>
                  <a:srgbClr val="0000FF"/>
                </a:solidFill>
              </a:rPr>
              <a:t>active power</a:t>
            </a:r>
            <a:r>
              <a:rPr lang="en-GB" altLang="en-US" smtClean="0"/>
              <a:t> in the circuit and is measured in watts (W)</a:t>
            </a:r>
          </a:p>
          <a:p>
            <a:pPr eaLnBrk="1" hangingPunct="1"/>
            <a:r>
              <a:rPr lang="en-GB" altLang="en-US" smtClean="0"/>
              <a:t>The product of the r.m.s. voltage and current </a:t>
            </a:r>
            <a:r>
              <a:rPr lang="en-GB" altLang="en-US" i="1" smtClean="0"/>
              <a:t>VI </a:t>
            </a:r>
            <a:r>
              <a:rPr lang="en-GB" altLang="en-US" smtClean="0"/>
              <a:t>is termed the </a:t>
            </a:r>
            <a:r>
              <a:rPr lang="en-GB" altLang="en-US" b="1" smtClean="0">
                <a:solidFill>
                  <a:srgbClr val="0000FF"/>
                </a:solidFill>
              </a:rPr>
              <a:t>apparent power</a:t>
            </a:r>
            <a:r>
              <a:rPr lang="en-GB" altLang="en-US" smtClean="0"/>
              <a:t>, </a:t>
            </a:r>
            <a:r>
              <a:rPr lang="en-GB" altLang="en-US" b="1" i="1" smtClean="0">
                <a:solidFill>
                  <a:srgbClr val="0000FF"/>
                </a:solidFill>
              </a:rPr>
              <a:t>S</a:t>
            </a:r>
            <a:r>
              <a:rPr lang="en-GB" altLang="en-US" smtClean="0"/>
              <a:t>. To avoid confusion this is given the units of volt amperes (VA)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b="1" i="1" smtClean="0">
              <a:solidFill>
                <a:srgbClr val="0000FF"/>
              </a:solidFill>
            </a:endParaRPr>
          </a:p>
        </p:txBody>
      </p:sp>
      <p:graphicFrame>
        <p:nvGraphicFramePr>
          <p:cNvPr id="58371" name="Object 6"/>
          <p:cNvGraphicFramePr>
            <a:graphicFrameLocks noChangeAspect="1"/>
          </p:cNvGraphicFramePr>
          <p:nvPr/>
        </p:nvGraphicFramePr>
        <p:xfrm>
          <a:off x="2711450" y="2282825"/>
          <a:ext cx="3627438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0" name="Equation" r:id="rId4" imgW="3619500" imgH="723900" progId="Equation.3">
                  <p:embed/>
                </p:oleObj>
              </mc:Choice>
              <mc:Fallback>
                <p:oleObj name="Equation" r:id="rId4" imgW="3619500" imgH="723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450" y="2282825"/>
                        <a:ext cx="3627438" cy="71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From the above discussion it is clear that</a:t>
            </a:r>
          </a:p>
          <a:p>
            <a:pPr eaLnBrk="1" hangingPunct="1"/>
            <a:endParaRPr lang="en-GB" altLang="en-US" smtClean="0"/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In other words, the active power is the apparent power times the cosine of the phase angle.</a:t>
            </a:r>
          </a:p>
          <a:p>
            <a:pPr eaLnBrk="1" hangingPunct="1"/>
            <a:r>
              <a:rPr lang="en-GB" altLang="en-US" smtClean="0"/>
              <a:t>This cosine is referred to as the </a:t>
            </a:r>
            <a:r>
              <a:rPr lang="en-GB" altLang="en-US" b="1" smtClean="0">
                <a:solidFill>
                  <a:srgbClr val="0000FF"/>
                </a:solidFill>
              </a:rPr>
              <a:t>power factor</a:t>
            </a:r>
          </a:p>
        </p:txBody>
      </p:sp>
      <p:graphicFrame>
        <p:nvGraphicFramePr>
          <p:cNvPr id="60419" name="Object 6"/>
          <p:cNvGraphicFramePr>
            <a:graphicFrameLocks noChangeAspect="1"/>
          </p:cNvGraphicFramePr>
          <p:nvPr/>
        </p:nvGraphicFramePr>
        <p:xfrm>
          <a:off x="3492500" y="2420938"/>
          <a:ext cx="1169988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0" name="Equation" r:id="rId4" imgW="1586811" imgH="812447" progId="Equation.3">
                  <p:embed/>
                </p:oleObj>
              </mc:Choice>
              <mc:Fallback>
                <p:oleObj name="Equation" r:id="rId4" imgW="1586811" imgH="812447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2420938"/>
                        <a:ext cx="1169988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420" name="Group 10"/>
          <p:cNvGrpSpPr>
            <a:grpSpLocks/>
          </p:cNvGrpSpPr>
          <p:nvPr/>
        </p:nvGrpSpPr>
        <p:grpSpPr bwMode="auto">
          <a:xfrm>
            <a:off x="1619250" y="4616450"/>
            <a:ext cx="5530850" cy="661988"/>
            <a:chOff x="725" y="2954"/>
            <a:chExt cx="4355" cy="521"/>
          </a:xfrm>
        </p:grpSpPr>
        <p:sp>
          <p:nvSpPr>
            <p:cNvPr id="60424" name="Rectangle 8"/>
            <p:cNvSpPr>
              <a:spLocks noChangeArrowheads="1"/>
            </p:cNvSpPr>
            <p:nvPr/>
          </p:nvSpPr>
          <p:spPr bwMode="auto">
            <a:xfrm>
              <a:off x="725" y="2954"/>
              <a:ext cx="4355" cy="52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latin typeface="Times" panose="02020603050405020304" pitchFamily="18" charset="0"/>
              </a:endParaRPr>
            </a:p>
          </p:txBody>
        </p:sp>
        <p:graphicFrame>
          <p:nvGraphicFramePr>
            <p:cNvPr id="60425" name="Object 9"/>
            <p:cNvGraphicFramePr>
              <a:graphicFrameLocks/>
            </p:cNvGraphicFramePr>
            <p:nvPr/>
          </p:nvGraphicFramePr>
          <p:xfrm>
            <a:off x="839" y="2976"/>
            <a:ext cx="4178" cy="4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81" name="Equation" r:id="rId6" imgW="6604000" imgH="787400" progId="Equation.3">
                    <p:embed/>
                  </p:oleObj>
                </mc:Choice>
                <mc:Fallback>
                  <p:oleObj name="Equation" r:id="rId6" imgW="6604000" imgH="787400" progId="Equation.3">
                    <p:embed/>
                    <p:pic>
                      <p:nvPicPr>
                        <p:cNvPr id="0" name="Object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9" y="2976"/>
                          <a:ext cx="4178" cy="4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0421" name="Group 14"/>
          <p:cNvGrpSpPr>
            <a:grpSpLocks/>
          </p:cNvGrpSpPr>
          <p:nvPr/>
        </p:nvGrpSpPr>
        <p:grpSpPr bwMode="auto">
          <a:xfrm>
            <a:off x="1655763" y="5445125"/>
            <a:ext cx="5530850" cy="633413"/>
            <a:chOff x="725" y="3543"/>
            <a:chExt cx="4355" cy="499"/>
          </a:xfrm>
        </p:grpSpPr>
        <p:sp>
          <p:nvSpPr>
            <p:cNvPr id="60422" name="Rectangle 12"/>
            <p:cNvSpPr>
              <a:spLocks noChangeArrowheads="1"/>
            </p:cNvSpPr>
            <p:nvPr/>
          </p:nvSpPr>
          <p:spPr bwMode="auto">
            <a:xfrm>
              <a:off x="725" y="3543"/>
              <a:ext cx="4355" cy="499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latin typeface="Times" panose="02020603050405020304" pitchFamily="18" charset="0"/>
              </a:endParaRPr>
            </a:p>
          </p:txBody>
        </p:sp>
        <p:graphicFrame>
          <p:nvGraphicFramePr>
            <p:cNvPr id="60423" name="Object 13"/>
            <p:cNvGraphicFramePr>
              <a:graphicFrameLocks noChangeAspect="1"/>
            </p:cNvGraphicFramePr>
            <p:nvPr/>
          </p:nvGraphicFramePr>
          <p:xfrm>
            <a:off x="1383" y="3566"/>
            <a:ext cx="2695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82" name="Equation" r:id="rId8" imgW="3314700" imgH="723900" progId="Equation.3">
                    <p:embed/>
                  </p:oleObj>
                </mc:Choice>
                <mc:Fallback>
                  <p:oleObj name="Equation" r:id="rId8" imgW="3314700" imgH="723900" progId="Equation.3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83" y="3566"/>
                          <a:ext cx="2695" cy="4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Active and Reactive Power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572000"/>
          </a:xfrm>
        </p:spPr>
        <p:txBody>
          <a:bodyPr/>
          <a:lstStyle/>
          <a:p>
            <a:pPr eaLnBrk="1" hangingPunct="1"/>
            <a:r>
              <a:rPr lang="en-US" altLang="en-US" smtClean="0"/>
              <a:t>When a circuit has resistive and reactive parts, the resultant power has 2 parts:</a:t>
            </a:r>
          </a:p>
          <a:p>
            <a:pPr lvl="1" eaLnBrk="1" hangingPunct="1"/>
            <a:r>
              <a:rPr lang="en-US" altLang="en-US" smtClean="0"/>
              <a:t>The first is </a:t>
            </a:r>
            <a:r>
              <a:rPr lang="en-US" altLang="en-US" i="1" smtClean="0"/>
              <a:t>dissipated</a:t>
            </a:r>
            <a:r>
              <a:rPr lang="en-US" altLang="en-US" smtClean="0"/>
              <a:t> in the resistive element. This is the </a:t>
            </a:r>
            <a:r>
              <a:rPr lang="en-US" altLang="en-US" b="1" smtClean="0">
                <a:solidFill>
                  <a:srgbClr val="0000FF"/>
                </a:solidFill>
              </a:rPr>
              <a:t>active power, </a:t>
            </a:r>
            <a:r>
              <a:rPr lang="en-US" altLang="en-US" b="1" i="1" smtClean="0">
                <a:solidFill>
                  <a:srgbClr val="0000FF"/>
                </a:solidFill>
              </a:rPr>
              <a:t>P</a:t>
            </a:r>
            <a:endParaRPr lang="en-US" altLang="en-US" smtClean="0"/>
          </a:p>
          <a:p>
            <a:pPr lvl="1" eaLnBrk="1" hangingPunct="1"/>
            <a:r>
              <a:rPr lang="en-US" altLang="en-US" smtClean="0"/>
              <a:t>The second is </a:t>
            </a:r>
            <a:r>
              <a:rPr lang="en-US" altLang="en-US" i="1" smtClean="0"/>
              <a:t>stored</a:t>
            </a:r>
            <a:r>
              <a:rPr lang="en-US" altLang="en-US" smtClean="0"/>
              <a:t> and </a:t>
            </a:r>
            <a:r>
              <a:rPr lang="en-US" altLang="en-US" i="1" smtClean="0"/>
              <a:t>returned</a:t>
            </a:r>
            <a:r>
              <a:rPr lang="en-US" altLang="en-US" smtClean="0"/>
              <a:t> by the reactive element. This is the </a:t>
            </a:r>
            <a:r>
              <a:rPr lang="en-US" altLang="en-US" b="1" smtClean="0">
                <a:solidFill>
                  <a:srgbClr val="0000FF"/>
                </a:solidFill>
              </a:rPr>
              <a:t>reactive power</a:t>
            </a:r>
            <a:r>
              <a:rPr lang="en-US" altLang="en-US" smtClean="0"/>
              <a:t>, </a:t>
            </a:r>
            <a:r>
              <a:rPr lang="en-US" altLang="en-US" b="1" i="1" smtClean="0">
                <a:solidFill>
                  <a:srgbClr val="0000FF"/>
                </a:solidFill>
              </a:rPr>
              <a:t>Q</a:t>
            </a:r>
            <a:r>
              <a:rPr lang="en-US" altLang="en-US" smtClean="0"/>
              <a:t> , which has units of </a:t>
            </a:r>
            <a:r>
              <a:rPr lang="en-US" altLang="en-US" b="1" smtClean="0">
                <a:solidFill>
                  <a:srgbClr val="0000FF"/>
                </a:solidFill>
              </a:rPr>
              <a:t>volt amperes reactive</a:t>
            </a:r>
            <a:r>
              <a:rPr lang="en-US" altLang="en-US" smtClean="0"/>
              <a:t> or </a:t>
            </a:r>
            <a:r>
              <a:rPr lang="en-US" altLang="en-US" b="1" smtClean="0">
                <a:solidFill>
                  <a:srgbClr val="0000FF"/>
                </a:solidFill>
              </a:rPr>
              <a:t>var</a:t>
            </a:r>
          </a:p>
          <a:p>
            <a:pPr eaLnBrk="1" hangingPunct="1"/>
            <a:r>
              <a:rPr lang="en-US" altLang="en-US" smtClean="0">
                <a:sym typeface="Symbol" panose="05050102010706020507" pitchFamily="18" charset="2"/>
              </a:rPr>
              <a:t>While reactive power is not dissipated it does have an effect on the system</a:t>
            </a:r>
          </a:p>
          <a:p>
            <a:pPr lvl="1" eaLnBrk="1" hangingPunct="1"/>
            <a:r>
              <a:rPr lang="en-US" altLang="en-US" smtClean="0">
                <a:sym typeface="Symbol" panose="05050102010706020507" pitchFamily="18" charset="2"/>
              </a:rPr>
              <a:t>for example, it increases the current that must be supplied and increases losses with cables</a:t>
            </a:r>
          </a:p>
        </p:txBody>
      </p:sp>
      <p:sp>
        <p:nvSpPr>
          <p:cNvPr id="6246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62469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pSp>
        <p:nvGrpSpPr>
          <p:cNvPr id="62470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62471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Consider an </a:t>
            </a:r>
            <a:br>
              <a:rPr lang="en-GB" altLang="en-US" smtClean="0"/>
            </a:br>
            <a:r>
              <a:rPr lang="en-GB" altLang="en-US" smtClean="0"/>
              <a:t>RL circuit</a:t>
            </a:r>
          </a:p>
          <a:p>
            <a:pPr lvl="1" eaLnBrk="1" hangingPunct="1"/>
            <a:r>
              <a:rPr lang="en-GB" altLang="en-US" smtClean="0"/>
              <a:t>the relationship</a:t>
            </a:r>
            <a:br>
              <a:rPr lang="en-GB" altLang="en-US" smtClean="0"/>
            </a:br>
            <a:r>
              <a:rPr lang="en-GB" altLang="en-US" smtClean="0"/>
              <a:t>between the various</a:t>
            </a:r>
            <a:br>
              <a:rPr lang="en-GB" altLang="en-US" smtClean="0"/>
            </a:br>
            <a:r>
              <a:rPr lang="en-GB" altLang="en-US" smtClean="0"/>
              <a:t>forms of power can</a:t>
            </a:r>
            <a:br>
              <a:rPr lang="en-GB" altLang="en-US" smtClean="0"/>
            </a:br>
            <a:r>
              <a:rPr lang="en-GB" altLang="en-US" smtClean="0"/>
              <a:t>be illustrated using</a:t>
            </a:r>
            <a:br>
              <a:rPr lang="en-GB" altLang="en-US" smtClean="0"/>
            </a:br>
            <a:r>
              <a:rPr lang="en-GB" altLang="en-US" smtClean="0"/>
              <a:t>a power triangle</a:t>
            </a:r>
          </a:p>
        </p:txBody>
      </p:sp>
      <p:pic>
        <p:nvPicPr>
          <p:cNvPr id="64515" name="Picture 4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773238"/>
            <a:ext cx="4865687" cy="43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7338" y="4905375"/>
            <a:ext cx="248443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  <a:latin typeface="Times" panose="02020603050405020304" pitchFamily="18" charset="0"/>
              </a:rPr>
              <a:t>Applied voltage V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  <a:latin typeface="Times" panose="02020603050405020304" pitchFamily="18" charset="0"/>
              </a:rPr>
              <a:t>If V</a:t>
            </a:r>
            <a:r>
              <a:rPr lang="en-CA" altLang="en-US" sz="1800" baseline="-25000">
                <a:solidFill>
                  <a:srgbClr val="FF0000"/>
                </a:solidFill>
                <a:latin typeface="Times" panose="02020603050405020304" pitchFamily="18" charset="0"/>
              </a:rPr>
              <a:t>R</a:t>
            </a:r>
            <a:r>
              <a:rPr lang="en-CA" altLang="en-US" sz="1800">
                <a:solidFill>
                  <a:srgbClr val="FF0000"/>
                </a:solidFill>
                <a:latin typeface="Times" panose="02020603050405020304" pitchFamily="18" charset="0"/>
              </a:rPr>
              <a:t>=Vcos(</a:t>
            </a:r>
            <a:r>
              <a:rPr lang="en-CA" altLang="en-US" sz="18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) then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</a:t>
            </a:r>
            <a:r>
              <a:rPr lang="en-CA" altLang="en-US" sz="1800" baseline="-250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  <a:r>
              <a:rPr lang="en-CA" altLang="en-US" sz="18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=Vsin() since there is a 90 phase shift between V</a:t>
            </a:r>
            <a:r>
              <a:rPr lang="en-CA" altLang="en-US" sz="1800" baseline="-250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R</a:t>
            </a:r>
            <a:r>
              <a:rPr lang="en-CA" altLang="en-US" sz="18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 and V</a:t>
            </a:r>
            <a:r>
              <a:rPr lang="en-CA" altLang="en-US" sz="1800" baseline="-250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  <a:endParaRPr lang="en-CA" altLang="en-US" sz="1800" baseline="-250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19"/>
          <p:cNvGrpSpPr>
            <a:grpSpLocks/>
          </p:cNvGrpSpPr>
          <p:nvPr/>
        </p:nvGrpSpPr>
        <p:grpSpPr bwMode="auto">
          <a:xfrm>
            <a:off x="1116013" y="2457450"/>
            <a:ext cx="6804025" cy="2989263"/>
            <a:chOff x="703" y="1548"/>
            <a:chExt cx="4286" cy="1883"/>
          </a:xfrm>
        </p:grpSpPr>
        <p:sp>
          <p:nvSpPr>
            <p:cNvPr id="66564" name="Rectangle 18"/>
            <p:cNvSpPr>
              <a:spLocks noChangeArrowheads="1"/>
            </p:cNvSpPr>
            <p:nvPr/>
          </p:nvSpPr>
          <p:spPr bwMode="auto">
            <a:xfrm>
              <a:off x="703" y="3045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latin typeface="Times" panose="02020603050405020304" pitchFamily="18" charset="0"/>
              </a:endParaRPr>
            </a:p>
          </p:txBody>
        </p:sp>
        <p:sp>
          <p:nvSpPr>
            <p:cNvPr id="66565" name="Rectangle 17"/>
            <p:cNvSpPr>
              <a:spLocks noChangeArrowheads="1"/>
            </p:cNvSpPr>
            <p:nvPr/>
          </p:nvSpPr>
          <p:spPr bwMode="auto">
            <a:xfrm>
              <a:off x="703" y="2546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latin typeface="Times" panose="02020603050405020304" pitchFamily="18" charset="0"/>
              </a:endParaRPr>
            </a:p>
          </p:txBody>
        </p:sp>
        <p:sp>
          <p:nvSpPr>
            <p:cNvPr id="66566" name="Rectangle 16"/>
            <p:cNvSpPr>
              <a:spLocks noChangeArrowheads="1"/>
            </p:cNvSpPr>
            <p:nvPr/>
          </p:nvSpPr>
          <p:spPr bwMode="auto">
            <a:xfrm>
              <a:off x="703" y="2047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latin typeface="Times" panose="02020603050405020304" pitchFamily="18" charset="0"/>
              </a:endParaRPr>
            </a:p>
          </p:txBody>
        </p:sp>
        <p:sp>
          <p:nvSpPr>
            <p:cNvPr id="66567" name="Rectangle 5"/>
            <p:cNvSpPr>
              <a:spLocks noChangeArrowheads="1"/>
            </p:cNvSpPr>
            <p:nvPr/>
          </p:nvSpPr>
          <p:spPr bwMode="auto">
            <a:xfrm>
              <a:off x="703" y="1548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latin typeface="Times" panose="02020603050405020304" pitchFamily="18" charset="0"/>
              </a:endParaRPr>
            </a:p>
          </p:txBody>
        </p:sp>
      </p:grp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mtClean="0"/>
              <a:t>Therefore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/>
              <a:t>		Active Power	</a:t>
            </a:r>
            <a:r>
              <a:rPr lang="en-GB" altLang="en-US" i="1" smtClean="0"/>
              <a:t>P</a:t>
            </a:r>
            <a:r>
              <a:rPr lang="en-GB" altLang="en-US" smtClean="0"/>
              <a:t> = </a:t>
            </a:r>
            <a:r>
              <a:rPr lang="en-GB" altLang="en-US" i="1" smtClean="0"/>
              <a:t>VI</a:t>
            </a:r>
            <a:r>
              <a:rPr lang="en-GB" altLang="en-US" smtClean="0"/>
              <a:t> cos </a:t>
            </a:r>
            <a:r>
              <a:rPr lang="en-GB" altLang="en-US" i="1" smtClean="0">
                <a:sym typeface="Symbol" panose="05050102010706020507" pitchFamily="18" charset="2"/>
              </a:rPr>
              <a:t> </a:t>
            </a:r>
            <a:r>
              <a:rPr lang="en-GB" altLang="en-US" smtClean="0">
                <a:sym typeface="Symbol" panose="05050102010706020507" pitchFamily="18" charset="2"/>
              </a:rPr>
              <a:t>	watts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		Reactive Power	Q = </a:t>
            </a:r>
            <a:r>
              <a:rPr lang="en-GB" altLang="en-US" i="1" smtClean="0"/>
              <a:t>VI</a:t>
            </a:r>
            <a:r>
              <a:rPr lang="en-GB" altLang="en-US" smtClean="0"/>
              <a:t> sin </a:t>
            </a:r>
            <a:r>
              <a:rPr lang="en-GB" altLang="en-US" i="1" smtClean="0">
                <a:sym typeface="Symbol" panose="05050102010706020507" pitchFamily="18" charset="2"/>
              </a:rPr>
              <a:t>		</a:t>
            </a:r>
            <a:r>
              <a:rPr lang="en-GB" altLang="en-US" smtClean="0">
                <a:sym typeface="Symbol" panose="05050102010706020507" pitchFamily="18" charset="2"/>
              </a:rPr>
              <a:t>var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		Apparent Power	S = </a:t>
            </a:r>
            <a:r>
              <a:rPr lang="en-GB" altLang="en-US" i="1" smtClean="0">
                <a:sym typeface="Symbol" panose="05050102010706020507" pitchFamily="18" charset="2"/>
              </a:rPr>
              <a:t>VI			</a:t>
            </a:r>
            <a:r>
              <a:rPr lang="en-GB" altLang="en-US" smtClean="0">
                <a:sym typeface="Symbol" panose="05050102010706020507" pitchFamily="18" charset="2"/>
              </a:rPr>
              <a:t>VA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i="1" smtClean="0">
                <a:sym typeface="Symbol" panose="05050102010706020507" pitchFamily="18" charset="2"/>
              </a:rPr>
              <a:t>	    S</a:t>
            </a:r>
            <a:r>
              <a:rPr lang="en-GB" altLang="en-US" baseline="30000" smtClean="0">
                <a:sym typeface="Symbol" panose="05050102010706020507" pitchFamily="18" charset="2"/>
              </a:rPr>
              <a:t>2</a:t>
            </a:r>
            <a:r>
              <a:rPr lang="en-GB" altLang="en-US" smtClean="0">
                <a:sym typeface="Symbol" panose="05050102010706020507" pitchFamily="18" charset="2"/>
              </a:rPr>
              <a:t> = </a:t>
            </a:r>
            <a:r>
              <a:rPr lang="en-GB" altLang="en-US" i="1" smtClean="0">
                <a:sym typeface="Symbol" panose="05050102010706020507" pitchFamily="18" charset="2"/>
              </a:rPr>
              <a:t>P</a:t>
            </a:r>
            <a:r>
              <a:rPr lang="en-GB" altLang="en-US" baseline="30000" smtClean="0">
                <a:sym typeface="Symbol" panose="05050102010706020507" pitchFamily="18" charset="2"/>
              </a:rPr>
              <a:t>2</a:t>
            </a:r>
            <a:r>
              <a:rPr lang="en-GB" altLang="en-US" smtClean="0">
                <a:sym typeface="Symbol" panose="05050102010706020507" pitchFamily="18" charset="2"/>
              </a:rPr>
              <a:t> + </a:t>
            </a:r>
            <a:r>
              <a:rPr lang="en-GB" altLang="en-US" i="1" smtClean="0">
                <a:sym typeface="Symbol" panose="05050102010706020507" pitchFamily="18" charset="2"/>
              </a:rPr>
              <a:t>Q</a:t>
            </a:r>
            <a:r>
              <a:rPr lang="en-GB" altLang="en-US" baseline="30000" smtClean="0">
                <a:sym typeface="Symbol" panose="05050102010706020507" pitchFamily="18" charset="2"/>
              </a:rPr>
              <a:t>2</a:t>
            </a:r>
            <a:endParaRPr lang="en-GB" altLang="en-US" smtClean="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Power Factor Correction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83613" cy="489585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0000FF"/>
                </a:solidFill>
              </a:rPr>
              <a:t>Power factor</a:t>
            </a:r>
            <a:r>
              <a:rPr lang="en-US" altLang="en-US" smtClean="0"/>
              <a:t> (Active/Apparent power) is particularly important in high-power applications</a:t>
            </a:r>
          </a:p>
          <a:p>
            <a:pPr eaLnBrk="1" hangingPunct="1"/>
            <a:r>
              <a:rPr lang="en-US" altLang="en-US" smtClean="0"/>
              <a:t>Inductive loads have a </a:t>
            </a:r>
            <a:r>
              <a:rPr lang="en-US" altLang="en-US" i="1" smtClean="0"/>
              <a:t>lagging</a:t>
            </a:r>
            <a:r>
              <a:rPr lang="en-US" altLang="en-US" smtClean="0"/>
              <a:t> power factor</a:t>
            </a:r>
          </a:p>
          <a:p>
            <a:pPr eaLnBrk="1" hangingPunct="1"/>
            <a:r>
              <a:rPr lang="en-US" altLang="en-US" smtClean="0"/>
              <a:t>Capacitive loads have a </a:t>
            </a:r>
            <a:r>
              <a:rPr lang="en-US" altLang="en-US" i="1" smtClean="0"/>
              <a:t>leading</a:t>
            </a:r>
            <a:r>
              <a:rPr lang="en-US" altLang="en-US" smtClean="0"/>
              <a:t> power factor</a:t>
            </a:r>
          </a:p>
          <a:p>
            <a:pPr eaLnBrk="1" hangingPunct="1"/>
            <a:r>
              <a:rPr lang="en-US" altLang="en-US" smtClean="0"/>
              <a:t>Many high-power devices are inductive</a:t>
            </a:r>
          </a:p>
          <a:p>
            <a:pPr lvl="1" eaLnBrk="1" hangingPunct="1"/>
            <a:r>
              <a:rPr lang="en-US" altLang="en-US" smtClean="0">
                <a:sym typeface="Symbol" panose="05050102010706020507" pitchFamily="18" charset="2"/>
              </a:rPr>
              <a:t>a typical AC motor has a power factor of 0.9 lagging</a:t>
            </a:r>
          </a:p>
          <a:p>
            <a:pPr lvl="1" eaLnBrk="1" hangingPunct="1"/>
            <a:r>
              <a:rPr lang="en-US" altLang="en-US" smtClean="0">
                <a:sym typeface="Symbol" panose="05050102010706020507" pitchFamily="18" charset="2"/>
              </a:rPr>
              <a:t>the total load on the national grid is 0.8-0.9 lagging</a:t>
            </a:r>
          </a:p>
          <a:p>
            <a:pPr lvl="1" eaLnBrk="1" hangingPunct="1"/>
            <a:r>
              <a:rPr lang="en-US" altLang="en-US" smtClean="0">
                <a:sym typeface="Symbol" panose="05050102010706020507" pitchFamily="18" charset="2"/>
              </a:rPr>
              <a:t>this leads to major </a:t>
            </a:r>
            <a:r>
              <a:rPr lang="en-US" altLang="en-US" smtClean="0">
                <a:solidFill>
                  <a:srgbClr val="FF0000"/>
                </a:solidFill>
                <a:sym typeface="Symbol" panose="05050102010706020507" pitchFamily="18" charset="2"/>
              </a:rPr>
              <a:t>in</a:t>
            </a:r>
            <a:r>
              <a:rPr lang="en-US" altLang="en-US" smtClean="0">
                <a:sym typeface="Symbol" panose="05050102010706020507" pitchFamily="18" charset="2"/>
              </a:rPr>
              <a:t>efficiencies</a:t>
            </a:r>
          </a:p>
          <a:p>
            <a:pPr lvl="1" eaLnBrk="1" hangingPunct="1"/>
            <a:r>
              <a:rPr lang="en-US" altLang="en-US" smtClean="0">
                <a:sym typeface="Symbol" panose="05050102010706020507" pitchFamily="18" charset="2"/>
              </a:rPr>
              <a:t>power companies therefore penalize industrial users who introduce a poor power factor</a:t>
            </a:r>
          </a:p>
        </p:txBody>
      </p:sp>
      <p:sp>
        <p:nvSpPr>
          <p:cNvPr id="686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68613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pSp>
        <p:nvGrpSpPr>
          <p:cNvPr id="68614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68615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7.7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The problem of poor power factor is tackled by adding additional components to bring the power factor back closer to unity</a:t>
            </a:r>
          </a:p>
          <a:p>
            <a:pPr lvl="1" eaLnBrk="1" hangingPunct="1"/>
            <a:r>
              <a:rPr lang="en-GB" altLang="en-US" smtClean="0"/>
              <a:t>a capacitor of an appropriate size in parallel with a lagging load can ‘cancel out’ the inductive element</a:t>
            </a:r>
          </a:p>
          <a:p>
            <a:pPr lvl="1" eaLnBrk="1" hangingPunct="1"/>
            <a:r>
              <a:rPr lang="en-GB" altLang="en-US" smtClean="0"/>
              <a:t>this is </a:t>
            </a:r>
            <a:r>
              <a:rPr lang="en-GB" altLang="en-US" b="1" smtClean="0">
                <a:solidFill>
                  <a:srgbClr val="0000FF"/>
                </a:solidFill>
              </a:rPr>
              <a:t>power factor correction</a:t>
            </a:r>
          </a:p>
          <a:p>
            <a:pPr lvl="1" eaLnBrk="1" hangingPunct="1"/>
            <a:r>
              <a:rPr lang="en-GB" altLang="en-US" smtClean="0"/>
              <a:t>a capacitor can also be used in series but this is less common (since this alters the load voltage)</a:t>
            </a:r>
          </a:p>
          <a:p>
            <a:pPr lvl="1" eaLnBrk="1" hangingPunct="1"/>
            <a:r>
              <a:rPr lang="en-GB" altLang="en-US" smtClean="0"/>
              <a:t>for examples of power factor correction see </a:t>
            </a:r>
            <a:br>
              <a:rPr lang="en-GB" altLang="en-US" smtClean="0"/>
            </a:br>
            <a:r>
              <a:rPr lang="en-GB" altLang="en-US" b="1" smtClean="0">
                <a:solidFill>
                  <a:srgbClr val="E30000"/>
                </a:solidFill>
              </a:rPr>
              <a:t>Examples 7.2 and 7.3</a:t>
            </a:r>
            <a:r>
              <a:rPr lang="en-GB" altLang="en-US" smtClean="0"/>
              <a:t> in the course text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Three-Phase Systems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smtClean="0"/>
              <a:t>So far, our discussion of AC systems has been restricted to </a:t>
            </a:r>
            <a:r>
              <a:rPr lang="en-US" altLang="en-US" b="1" smtClean="0">
                <a:solidFill>
                  <a:srgbClr val="0000FF"/>
                </a:solidFill>
              </a:rPr>
              <a:t>single-phase</a:t>
            </a:r>
            <a:r>
              <a:rPr lang="en-US" altLang="en-US" smtClean="0"/>
              <a:t> arrangement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as in conventional domestic supplies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In high-power industrial applications we often use </a:t>
            </a:r>
            <a:r>
              <a:rPr lang="en-US" altLang="en-US" b="1" smtClean="0">
                <a:solidFill>
                  <a:srgbClr val="0000FF"/>
                </a:solidFill>
                <a:sym typeface="Symbol" panose="05050102010706020507" pitchFamily="18" charset="2"/>
              </a:rPr>
              <a:t>three-phase</a:t>
            </a:r>
            <a:r>
              <a:rPr lang="en-US" altLang="en-US" smtClean="0">
                <a:sym typeface="Symbol" panose="05050102010706020507" pitchFamily="18" charset="2"/>
              </a:rPr>
              <a:t> arrangements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these have three supplies, differing in phase by 120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phases are labeled </a:t>
            </a:r>
            <a:r>
              <a:rPr lang="en-US" altLang="en-US" b="1" smtClean="0">
                <a:solidFill>
                  <a:srgbClr val="E30000"/>
                </a:solidFill>
                <a:sym typeface="Symbol" panose="05050102010706020507" pitchFamily="18" charset="2"/>
              </a:rPr>
              <a:t>red</a:t>
            </a:r>
            <a:r>
              <a:rPr lang="en-US" altLang="en-US" smtClean="0">
                <a:sym typeface="Symbol" panose="05050102010706020507" pitchFamily="18" charset="2"/>
              </a:rPr>
              <a:t>, </a:t>
            </a:r>
            <a:r>
              <a:rPr lang="en-US" altLang="en-US" b="1" smtClean="0">
                <a:solidFill>
                  <a:srgbClr val="FFCC00"/>
                </a:solidFill>
                <a:sym typeface="Symbol" panose="05050102010706020507" pitchFamily="18" charset="2"/>
              </a:rPr>
              <a:t>yellow</a:t>
            </a:r>
            <a:r>
              <a:rPr lang="en-US" altLang="en-US" smtClean="0">
                <a:sym typeface="Symbol" panose="05050102010706020507" pitchFamily="18" charset="2"/>
              </a:rPr>
              <a:t> and </a:t>
            </a:r>
            <a:r>
              <a:rPr lang="en-US" altLang="en-US" b="1" smtClean="0">
                <a:solidFill>
                  <a:srgbClr val="0000FF"/>
                </a:solidFill>
                <a:sym typeface="Symbol" panose="05050102010706020507" pitchFamily="18" charset="2"/>
              </a:rPr>
              <a:t>blue</a:t>
            </a:r>
            <a:r>
              <a:rPr lang="en-US" altLang="en-US" smtClean="0">
                <a:sym typeface="Symbol" panose="05050102010706020507" pitchFamily="18" charset="2"/>
              </a:rPr>
              <a:t> (</a:t>
            </a:r>
            <a:r>
              <a:rPr lang="en-US" altLang="en-US" b="1" smtClean="0">
                <a:solidFill>
                  <a:srgbClr val="E30000"/>
                </a:solidFill>
                <a:sym typeface="Symbol" panose="05050102010706020507" pitchFamily="18" charset="2"/>
              </a:rPr>
              <a:t>R</a:t>
            </a:r>
            <a:r>
              <a:rPr lang="en-US" altLang="en-US" smtClean="0">
                <a:sym typeface="Symbol" panose="05050102010706020507" pitchFamily="18" charset="2"/>
              </a:rPr>
              <a:t>, </a:t>
            </a:r>
            <a:r>
              <a:rPr lang="en-US" altLang="en-US" b="1" smtClean="0">
                <a:solidFill>
                  <a:srgbClr val="FFCC00"/>
                </a:solidFill>
                <a:sym typeface="Symbol" panose="05050102010706020507" pitchFamily="18" charset="2"/>
              </a:rPr>
              <a:t>Y</a:t>
            </a:r>
            <a:r>
              <a:rPr lang="en-US" altLang="en-US" smtClean="0">
                <a:sym typeface="Symbol" panose="05050102010706020507" pitchFamily="18" charset="2"/>
              </a:rPr>
              <a:t> &amp; </a:t>
            </a:r>
            <a:r>
              <a:rPr lang="en-US" altLang="en-US" b="1" smtClean="0">
                <a:solidFill>
                  <a:srgbClr val="0000FF"/>
                </a:solidFill>
                <a:sym typeface="Symbol" panose="05050102010706020507" pitchFamily="18" charset="2"/>
              </a:rPr>
              <a:t>B</a:t>
            </a:r>
            <a:r>
              <a:rPr lang="en-US" altLang="en-US" smtClean="0">
                <a:sym typeface="Symbol" panose="05050102010706020507" pitchFamily="18" charset="2"/>
              </a:rPr>
              <a:t>)</a:t>
            </a:r>
          </a:p>
        </p:txBody>
      </p:sp>
      <p:sp>
        <p:nvSpPr>
          <p:cNvPr id="7270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2709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pSp>
        <p:nvGrpSpPr>
          <p:cNvPr id="72710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72711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7.8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Relationship between the phases in a three-phase arrangement</a:t>
            </a:r>
          </a:p>
        </p:txBody>
      </p:sp>
      <p:pic>
        <p:nvPicPr>
          <p:cNvPr id="7475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744788"/>
            <a:ext cx="7308850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Three-phase arrangements may use either 3 or 4 conductors</a:t>
            </a:r>
          </a:p>
        </p:txBody>
      </p:sp>
      <p:pic>
        <p:nvPicPr>
          <p:cNvPr id="76803" name="Picture 4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033713"/>
            <a:ext cx="8494713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Since reactance represents the ratio of voltage to current it has units of </a:t>
            </a:r>
            <a:r>
              <a:rPr lang="en-GB" altLang="en-US" b="1" smtClean="0">
                <a:solidFill>
                  <a:srgbClr val="0000FF"/>
                </a:solidFill>
              </a:rPr>
              <a:t>ohms</a:t>
            </a:r>
          </a:p>
          <a:p>
            <a:pPr eaLnBrk="1" hangingPunct="1"/>
            <a:r>
              <a:rPr lang="en-GB" altLang="en-US" smtClean="0"/>
              <a:t>The reactance of a component can be used in much the same way as resistance:</a:t>
            </a:r>
          </a:p>
          <a:p>
            <a:pPr lvl="1" eaLnBrk="1" hangingPunct="1"/>
            <a:r>
              <a:rPr lang="en-GB" altLang="en-US" smtClean="0"/>
              <a:t>for an inductor</a:t>
            </a:r>
          </a:p>
          <a:p>
            <a:pPr lvl="1" eaLnBrk="1" hangingPunct="1"/>
            <a:endParaRPr lang="en-GB" altLang="en-US" smtClean="0"/>
          </a:p>
          <a:p>
            <a:pPr lvl="1" eaLnBrk="1" hangingPunct="1"/>
            <a:endParaRPr lang="en-GB" altLang="en-US" smtClean="0"/>
          </a:p>
          <a:p>
            <a:pPr lvl="1" eaLnBrk="1" hangingPunct="1"/>
            <a:r>
              <a:rPr lang="en-GB" altLang="en-US" smtClean="0"/>
              <a:t>for a capacitor</a:t>
            </a:r>
          </a:p>
          <a:p>
            <a:pPr lvl="1" eaLnBrk="1" hangingPunct="1"/>
            <a:endParaRPr lang="en-GB" altLang="en-US" smtClean="0"/>
          </a:p>
          <a:p>
            <a:pPr lvl="1" eaLnBrk="1" hangingPunct="1"/>
            <a:endParaRPr lang="en-GB" altLang="en-US" smtClean="0"/>
          </a:p>
        </p:txBody>
      </p:sp>
      <p:sp>
        <p:nvSpPr>
          <p:cNvPr id="10342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mtClean="0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/>
        </p:nvGraphicFramePr>
        <p:xfrm>
          <a:off x="3330575" y="4184650"/>
          <a:ext cx="25812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8" name="Équation" r:id="rId4" imgW="1269449" imgH="215806" progId="Equation.3">
                  <p:embed/>
                </p:oleObj>
              </mc:Choice>
              <mc:Fallback>
                <p:oleObj name="Équation" r:id="rId4" imgW="1269449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0575" y="4184650"/>
                        <a:ext cx="258127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2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mtClean="0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03430" name="Object 6"/>
          <p:cNvGraphicFramePr>
            <a:graphicFrameLocks noChangeAspect="1"/>
          </p:cNvGraphicFramePr>
          <p:nvPr/>
        </p:nvGraphicFramePr>
        <p:xfrm>
          <a:off x="3273425" y="5260975"/>
          <a:ext cx="25971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9" name="Équation" r:id="rId6" imgW="1409700" imgH="457200" progId="Equation.3">
                  <p:embed/>
                </p:oleObj>
              </mc:Choice>
              <mc:Fallback>
                <p:oleObj name="Équation" r:id="rId6" imgW="14097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3425" y="5260975"/>
                        <a:ext cx="259715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Ignoring the phase and looking at peak V</a:t>
            </a:r>
            <a:r>
              <a:rPr lang="en-US" altLang="en-US" sz="2800" baseline="-25000" smtClean="0"/>
              <a:t>p</a:t>
            </a:r>
            <a:r>
              <a:rPr lang="en-US" altLang="en-US" sz="2800" smtClean="0"/>
              <a:t> and I</a:t>
            </a:r>
            <a:r>
              <a:rPr lang="en-US" altLang="en-US" sz="2800" baseline="-25000" smtClean="0"/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3701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Power Measurement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12175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smtClean="0"/>
              <a:t>When using AC, </a:t>
            </a:r>
            <a:r>
              <a:rPr lang="en-US" altLang="en-US" i="1" smtClean="0"/>
              <a:t>power</a:t>
            </a:r>
            <a:r>
              <a:rPr lang="en-US" altLang="en-US" smtClean="0"/>
              <a:t> is determined not only by the r.m.s. values of the </a:t>
            </a:r>
            <a:r>
              <a:rPr lang="en-US" altLang="en-US" b="1" smtClean="0">
                <a:solidFill>
                  <a:srgbClr val="0000FF"/>
                </a:solidFill>
              </a:rPr>
              <a:t>voltage</a:t>
            </a:r>
            <a:r>
              <a:rPr lang="en-US" altLang="en-US" smtClean="0"/>
              <a:t> and </a:t>
            </a:r>
            <a:r>
              <a:rPr lang="en-US" altLang="en-US" b="1" smtClean="0">
                <a:solidFill>
                  <a:srgbClr val="0000FF"/>
                </a:solidFill>
              </a:rPr>
              <a:t>current</a:t>
            </a:r>
            <a:r>
              <a:rPr lang="en-US" altLang="en-US" smtClean="0"/>
              <a:t>, but also by the </a:t>
            </a:r>
            <a:r>
              <a:rPr lang="en-US" altLang="en-US" b="1" smtClean="0">
                <a:solidFill>
                  <a:srgbClr val="0000FF"/>
                </a:solidFill>
              </a:rPr>
              <a:t>phase angle</a:t>
            </a:r>
            <a:r>
              <a:rPr lang="en-US" altLang="en-US" smtClean="0"/>
              <a:t> (which determines the </a:t>
            </a:r>
            <a:r>
              <a:rPr lang="en-US" altLang="en-US" b="1" smtClean="0">
                <a:solidFill>
                  <a:srgbClr val="0000FF"/>
                </a:solidFill>
              </a:rPr>
              <a:t>power factor</a:t>
            </a:r>
            <a:r>
              <a:rPr lang="en-US" altLang="en-US" smtClean="0"/>
              <a:t>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consequently, you cannot determine the power from independent measurements of current and voltage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In </a:t>
            </a:r>
            <a:r>
              <a:rPr lang="en-US" altLang="en-US" b="1" smtClean="0">
                <a:solidFill>
                  <a:srgbClr val="0000FF"/>
                </a:solidFill>
                <a:sym typeface="Symbol" panose="05050102010706020507" pitchFamily="18" charset="2"/>
              </a:rPr>
              <a:t>single-phase systems</a:t>
            </a:r>
            <a:r>
              <a:rPr lang="en-US" altLang="en-US" smtClean="0">
                <a:sym typeface="Symbol" panose="05050102010706020507" pitchFamily="18" charset="2"/>
              </a:rPr>
              <a:t> power is normally measured using an </a:t>
            </a:r>
            <a:r>
              <a:rPr lang="en-US" altLang="en-US" b="1" smtClean="0">
                <a:solidFill>
                  <a:srgbClr val="0000FF"/>
                </a:solidFill>
                <a:sym typeface="Symbol" panose="05050102010706020507" pitchFamily="18" charset="2"/>
              </a:rPr>
              <a:t>electrodynamic wattmeter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measures power directly using a single meter which effectively multiplies instantaneous current and voltage</a:t>
            </a:r>
          </a:p>
        </p:txBody>
      </p:sp>
      <p:sp>
        <p:nvSpPr>
          <p:cNvPr id="7885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sp>
        <p:nvSpPr>
          <p:cNvPr id="78853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latin typeface="Times" panose="02020603050405020304" pitchFamily="18" charset="0"/>
            </a:endParaRPr>
          </a:p>
        </p:txBody>
      </p:sp>
      <p:grpSp>
        <p:nvGrpSpPr>
          <p:cNvPr id="78854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78855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7.9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In </a:t>
            </a:r>
            <a:r>
              <a:rPr lang="en-GB" altLang="en-US" b="1" smtClean="0">
                <a:solidFill>
                  <a:srgbClr val="0000FF"/>
                </a:solidFill>
              </a:rPr>
              <a:t>three-phase systems</a:t>
            </a:r>
            <a:r>
              <a:rPr lang="en-GB" altLang="en-US" smtClean="0"/>
              <a:t> we need to sum the power taken from the various phases</a:t>
            </a:r>
          </a:p>
          <a:p>
            <a:pPr lvl="1" eaLnBrk="1" hangingPunct="1"/>
            <a:r>
              <a:rPr lang="en-GB" altLang="en-US" smtClean="0"/>
              <a:t>in three-wire arrangements we can deduce the total power from measurements using 2 wattmeters</a:t>
            </a:r>
          </a:p>
          <a:p>
            <a:pPr lvl="1" eaLnBrk="1" hangingPunct="1"/>
            <a:r>
              <a:rPr lang="en-GB" altLang="en-US" smtClean="0"/>
              <a:t>in a four-wire system it may be necessary to use 3 wattmeters</a:t>
            </a:r>
          </a:p>
          <a:p>
            <a:pPr lvl="1" eaLnBrk="1" hangingPunct="1"/>
            <a:r>
              <a:rPr lang="en-GB" altLang="en-US" smtClean="0"/>
              <a:t>in balanced systems (systems that take equal power from each phase) a single wattmeter can be used, its reading being multiplied by 3 to get the total power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Who cares?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dirty="0" smtClean="0"/>
              <a:t>In Europe, the standard is TT or TN-C </a:t>
            </a:r>
            <a:r>
              <a:rPr lang="en-CA" altLang="en-US" dirty="0" err="1" smtClean="0"/>
              <a:t>earthing</a:t>
            </a:r>
            <a:endParaRPr lang="en-CA" altLang="en-US" dirty="0" smtClean="0"/>
          </a:p>
          <a:p>
            <a:endParaRPr lang="en-CA" altLang="en-US" dirty="0" smtClean="0"/>
          </a:p>
          <a:p>
            <a:endParaRPr lang="en-CA" altLang="en-US" dirty="0" smtClean="0"/>
          </a:p>
          <a:p>
            <a:endParaRPr lang="en-CA" altLang="en-US" dirty="0" smtClean="0"/>
          </a:p>
          <a:p>
            <a:endParaRPr lang="en-CA" altLang="en-US" dirty="0" smtClean="0"/>
          </a:p>
          <a:p>
            <a:r>
              <a:rPr lang="en-CA" altLang="en-US" dirty="0" smtClean="0"/>
              <a:t>In Norway (and perhaps Albania) it is IT </a:t>
            </a:r>
            <a:r>
              <a:rPr lang="en-CA" altLang="en-US" dirty="0" err="1" smtClean="0"/>
              <a:t>earthing</a:t>
            </a:r>
            <a:endParaRPr lang="en-CA" altLang="en-US" dirty="0" smtClean="0"/>
          </a:p>
          <a:p>
            <a:pPr>
              <a:buFont typeface="Wingdings" panose="05000000000000000000" pitchFamily="2" charset="2"/>
              <a:buNone/>
            </a:pPr>
            <a:r>
              <a:rPr lang="en-CA" altLang="en-US" dirty="0" smtClean="0"/>
              <a:t>			      Buy equipment with TT or TN-C</a:t>
            </a:r>
          </a:p>
          <a:p>
            <a:pPr>
              <a:buFont typeface="Wingdings" panose="05000000000000000000" pitchFamily="2" charset="2"/>
              <a:buNone/>
            </a:pPr>
            <a:r>
              <a:rPr lang="en-CA" altLang="en-US" dirty="0" smtClean="0"/>
              <a:t>			      You will need an additional 					transformer to run it in Norway</a:t>
            </a:r>
          </a:p>
          <a:p>
            <a:endParaRPr lang="en-CA" altLang="en-US" dirty="0" smtClean="0"/>
          </a:p>
          <a:p>
            <a:endParaRPr lang="en-CA" altLang="en-US" dirty="0" smtClean="0"/>
          </a:p>
        </p:txBody>
      </p:sp>
      <p:pic>
        <p:nvPicPr>
          <p:cNvPr id="8294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276475"/>
            <a:ext cx="1943100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9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84425"/>
            <a:ext cx="1947862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652963"/>
            <a:ext cx="1919288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2951" name="Straight Arrow Connector 7"/>
          <p:cNvCxnSpPr>
            <a:cxnSpLocks noChangeShapeType="1"/>
          </p:cNvCxnSpPr>
          <p:nvPr/>
        </p:nvCxnSpPr>
        <p:spPr bwMode="auto">
          <a:xfrm flipH="1">
            <a:off x="2951163" y="2168525"/>
            <a:ext cx="1800225" cy="5762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952" name="Straight Arrow Connector 9"/>
          <p:cNvCxnSpPr>
            <a:cxnSpLocks noChangeShapeType="1"/>
          </p:cNvCxnSpPr>
          <p:nvPr/>
        </p:nvCxnSpPr>
        <p:spPr bwMode="auto">
          <a:xfrm>
            <a:off x="5905500" y="2168525"/>
            <a:ext cx="0" cy="3603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1" descr="Further Study 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8" y="1952625"/>
            <a:ext cx="370522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5199063" cy="4176712"/>
          </a:xfrm>
        </p:spPr>
        <p:txBody>
          <a:bodyPr/>
          <a:lstStyle/>
          <a:p>
            <a:pPr eaLnBrk="1" hangingPunct="1"/>
            <a:r>
              <a:rPr lang="en-GB" altLang="en-US" smtClean="0"/>
              <a:t>The </a:t>
            </a:r>
            <a:r>
              <a:rPr lang="en-GB" altLang="en-US" smtClean="0">
                <a:solidFill>
                  <a:srgbClr val="667AFF"/>
                </a:solidFill>
              </a:rPr>
              <a:t>Further Study </a:t>
            </a:r>
            <a:r>
              <a:rPr lang="en-GB" altLang="en-US" smtClean="0"/>
              <a:t>section at the end of Chapter 7 is concerned with power factor correction for a high-power motor.</a:t>
            </a:r>
          </a:p>
          <a:p>
            <a:pPr eaLnBrk="1" hangingPunct="1"/>
            <a:r>
              <a:rPr lang="en-GB" altLang="en-US" smtClean="0"/>
              <a:t>Your task is to calculate the size of capacitor needed to achieve a specific power factor. </a:t>
            </a:r>
          </a:p>
          <a:p>
            <a:pPr eaLnBrk="1" hangingPunct="1"/>
            <a:r>
              <a:rPr lang="en-GB" altLang="en-US" smtClean="0"/>
              <a:t>Do the sums and then watch the video.</a:t>
            </a:r>
          </a:p>
        </p:txBody>
      </p:sp>
      <p:grpSp>
        <p:nvGrpSpPr>
          <p:cNvPr id="83973" name="Group 8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83977" name="Picture 8" descr="Proposed cover design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Further Study</a:t>
              </a:r>
            </a:p>
          </p:txBody>
        </p:sp>
      </p:grpSp>
      <p:grpSp>
        <p:nvGrpSpPr>
          <p:cNvPr id="83974" name="Group 9"/>
          <p:cNvGrpSpPr>
            <a:grpSpLocks/>
          </p:cNvGrpSpPr>
          <p:nvPr/>
        </p:nvGrpSpPr>
        <p:grpSpPr bwMode="auto">
          <a:xfrm>
            <a:off x="6659563" y="225425"/>
            <a:ext cx="1079500" cy="1201738"/>
            <a:chOff x="7848364" y="296652"/>
            <a:chExt cx="1080120" cy="1202369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848364" y="1160705"/>
              <a:ext cx="1080120" cy="338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en-GB" altLang="en-US" sz="1600">
                  <a:latin typeface="arial" panose="020B0604020202020204" pitchFamily="34" charset="0"/>
                </a:rPr>
                <a:t>Video 7B</a:t>
              </a:r>
            </a:p>
          </p:txBody>
        </p:sp>
        <p:pic>
          <p:nvPicPr>
            <p:cNvPr id="83976" name="Picture 6" descr="Video icon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583613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In resistive circuits the average power is equal to </a:t>
            </a:r>
            <a:r>
              <a:rPr lang="en-US" altLang="en-US" sz="2400" i="1" smtClean="0"/>
              <a:t>VI</a:t>
            </a:r>
            <a:r>
              <a:rPr lang="en-US" altLang="en-US" sz="2400" smtClean="0"/>
              <a:t>, where </a:t>
            </a:r>
            <a:r>
              <a:rPr lang="en-US" altLang="en-US" sz="2400" i="1" smtClean="0"/>
              <a:t>V</a:t>
            </a:r>
            <a:r>
              <a:rPr lang="en-US" altLang="en-US" sz="2400" smtClean="0"/>
              <a:t> and </a:t>
            </a:r>
            <a:r>
              <a:rPr lang="en-US" altLang="en-US" sz="2400" i="1" smtClean="0"/>
              <a:t>I</a:t>
            </a:r>
            <a:r>
              <a:rPr lang="en-US" altLang="en-US" sz="2400" smtClean="0"/>
              <a:t> are r.m.s. values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In a capacitor the current </a:t>
            </a:r>
            <a:r>
              <a:rPr lang="en-US" altLang="en-US" sz="2400" i="1" smtClean="0"/>
              <a:t>leads</a:t>
            </a:r>
            <a:r>
              <a:rPr lang="en-US" altLang="en-US" sz="2400" smtClean="0"/>
              <a:t> the voltage by 90</a:t>
            </a:r>
            <a:r>
              <a:rPr lang="en-US" altLang="en-US" sz="2400" smtClean="0"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sym typeface="Symbol" panose="05050102010706020507" pitchFamily="18" charset="2"/>
              </a:rPr>
              <a:t>In an inductor </a:t>
            </a:r>
            <a:r>
              <a:rPr lang="en-US" altLang="en-US" sz="2400" smtClean="0"/>
              <a:t>the current </a:t>
            </a:r>
            <a:r>
              <a:rPr lang="en-US" altLang="en-US" sz="2400" i="1" smtClean="0"/>
              <a:t>lags</a:t>
            </a:r>
            <a:r>
              <a:rPr lang="en-US" altLang="en-US" sz="2400" smtClean="0"/>
              <a:t> the voltage by 90</a:t>
            </a:r>
            <a:r>
              <a:rPr lang="en-US" altLang="en-US" sz="2400" smtClean="0"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sym typeface="Symbol" panose="05050102010706020507" pitchFamily="18" charset="2"/>
              </a:rPr>
              <a:t>In circuits with both resistive and reactive elements, the average power is </a:t>
            </a:r>
            <a:r>
              <a:rPr lang="en-US" altLang="en-US" sz="2400" i="1" smtClean="0">
                <a:sym typeface="Symbol" panose="05050102010706020507" pitchFamily="18" charset="2"/>
              </a:rPr>
              <a:t>VI</a:t>
            </a:r>
            <a:r>
              <a:rPr lang="en-US" altLang="en-US" sz="2400" smtClean="0">
                <a:sym typeface="Symbol" panose="05050102010706020507" pitchFamily="18" charset="2"/>
              </a:rPr>
              <a:t> cos </a:t>
            </a:r>
            <a:r>
              <a:rPr lang="en-US" altLang="en-US" sz="2400" i="1" smtClean="0">
                <a:sym typeface="Symbol" panose="05050102010706020507" pitchFamily="18" charset="2"/>
              </a:rPr>
              <a:t>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sym typeface="Symbol" panose="05050102010706020507" pitchFamily="18" charset="2"/>
              </a:rPr>
              <a:t>The term cos </a:t>
            </a:r>
            <a:r>
              <a:rPr lang="en-US" altLang="en-US" sz="2400" i="1" smtClean="0">
                <a:sym typeface="Symbol" panose="05050102010706020507" pitchFamily="18" charset="2"/>
              </a:rPr>
              <a:t> </a:t>
            </a:r>
            <a:r>
              <a:rPr lang="en-US" altLang="en-US" sz="2400" smtClean="0">
                <a:sym typeface="Symbol" panose="05050102010706020507" pitchFamily="18" charset="2"/>
              </a:rPr>
              <a:t>is called the power factor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sym typeface="Symbol" panose="05050102010706020507" pitchFamily="18" charset="2"/>
              </a:rPr>
              <a:t>Power factor correction is important in high-power systems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>
                <a:sym typeface="Symbol" panose="05050102010706020507" pitchFamily="18" charset="2"/>
              </a:rPr>
              <a:t>High-power systems often use three-phase arrangements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z="3000" b="1" dirty="0" smtClean="0">
                <a:solidFill>
                  <a:srgbClr val="0000FF"/>
                </a:solidFill>
              </a:rPr>
              <a:t>Example</a:t>
            </a:r>
            <a:r>
              <a:rPr lang="en-GB" altLang="en-US" sz="3000" dirty="0" smtClean="0"/>
              <a:t> – see </a:t>
            </a:r>
            <a:r>
              <a:rPr lang="en-GB" altLang="en-US" sz="3000" b="1" dirty="0" smtClean="0">
                <a:solidFill>
                  <a:srgbClr val="E30000"/>
                </a:solidFill>
              </a:rPr>
              <a:t>Example 6.3</a:t>
            </a:r>
            <a:r>
              <a:rPr lang="en-GB" altLang="en-US" sz="3000" dirty="0" smtClean="0"/>
              <a:t> from course text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3000" dirty="0" smtClean="0"/>
              <a:t>	</a:t>
            </a:r>
            <a:r>
              <a:rPr lang="en-GB" altLang="en-US" dirty="0" smtClean="0"/>
              <a:t>A sinusoidal voltage of 5 V peak and 100 Hz is applied across an inductor of 25 </a:t>
            </a:r>
            <a:r>
              <a:rPr lang="en-GB" altLang="en-US" dirty="0" err="1" smtClean="0"/>
              <a:t>mH</a:t>
            </a:r>
            <a:r>
              <a:rPr lang="en-GB" altLang="en-US" dirty="0" smtClean="0"/>
              <a:t>. What will the peak current be</a:t>
            </a:r>
            <a:r>
              <a:rPr lang="en-GB" altLang="en-US" dirty="0" smtClean="0">
                <a:sym typeface="Symbol" panose="05050102010706020507" pitchFamily="18" charset="2"/>
              </a:rPr>
              <a:t>?</a:t>
            </a:r>
          </a:p>
          <a:p>
            <a:pPr eaLnBrk="1" hangingPunct="1">
              <a:lnSpc>
                <a:spcPct val="0"/>
              </a:lnSpc>
              <a:buFont typeface="Wingdings" panose="05000000000000000000" pitchFamily="2" charset="2"/>
              <a:buNone/>
            </a:pPr>
            <a:endParaRPr lang="en-GB" altLang="en-US" sz="3000" dirty="0" smtClean="0">
              <a:sym typeface="Symbol" panose="05050102010706020507" pitchFamily="18" charset="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3000" dirty="0" smtClean="0">
                <a:sym typeface="Symbol" panose="05050102010706020507" pitchFamily="18" charset="2"/>
              </a:rPr>
              <a:t>	</a:t>
            </a:r>
            <a:r>
              <a:rPr lang="en-GB" altLang="en-US" dirty="0" smtClean="0">
                <a:sym typeface="Symbol" panose="05050102010706020507" pitchFamily="18" charset="2"/>
              </a:rPr>
              <a:t>At this frequency, the reactance of the inductor is given by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dirty="0" smtClean="0">
              <a:sym typeface="Symbol" panose="05050102010706020507" pitchFamily="18" charset="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dirty="0" smtClean="0">
                <a:sym typeface="Symbol" panose="05050102010706020507" pitchFamily="18" charset="2"/>
              </a:rPr>
              <a:t>	Therefore</a:t>
            </a:r>
          </a:p>
          <a:p>
            <a:pPr eaLnBrk="1" hangingPunct="1"/>
            <a:endParaRPr lang="en-GB" altLang="en-US" sz="3000" dirty="0" smtClean="0"/>
          </a:p>
        </p:txBody>
      </p:sp>
      <p:sp>
        <p:nvSpPr>
          <p:cNvPr id="993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mtClean="0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1295400" y="4616450"/>
          <a:ext cx="66151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64" name="Equation" r:id="rId4" imgW="6604000" imgH="508000" progId="Equation.3">
                  <p:embed/>
                </p:oleObj>
              </mc:Choice>
              <mc:Fallback>
                <p:oleObj name="Equation" r:id="rId4" imgW="66040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616450"/>
                        <a:ext cx="66151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mtClean="0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99334" name="Object 6"/>
          <p:cNvGraphicFramePr>
            <a:graphicFrameLocks noChangeAspect="1"/>
          </p:cNvGraphicFramePr>
          <p:nvPr/>
        </p:nvGraphicFramePr>
        <p:xfrm>
          <a:off x="1439863" y="5516563"/>
          <a:ext cx="4127500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65" name="Equation" r:id="rId6" imgW="4127500" imgH="800100" progId="Equation.3">
                  <p:embed/>
                </p:oleObj>
              </mc:Choice>
              <mc:Fallback>
                <p:oleObj name="Equation" r:id="rId6" imgW="4127500" imgH="800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863" y="5516563"/>
                        <a:ext cx="4127500" cy="79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7524" y="44917"/>
            <a:ext cx="79581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  <a:latin typeface="Times" panose="02020603050405020304" pitchFamily="18" charset="0"/>
              </a:rPr>
              <a:t>Remember, here we are ignoring the phase angle and only looking at the peak!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  <a:latin typeface="Times" panose="02020603050405020304" pitchFamily="18" charset="0"/>
              </a:rPr>
              <a:t>But the peak voltage in a capacitor will occur at a different </a:t>
            </a:r>
            <a:r>
              <a:rPr lang="en-CA" altLang="en-US" sz="2400" u="sng" dirty="0" smtClean="0">
                <a:solidFill>
                  <a:srgbClr val="FF0000"/>
                </a:solidFill>
                <a:latin typeface="Times" panose="02020603050405020304" pitchFamily="18" charset="0"/>
              </a:rPr>
              <a:t>time</a:t>
            </a:r>
            <a:r>
              <a:rPr lang="en-CA" altLang="en-US" sz="2400" dirty="0" smtClean="0">
                <a:solidFill>
                  <a:srgbClr val="FF0000"/>
                </a:solidFill>
                <a:latin typeface="Times" panose="02020603050405020304" pitchFamily="18" charset="0"/>
              </a:rPr>
              <a:t> than the peak voltage in the resistor or inductor</a:t>
            </a:r>
          </a:p>
        </p:txBody>
      </p:sp>
    </p:spTree>
    <p:extLst>
      <p:ext uri="{BB962C8B-B14F-4D97-AF65-F5344CB8AC3E}">
        <p14:creationId xmlns:p14="http://schemas.microsoft.com/office/powerpoint/2010/main" val="114160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Phasor Diagrams (account for </a:t>
            </a:r>
            <a:r>
              <a:rPr lang="en-US" altLang="en-US" dirty="0" smtClean="0">
                <a:sym typeface="Symbol" panose="05050102010706020507" pitchFamily="18" charset="2"/>
              </a:rPr>
              <a:t>)</a:t>
            </a:r>
            <a:endParaRPr lang="en-US" altLang="en-US" dirty="0" smtClean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73238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Sinusoidal signals are </a:t>
            </a:r>
            <a:r>
              <a:rPr lang="en-US" altLang="en-US" dirty="0" smtClean="0"/>
              <a:t>characterized </a:t>
            </a:r>
            <a:r>
              <a:rPr lang="en-US" altLang="en-US" dirty="0" smtClean="0"/>
              <a:t>by their </a:t>
            </a:r>
            <a:r>
              <a:rPr lang="en-US" altLang="en-US" b="1" dirty="0" smtClean="0">
                <a:solidFill>
                  <a:srgbClr val="0000FF"/>
                </a:solidFill>
              </a:rPr>
              <a:t>magnitude</a:t>
            </a:r>
            <a:r>
              <a:rPr lang="en-US" altLang="en-US" dirty="0" smtClean="0"/>
              <a:t>, their </a:t>
            </a:r>
            <a:r>
              <a:rPr lang="en-US" altLang="en-US" b="1" dirty="0" smtClean="0">
                <a:solidFill>
                  <a:srgbClr val="0000FF"/>
                </a:solidFill>
              </a:rPr>
              <a:t>frequency</a:t>
            </a:r>
            <a:r>
              <a:rPr lang="en-US" altLang="en-US" dirty="0" smtClean="0"/>
              <a:t> and their </a:t>
            </a:r>
            <a:r>
              <a:rPr lang="en-US" altLang="en-US" b="1" dirty="0" smtClean="0">
                <a:solidFill>
                  <a:srgbClr val="0000FF"/>
                </a:solidFill>
              </a:rPr>
              <a:t>phase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In many circuits the </a:t>
            </a:r>
            <a:r>
              <a:rPr lang="en-US" altLang="en-US" u="sng" dirty="0" smtClean="0"/>
              <a:t>frequency is fixed </a:t>
            </a:r>
            <a:r>
              <a:rPr lang="en-US" altLang="en-US" dirty="0" smtClean="0"/>
              <a:t>(perhaps at the frequency of the AC supply) and we are interested in only magnitude and phase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In such cases we often use </a:t>
            </a:r>
            <a:r>
              <a:rPr lang="en-US" altLang="en-US" b="1" dirty="0" err="1" smtClean="0">
                <a:solidFill>
                  <a:srgbClr val="0000FF"/>
                </a:solidFill>
              </a:rPr>
              <a:t>phasor</a:t>
            </a:r>
            <a:r>
              <a:rPr lang="en-US" altLang="en-US" b="1" dirty="0" smtClean="0">
                <a:solidFill>
                  <a:srgbClr val="0000FF"/>
                </a:solidFill>
              </a:rPr>
              <a:t> diagrams</a:t>
            </a:r>
            <a:r>
              <a:rPr lang="en-US" altLang="en-US" dirty="0" smtClean="0"/>
              <a:t> which represent magnitude and phase within a single diagram</a:t>
            </a:r>
          </a:p>
        </p:txBody>
      </p:sp>
      <p:grpSp>
        <p:nvGrpSpPr>
          <p:cNvPr id="101380" name="Group 6"/>
          <p:cNvGrpSpPr>
            <a:grpSpLocks/>
          </p:cNvGrpSpPr>
          <p:nvPr/>
        </p:nvGrpSpPr>
        <p:grpSpPr bwMode="auto">
          <a:xfrm>
            <a:off x="7559675" y="152400"/>
            <a:ext cx="1477963" cy="1274763"/>
            <a:chOff x="7272300" y="224644"/>
            <a:chExt cx="1476608" cy="1274592"/>
          </a:xfrm>
        </p:grpSpPr>
        <p:pic>
          <p:nvPicPr>
            <p:cNvPr id="101381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 smtClean="0">
                  <a:solidFill>
                    <a:srgbClr val="000000"/>
                  </a:solidFill>
                </a:rPr>
                <a:t>6.4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72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3324</Words>
  <Application>Microsoft Office PowerPoint</Application>
  <PresentationFormat>On-screen Show (4:3)</PresentationFormat>
  <Paragraphs>563</Paragraphs>
  <Slides>74</Slides>
  <Notes>58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74</vt:i4>
      </vt:variant>
    </vt:vector>
  </HeadingPairs>
  <TitlesOfParts>
    <vt:vector size="90" baseType="lpstr">
      <vt:lpstr>Arial</vt:lpstr>
      <vt:lpstr>Arial</vt:lpstr>
      <vt:lpstr>Cambria Math</vt:lpstr>
      <vt:lpstr>Symbol</vt:lpstr>
      <vt:lpstr>Times</vt:lpstr>
      <vt:lpstr>Wingdings</vt:lpstr>
      <vt:lpstr>Blank</vt:lpstr>
      <vt:lpstr>1_Blank</vt:lpstr>
      <vt:lpstr>2_Blank</vt:lpstr>
      <vt:lpstr>3_Blank</vt:lpstr>
      <vt:lpstr>4_Blank</vt:lpstr>
      <vt:lpstr>5_Blank</vt:lpstr>
      <vt:lpstr>Équation</vt:lpstr>
      <vt:lpstr>Equation</vt:lpstr>
      <vt:lpstr>Formel</vt:lpstr>
      <vt:lpstr>Microsoft Equation 3.0</vt:lpstr>
      <vt:lpstr>Last time</vt:lpstr>
      <vt:lpstr>Circuit Solving Methods Choice of Techniques</vt:lpstr>
      <vt:lpstr>AC Circuit Notation</vt:lpstr>
      <vt:lpstr>Key Points of AC circuits</vt:lpstr>
      <vt:lpstr>CIVIL (CI leads V; L V lead I)  or   ELI the ICE man (E leads I in L, I leads E in C)</vt:lpstr>
      <vt:lpstr>This time</vt:lpstr>
      <vt:lpstr>Ignoring the phase and looking at peak Vp and Ip</vt:lpstr>
      <vt:lpstr>PowerPoint Presentation</vt:lpstr>
      <vt:lpstr>Phasor Diagrams (account for )</vt:lpstr>
      <vt:lpstr>Phasor Diagrams (account for )</vt:lpstr>
      <vt:lpstr>Phasor Diagrams (account for )</vt:lpstr>
      <vt:lpstr>PowerPoint Presentation</vt:lpstr>
      <vt:lpstr>PowerPoint Presentation</vt:lpstr>
      <vt:lpstr>Phasor analysis of RL and RC series circuits Current the same in both what is the voltage?</vt:lpstr>
      <vt:lpstr>Phasor analysis of RL and RC series circuits Current the same in both what is the voltage?</vt:lpstr>
      <vt:lpstr>What’s happening?</vt:lpstr>
      <vt:lpstr>PowerPoint Presentation</vt:lpstr>
      <vt:lpstr>Phasor analysis of RLC series circuits Current the same in both what is the voltage?</vt:lpstr>
      <vt:lpstr>Phasor analysis of RL and RC series circuits Current the same in both what is the voltage?</vt:lpstr>
      <vt:lpstr>PowerPoint Presentation</vt:lpstr>
      <vt:lpstr>PowerPoint Presentation</vt:lpstr>
      <vt:lpstr>PowerPoint Presentation</vt:lpstr>
      <vt:lpstr>Phasor analysis of RLC series circuits Current the same in both what is the voltage v?</vt:lpstr>
      <vt:lpstr>Simple RLC series circuit</vt:lpstr>
      <vt:lpstr>What’s happening in the RLC series circuit</vt:lpstr>
      <vt:lpstr>What happens when VL = VC  in RLC series circuit</vt:lpstr>
      <vt:lpstr>PowerPoint Presentation</vt:lpstr>
      <vt:lpstr>What happens when |VL| = |VC|</vt:lpstr>
      <vt:lpstr>Simple RLC parallel circuit</vt:lpstr>
      <vt:lpstr>Simple RLC parallel circuit</vt:lpstr>
      <vt:lpstr>What happens when |IL|=|IC|  in RLC parallel circuit</vt:lpstr>
      <vt:lpstr>Impedance</vt:lpstr>
      <vt:lpstr>Phasor analysis of RL series circuit Current the same in both what is the voltage?</vt:lpstr>
      <vt:lpstr>Phasor analysis of RL series circuit Current the same in both what is the voltage?</vt:lpstr>
      <vt:lpstr>PowerPoint Presentation</vt:lpstr>
      <vt:lpstr>PowerPoint Presentation</vt:lpstr>
      <vt:lpstr>PowerPoint Presentation</vt:lpstr>
      <vt:lpstr>What if we have R, L and C in both series and parallel?</vt:lpstr>
      <vt:lpstr>Complex Notation- Carries magnitude and phase information</vt:lpstr>
      <vt:lpstr>PowerPoint Presentation</vt:lpstr>
      <vt:lpstr>Before we took Vpconstant*Ip with the constant of proportionality either R XL or XC</vt:lpstr>
      <vt:lpstr>PowerPoint Presentation</vt:lpstr>
      <vt:lpstr>Series and Parallel Impedances</vt:lpstr>
      <vt:lpstr>PowerPoint Presentation</vt:lpstr>
      <vt:lpstr>PowerPoint Presentation</vt:lpstr>
      <vt:lpstr>PowerPoint Presentation</vt:lpstr>
      <vt:lpstr>Key Points of AC circuits</vt:lpstr>
      <vt:lpstr>Further Study</vt:lpstr>
      <vt:lpstr>Next time: Power in AC Circuits</vt:lpstr>
      <vt:lpstr>Introduction</vt:lpstr>
      <vt:lpstr>Power in Resistive Components</vt:lpstr>
      <vt:lpstr>PowerPoint Presentation</vt:lpstr>
      <vt:lpstr>PowerPoint Presentation</vt:lpstr>
      <vt:lpstr>Power in Capacitors</vt:lpstr>
      <vt:lpstr>PowerPoint Presentation</vt:lpstr>
      <vt:lpstr>Power in Inductors</vt:lpstr>
      <vt:lpstr>PowerPoint Presentation</vt:lpstr>
      <vt:lpstr>Circuit with Resistance and Reactance</vt:lpstr>
      <vt:lpstr>PowerPoint Presentation</vt:lpstr>
      <vt:lpstr>PowerPoint Presentation</vt:lpstr>
      <vt:lpstr>PowerPoint Presentation</vt:lpstr>
      <vt:lpstr>Active and Reactive Power</vt:lpstr>
      <vt:lpstr>PowerPoint Presentation</vt:lpstr>
      <vt:lpstr>PowerPoint Presentation</vt:lpstr>
      <vt:lpstr>Power Factor Correction</vt:lpstr>
      <vt:lpstr>PowerPoint Presentation</vt:lpstr>
      <vt:lpstr>Three-Phase Systems</vt:lpstr>
      <vt:lpstr>PowerPoint Presentation</vt:lpstr>
      <vt:lpstr>PowerPoint Presentation</vt:lpstr>
      <vt:lpstr>Power Measurement</vt:lpstr>
      <vt:lpstr>PowerPoint Presentation</vt:lpstr>
      <vt:lpstr>Who cares?</vt:lpstr>
      <vt:lpstr>Further Study</vt:lpstr>
      <vt:lpstr>Key Points</vt:lpstr>
    </vt:vector>
  </TitlesOfParts>
  <Company>FP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</dc:creator>
  <cp:lastModifiedBy>Patrick Joseph Espy</cp:lastModifiedBy>
  <cp:revision>219</cp:revision>
  <cp:lastPrinted>2020-08-25T21:34:57Z</cp:lastPrinted>
  <dcterms:created xsi:type="dcterms:W3CDTF">2002-01-09T07:28:14Z</dcterms:created>
  <dcterms:modified xsi:type="dcterms:W3CDTF">2021-08-30T21:19:39Z</dcterms:modified>
</cp:coreProperties>
</file>