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72" r:id="rId2"/>
    <p:sldMasterId id="2147483695" r:id="rId3"/>
    <p:sldMasterId id="2147483707" r:id="rId4"/>
    <p:sldMasterId id="2147483719" r:id="rId5"/>
    <p:sldMasterId id="2147483731" r:id="rId6"/>
    <p:sldMasterId id="2147483743" r:id="rId7"/>
    <p:sldMasterId id="2147483755" r:id="rId8"/>
  </p:sldMasterIdLst>
  <p:notesMasterIdLst>
    <p:notesMasterId r:id="rId122"/>
  </p:notesMasterIdLst>
  <p:handoutMasterIdLst>
    <p:handoutMasterId r:id="rId123"/>
  </p:handoutMasterIdLst>
  <p:sldIdLst>
    <p:sldId id="525" r:id="rId9"/>
    <p:sldId id="529" r:id="rId10"/>
    <p:sldId id="530" r:id="rId11"/>
    <p:sldId id="531" r:id="rId12"/>
    <p:sldId id="532" r:id="rId13"/>
    <p:sldId id="533" r:id="rId14"/>
    <p:sldId id="534" r:id="rId15"/>
    <p:sldId id="535" r:id="rId16"/>
    <p:sldId id="536" r:id="rId17"/>
    <p:sldId id="537" r:id="rId18"/>
    <p:sldId id="538" r:id="rId19"/>
    <p:sldId id="539" r:id="rId20"/>
    <p:sldId id="540" r:id="rId21"/>
    <p:sldId id="491" r:id="rId22"/>
    <p:sldId id="492" r:id="rId23"/>
    <p:sldId id="493" r:id="rId24"/>
    <p:sldId id="494" r:id="rId25"/>
    <p:sldId id="495" r:id="rId26"/>
    <p:sldId id="496" r:id="rId27"/>
    <p:sldId id="497" r:id="rId28"/>
    <p:sldId id="498" r:id="rId29"/>
    <p:sldId id="499" r:id="rId30"/>
    <p:sldId id="500" r:id="rId31"/>
    <p:sldId id="501" r:id="rId32"/>
    <p:sldId id="502" r:id="rId33"/>
    <p:sldId id="503" r:id="rId34"/>
    <p:sldId id="504" r:id="rId35"/>
    <p:sldId id="505" r:id="rId36"/>
    <p:sldId id="506" r:id="rId37"/>
    <p:sldId id="507" r:id="rId38"/>
    <p:sldId id="508" r:id="rId39"/>
    <p:sldId id="509" r:id="rId40"/>
    <p:sldId id="510" r:id="rId41"/>
    <p:sldId id="456" r:id="rId42"/>
    <p:sldId id="512" r:id="rId43"/>
    <p:sldId id="513" r:id="rId44"/>
    <p:sldId id="514" r:id="rId45"/>
    <p:sldId id="515" r:id="rId46"/>
    <p:sldId id="516" r:id="rId47"/>
    <p:sldId id="517" r:id="rId48"/>
    <p:sldId id="518" r:id="rId49"/>
    <p:sldId id="519" r:id="rId50"/>
    <p:sldId id="520" r:id="rId51"/>
    <p:sldId id="521" r:id="rId52"/>
    <p:sldId id="522" r:id="rId53"/>
    <p:sldId id="457" r:id="rId54"/>
    <p:sldId id="458" r:id="rId55"/>
    <p:sldId id="459" r:id="rId56"/>
    <p:sldId id="311" r:id="rId57"/>
    <p:sldId id="464" r:id="rId58"/>
    <p:sldId id="462" r:id="rId59"/>
    <p:sldId id="463" r:id="rId60"/>
    <p:sldId id="331" r:id="rId61"/>
    <p:sldId id="332" r:id="rId62"/>
    <p:sldId id="416" r:id="rId63"/>
    <p:sldId id="453" r:id="rId64"/>
    <p:sldId id="417" r:id="rId65"/>
    <p:sldId id="465" r:id="rId66"/>
    <p:sldId id="454" r:id="rId67"/>
    <p:sldId id="420" r:id="rId68"/>
    <p:sldId id="421" r:id="rId69"/>
    <p:sldId id="422" r:id="rId70"/>
    <p:sldId id="423" r:id="rId71"/>
    <p:sldId id="424" r:id="rId72"/>
    <p:sldId id="426" r:id="rId73"/>
    <p:sldId id="427" r:id="rId74"/>
    <p:sldId id="428" r:id="rId75"/>
    <p:sldId id="429" r:id="rId76"/>
    <p:sldId id="438" r:id="rId77"/>
    <p:sldId id="439" r:id="rId78"/>
    <p:sldId id="440" r:id="rId79"/>
    <p:sldId id="441" r:id="rId80"/>
    <p:sldId id="442" r:id="rId81"/>
    <p:sldId id="447" r:id="rId82"/>
    <p:sldId id="333" r:id="rId83"/>
    <p:sldId id="334" r:id="rId84"/>
    <p:sldId id="364" r:id="rId85"/>
    <p:sldId id="365" r:id="rId86"/>
    <p:sldId id="362" r:id="rId87"/>
    <p:sldId id="346" r:id="rId88"/>
    <p:sldId id="366" r:id="rId89"/>
    <p:sldId id="360" r:id="rId90"/>
    <p:sldId id="347" r:id="rId91"/>
    <p:sldId id="349" r:id="rId92"/>
    <p:sldId id="352" r:id="rId93"/>
    <p:sldId id="367" r:id="rId94"/>
    <p:sldId id="451" r:id="rId95"/>
    <p:sldId id="489" r:id="rId96"/>
    <p:sldId id="490" r:id="rId97"/>
    <p:sldId id="452" r:id="rId98"/>
    <p:sldId id="466" r:id="rId99"/>
    <p:sldId id="467" r:id="rId100"/>
    <p:sldId id="468" r:id="rId101"/>
    <p:sldId id="469" r:id="rId102"/>
    <p:sldId id="470" r:id="rId103"/>
    <p:sldId id="471" r:id="rId104"/>
    <p:sldId id="472" r:id="rId105"/>
    <p:sldId id="473" r:id="rId106"/>
    <p:sldId id="474" r:id="rId107"/>
    <p:sldId id="475" r:id="rId108"/>
    <p:sldId id="476" r:id="rId109"/>
    <p:sldId id="488" r:id="rId110"/>
    <p:sldId id="477" r:id="rId111"/>
    <p:sldId id="478" r:id="rId112"/>
    <p:sldId id="479" r:id="rId113"/>
    <p:sldId id="480" r:id="rId114"/>
    <p:sldId id="481" r:id="rId115"/>
    <p:sldId id="482" r:id="rId116"/>
    <p:sldId id="483" r:id="rId117"/>
    <p:sldId id="484" r:id="rId118"/>
    <p:sldId id="485" r:id="rId119"/>
    <p:sldId id="486" r:id="rId120"/>
    <p:sldId id="487" r:id="rId121"/>
  </p:sldIdLst>
  <p:sldSz cx="12192000" cy="6858000"/>
  <p:notesSz cx="10234613" cy="7099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80" userDrawn="1">
          <p15:clr>
            <a:srgbClr val="A4A3A4"/>
          </p15:clr>
        </p15:guide>
        <p15:guide id="3" orient="horz" pos="3744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1248" userDrawn="1">
          <p15:clr>
            <a:srgbClr val="A4A3A4"/>
          </p15:clr>
        </p15:guide>
        <p15:guide id="6" orient="horz" pos="816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pos="7360" userDrawn="1">
          <p15:clr>
            <a:srgbClr val="A4A3A4"/>
          </p15:clr>
        </p15:guide>
        <p15:guide id="9" pos="3835" userDrawn="1">
          <p15:clr>
            <a:srgbClr val="A4A3A4"/>
          </p15:clr>
        </p15:guide>
        <p15:guide id="10" pos="7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EB6B"/>
    <a:srgbClr val="FF6666"/>
    <a:srgbClr val="667AFF"/>
    <a:srgbClr val="E37900"/>
    <a:srgbClr val="E30000"/>
    <a:srgbClr val="DEF0B5"/>
    <a:srgbClr val="FAC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3688" autoAdjust="0"/>
  </p:normalViewPr>
  <p:slideViewPr>
    <p:cSldViewPr>
      <p:cViewPr varScale="1">
        <p:scale>
          <a:sx n="92" d="100"/>
          <a:sy n="92" d="100"/>
        </p:scale>
        <p:origin x="307" y="82"/>
      </p:cViewPr>
      <p:guideLst>
        <p:guide orient="horz" pos="240"/>
        <p:guide orient="horz" pos="4080"/>
        <p:guide orient="horz" pos="3744"/>
        <p:guide orient="horz" pos="2160"/>
        <p:guide orient="horz" pos="1248"/>
        <p:guide orient="horz" pos="816"/>
        <p:guide pos="384"/>
        <p:guide pos="7360"/>
        <p:guide pos="3835"/>
        <p:guide pos="7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950"/>
    </p:cViewPr>
  </p:sorterViewPr>
  <p:notesViewPr>
    <p:cSldViewPr>
      <p:cViewPr varScale="1">
        <p:scale>
          <a:sx n="108" d="100"/>
          <a:sy n="108" d="100"/>
        </p:scale>
        <p:origin x="-1426" y="-72"/>
      </p:cViewPr>
      <p:guideLst>
        <p:guide orient="horz" pos="2236"/>
        <p:guide pos="322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117" Type="http://schemas.openxmlformats.org/officeDocument/2006/relationships/slide" Target="slides/slide109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slide" Target="slides/slide76.xml"/><Relationship Id="rId89" Type="http://schemas.openxmlformats.org/officeDocument/2006/relationships/slide" Target="slides/slide81.xml"/><Relationship Id="rId112" Type="http://schemas.openxmlformats.org/officeDocument/2006/relationships/slide" Target="slides/slide104.xml"/><Relationship Id="rId16" Type="http://schemas.openxmlformats.org/officeDocument/2006/relationships/slide" Target="slides/slide8.xml"/><Relationship Id="rId107" Type="http://schemas.openxmlformats.org/officeDocument/2006/relationships/slide" Target="slides/slide99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102" Type="http://schemas.openxmlformats.org/officeDocument/2006/relationships/slide" Target="slides/slide94.xml"/><Relationship Id="rId12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2.xml"/><Relationship Id="rId95" Type="http://schemas.openxmlformats.org/officeDocument/2006/relationships/slide" Target="slides/slide87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105" Type="http://schemas.openxmlformats.org/officeDocument/2006/relationships/slide" Target="slides/slide97.xml"/><Relationship Id="rId113" Type="http://schemas.openxmlformats.org/officeDocument/2006/relationships/slide" Target="slides/slide105.xml"/><Relationship Id="rId118" Type="http://schemas.openxmlformats.org/officeDocument/2006/relationships/slide" Target="slides/slide110.xml"/><Relationship Id="rId12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93" Type="http://schemas.openxmlformats.org/officeDocument/2006/relationships/slide" Target="slides/slide85.xml"/><Relationship Id="rId98" Type="http://schemas.openxmlformats.org/officeDocument/2006/relationships/slide" Target="slides/slide90.xml"/><Relationship Id="rId121" Type="http://schemas.openxmlformats.org/officeDocument/2006/relationships/slide" Target="slides/slide11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103" Type="http://schemas.openxmlformats.org/officeDocument/2006/relationships/slide" Target="slides/slide95.xml"/><Relationship Id="rId108" Type="http://schemas.openxmlformats.org/officeDocument/2006/relationships/slide" Target="slides/slide100.xml"/><Relationship Id="rId116" Type="http://schemas.openxmlformats.org/officeDocument/2006/relationships/slide" Target="slides/slide108.xml"/><Relationship Id="rId124" Type="http://schemas.openxmlformats.org/officeDocument/2006/relationships/presProps" Target="presProp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91" Type="http://schemas.openxmlformats.org/officeDocument/2006/relationships/slide" Target="slides/slide83.xml"/><Relationship Id="rId96" Type="http://schemas.openxmlformats.org/officeDocument/2006/relationships/slide" Target="slides/slide88.xml"/><Relationship Id="rId111" Type="http://schemas.openxmlformats.org/officeDocument/2006/relationships/slide" Target="slides/slide10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6" Type="http://schemas.openxmlformats.org/officeDocument/2006/relationships/slide" Target="slides/slide98.xml"/><Relationship Id="rId114" Type="http://schemas.openxmlformats.org/officeDocument/2006/relationships/slide" Target="slides/slide106.xml"/><Relationship Id="rId119" Type="http://schemas.openxmlformats.org/officeDocument/2006/relationships/slide" Target="slides/slide111.xml"/><Relationship Id="rId127" Type="http://schemas.openxmlformats.org/officeDocument/2006/relationships/tableStyles" Target="tableStyles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94" Type="http://schemas.openxmlformats.org/officeDocument/2006/relationships/slide" Target="slides/slide86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12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109" Type="http://schemas.openxmlformats.org/officeDocument/2006/relationships/slide" Target="slides/slide10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04" Type="http://schemas.openxmlformats.org/officeDocument/2006/relationships/slide" Target="slides/slide96.xml"/><Relationship Id="rId120" Type="http://schemas.openxmlformats.org/officeDocument/2006/relationships/slide" Target="slides/slide112.xml"/><Relationship Id="rId12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110" Type="http://schemas.openxmlformats.org/officeDocument/2006/relationships/slide" Target="slides/slide102.xml"/><Relationship Id="rId115" Type="http://schemas.openxmlformats.org/officeDocument/2006/relationships/slide" Target="slides/slide107.xml"/><Relationship Id="rId61" Type="http://schemas.openxmlformats.org/officeDocument/2006/relationships/slide" Target="slides/slide53.xml"/><Relationship Id="rId82" Type="http://schemas.openxmlformats.org/officeDocument/2006/relationships/slide" Target="slides/slide7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85908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ctr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© Pearson Education Limited 2009</a:t>
            </a: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021638" y="0"/>
            <a:ext cx="2212975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r>
              <a:rPr lang="en-GB" altLang="en-US"/>
              <a:t>26.</a:t>
            </a:r>
            <a:fld id="{AA77B320-15E7-4DF1-847D-9037A821D91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72040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486025" y="0"/>
            <a:ext cx="52625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Storey: Electronics: A Systems Approach 4</a:t>
            </a:r>
            <a:r>
              <a:rPr lang="en-GB" baseline="30000"/>
              <a:t>th</a:t>
            </a:r>
            <a:r>
              <a:rPr lang="en-GB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263210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138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52725" y="533400"/>
            <a:ext cx="4730750" cy="266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3663" y="3371850"/>
            <a:ext cx="7507287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138" y="6745288"/>
            <a:ext cx="44354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C2C0DE0-0E85-4FF6-B8D1-229B447408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20260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513232-05B8-4959-82A3-E365237A287F}" type="slidenum">
              <a:rPr lang="en-GB" altLang="en-US" sz="1200" smtClean="0">
                <a:solidFill>
                  <a:srgbClr val="000000"/>
                </a:solidFill>
              </a:rPr>
              <a:pPr/>
              <a:t>3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259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402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424D0B-2599-474C-B6C2-D7F91F0A78E1}" type="slidenum">
              <a:rPr lang="en-GB" altLang="en-US" sz="1200" smtClean="0">
                <a:solidFill>
                  <a:srgbClr val="000000"/>
                </a:solidFill>
              </a:rPr>
              <a:pPr/>
              <a:t>12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44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481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021EE6-53B6-440E-98D1-2FF1FDF8CD0D}" type="slidenum">
              <a:rPr lang="en-GB" altLang="en-US" sz="1200" smtClean="0">
                <a:solidFill>
                  <a:srgbClr val="000000"/>
                </a:solidFill>
              </a:rPr>
              <a:pPr/>
              <a:t>13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46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345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4D6D7B-4796-4ABA-B500-217AE5E9BDE6}" type="slidenum">
              <a:rPr lang="en-GB" altLang="en-US" sz="1200" smtClean="0">
                <a:solidFill>
                  <a:srgbClr val="000000"/>
                </a:solidFill>
              </a:rPr>
              <a:pPr/>
              <a:t>14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394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F8DF3A-F365-4D6C-B3C9-8874191B5189}" type="slidenum">
              <a:rPr lang="en-GB" altLang="en-US" sz="1200" smtClean="0">
                <a:solidFill>
                  <a:srgbClr val="000000"/>
                </a:solidFill>
              </a:rPr>
              <a:pPr/>
              <a:t>15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827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D21CC0-B621-4B25-876C-BB1E51278F0B}" type="slidenum">
              <a:rPr lang="en-GB" altLang="en-US" sz="1200" smtClean="0">
                <a:solidFill>
                  <a:srgbClr val="000000"/>
                </a:solidFill>
              </a:rPr>
              <a:pPr/>
              <a:t>16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606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12E54F-9368-489B-98CF-7D08F49A882A}" type="slidenum">
              <a:rPr lang="en-GB" altLang="en-US" sz="1200" smtClean="0">
                <a:solidFill>
                  <a:srgbClr val="000000"/>
                </a:solidFill>
              </a:rPr>
              <a:pPr/>
              <a:t>19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Power increases with speed in CMOS because more current needed to discharge capacitor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CMOS </a:t>
            </a:r>
            <a:r>
              <a:rPr lang="en-US" altLang="en-US" dirty="0" err="1" smtClean="0">
                <a:latin typeface="Arial" panose="020B0604020202020204" pitchFamily="34" charset="0"/>
              </a:rPr>
              <a:t>pPropagation</a:t>
            </a:r>
            <a:r>
              <a:rPr lang="en-US" altLang="en-US" baseline="0" dirty="0" smtClean="0">
                <a:latin typeface="Arial" panose="020B0604020202020204" pitchFamily="34" charset="0"/>
              </a:rPr>
              <a:t> delay times longer due to high output </a:t>
            </a:r>
            <a:r>
              <a:rPr lang="en-US" altLang="en-US" baseline="0" dirty="0" err="1" smtClean="0">
                <a:latin typeface="Arial" panose="020B0604020202020204" pitchFamily="34" charset="0"/>
              </a:rPr>
              <a:t>impedence</a:t>
            </a:r>
            <a:r>
              <a:rPr lang="en-US" altLang="en-US" baseline="0" dirty="0" smtClean="0">
                <a:latin typeface="Arial" panose="020B0604020202020204" pitchFamily="34" charset="0"/>
              </a:rPr>
              <a:t> = large RC. Lower the higher the voltage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865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DDA1AA-D346-46F5-910E-4D9D652E4208}" type="slidenum">
              <a:rPr lang="en-GB" altLang="en-US" sz="1200" smtClean="0">
                <a:solidFill>
                  <a:srgbClr val="000000"/>
                </a:solidFill>
              </a:rPr>
              <a:pPr/>
              <a:t>20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821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A5384A-E014-4074-9793-148A62AC6E40}" type="slidenum">
              <a:rPr lang="en-GB" altLang="en-US" sz="1200" smtClean="0">
                <a:solidFill>
                  <a:srgbClr val="000000"/>
                </a:solidFill>
              </a:rPr>
              <a:pPr/>
              <a:t>21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921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946659-C34D-452E-97B2-322FB338FD27}" type="slidenum">
              <a:rPr lang="en-GB" altLang="en-US" sz="1200" smtClean="0">
                <a:solidFill>
                  <a:srgbClr val="000000"/>
                </a:solidFill>
              </a:rPr>
              <a:pPr/>
              <a:t>22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5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33060B-DC96-42BC-B531-B2E70F75001F}" type="slidenum">
              <a:rPr lang="en-GB" altLang="en-US" sz="1200" smtClean="0">
                <a:solidFill>
                  <a:srgbClr val="000000"/>
                </a:solidFill>
              </a:rPr>
              <a:pPr/>
              <a:t>23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302EC5-CFDD-4B28-8C90-DB7F5B5C2AFA}" type="slidenum">
              <a:rPr lang="en-GB" altLang="en-US" sz="1200" smtClean="0">
                <a:solidFill>
                  <a:srgbClr val="000000"/>
                </a:solidFill>
              </a:rPr>
              <a:pPr/>
              <a:t>4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280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160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520A7C-0D65-4944-BD3B-0141553CEDEC}" type="slidenum">
              <a:rPr lang="en-GB" altLang="en-US" sz="1200" smtClean="0">
                <a:solidFill>
                  <a:srgbClr val="000000"/>
                </a:solidFill>
              </a:rPr>
              <a:pPr/>
              <a:t>24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492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A30AD5-0A8B-48E8-946E-FEAEE17AD342}" type="slidenum">
              <a:rPr lang="en-GB" altLang="en-US" sz="1200" smtClean="0">
                <a:solidFill>
                  <a:srgbClr val="000000"/>
                </a:solidFill>
              </a:rPr>
              <a:pPr/>
              <a:t>25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9086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7CD10D-D01B-433D-9ED3-7840F13CA5E8}" type="slidenum">
              <a:rPr lang="en-GB" altLang="en-US" sz="1200" smtClean="0">
                <a:solidFill>
                  <a:srgbClr val="000000"/>
                </a:solidFill>
              </a:rPr>
              <a:pPr/>
              <a:t>26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502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65903-836C-496E-875F-1CCA160D91BA}" type="slidenum">
              <a:rPr lang="en-GB" altLang="en-US" sz="1200" smtClean="0">
                <a:solidFill>
                  <a:srgbClr val="000000"/>
                </a:solidFill>
              </a:rPr>
              <a:pPr/>
              <a:t>27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0394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C85203-09C8-4C7F-8152-3AF1AE48BC62}" type="slidenum">
              <a:rPr lang="en-GB" altLang="en-US" sz="1200" smtClean="0">
                <a:solidFill>
                  <a:srgbClr val="000000"/>
                </a:solidFill>
              </a:rPr>
              <a:pPr/>
              <a:t>28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179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F4A977-0318-4173-9D10-CEBF59CA8CE1}" type="slidenum">
              <a:rPr lang="en-GB" altLang="en-US" sz="1300" smtClean="0">
                <a:solidFill>
                  <a:srgbClr val="000000"/>
                </a:solidFill>
              </a:rPr>
              <a:pPr/>
              <a:t>29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9090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AF20E3-57D6-4538-9B19-3F260883039D}" type="slidenum">
              <a:rPr lang="en-GB" altLang="en-US" sz="1300" smtClean="0">
                <a:solidFill>
                  <a:srgbClr val="000000"/>
                </a:solidFill>
              </a:rPr>
              <a:pPr/>
              <a:t>32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549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E6F885-88C7-48EB-8522-A5270EDBD7A7}" type="slidenum">
              <a:rPr lang="en-GB" altLang="en-US" sz="1200" smtClean="0">
                <a:solidFill>
                  <a:srgbClr val="000000"/>
                </a:solidFill>
              </a:rPr>
              <a:pPr/>
              <a:t>33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156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7842A0-6B5F-461F-87C1-BB7C8E6F409A}" type="slidenum">
              <a:rPr lang="en-GB" altLang="en-US" sz="1200" smtClean="0">
                <a:solidFill>
                  <a:srgbClr val="000000"/>
                </a:solidFill>
              </a:rPr>
              <a:pPr/>
              <a:t>34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5143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AFFAA0-EEBA-41B3-B250-9E14C9C3D5BA}" type="slidenum">
              <a:rPr lang="en-GB" altLang="en-US" sz="1300" smtClean="0">
                <a:solidFill>
                  <a:srgbClr val="000000"/>
                </a:solidFill>
              </a:rPr>
              <a:pPr/>
              <a:t>36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428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AD0131-DEA8-4451-B5BC-E4A5477C4B29}" type="slidenum">
              <a:rPr lang="en-GB" altLang="en-US" sz="1200" smtClean="0">
                <a:solidFill>
                  <a:srgbClr val="000000"/>
                </a:solidFill>
              </a:rPr>
              <a:pPr/>
              <a:t>5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646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323AC7-C641-4B97-946F-CCDE481E9247}" type="slidenum">
              <a:rPr lang="en-GB" altLang="en-US" sz="1300" smtClean="0">
                <a:solidFill>
                  <a:srgbClr val="000000"/>
                </a:solidFill>
              </a:rPr>
              <a:pPr/>
              <a:t>37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1854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759FEA-A97E-4011-A24A-CF9240E95349}" type="slidenum">
              <a:rPr lang="en-GB" altLang="en-US" sz="1300" smtClean="0">
                <a:solidFill>
                  <a:srgbClr val="000000"/>
                </a:solidFill>
              </a:rPr>
              <a:pPr/>
              <a:t>38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3159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641746-72F7-48DD-80D5-F45E4032BE8E}" type="slidenum">
              <a:rPr lang="en-GB" altLang="en-US" sz="1300" smtClean="0">
                <a:solidFill>
                  <a:srgbClr val="000000"/>
                </a:solidFill>
              </a:rPr>
              <a:pPr/>
              <a:t>39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579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6B834A-CE56-425A-8849-BF487077F71E}" type="slidenum">
              <a:rPr lang="en-GB" altLang="en-US" sz="1300" smtClean="0">
                <a:solidFill>
                  <a:srgbClr val="000000"/>
                </a:solidFill>
              </a:rPr>
              <a:pPr/>
              <a:t>40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3841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AEF435-BEBB-46B1-8568-3677AA9D99DB}" type="slidenum">
              <a:rPr lang="en-GB" altLang="en-US" sz="1300" smtClean="0">
                <a:solidFill>
                  <a:srgbClr val="000000"/>
                </a:solidFill>
              </a:rPr>
              <a:pPr/>
              <a:t>41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435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52D4C9-BBDC-4FA2-8277-F65C993DD231}" type="slidenum">
              <a:rPr lang="en-GB" altLang="en-US" sz="1300" smtClean="0">
                <a:solidFill>
                  <a:srgbClr val="000000"/>
                </a:solidFill>
              </a:rPr>
              <a:pPr/>
              <a:t>42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4812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250E900-E2AF-4398-AE40-E2371E1FF40F}" type="slidenum">
              <a:rPr lang="en-GB" altLang="en-US" sz="1300" smtClean="0">
                <a:solidFill>
                  <a:srgbClr val="000000"/>
                </a:solidFill>
              </a:rPr>
              <a:pPr/>
              <a:t>43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4969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90A793-090D-4E59-BD17-E59BF3A20BF6}" type="slidenum">
              <a:rPr lang="en-GB" altLang="en-US" sz="1300" smtClean="0">
                <a:solidFill>
                  <a:srgbClr val="000000"/>
                </a:solidFill>
              </a:rPr>
              <a:pPr/>
              <a:t>44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786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42AF5D-6B67-4E9C-8578-2B11214AFFE6}" type="slidenum">
              <a:rPr lang="en-GB" altLang="en-US" sz="1300" smtClean="0">
                <a:solidFill>
                  <a:srgbClr val="000000"/>
                </a:solidFill>
              </a:rPr>
              <a:pPr/>
              <a:t>45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4497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4E0BCC-3ADF-4B66-8AA1-656E218618B6}" type="slidenum">
              <a:rPr lang="en-GB" altLang="en-US" sz="1300" smtClean="0">
                <a:solidFill>
                  <a:srgbClr val="000000"/>
                </a:solidFill>
              </a:rPr>
              <a:pPr/>
              <a:t>46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536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658647-6E02-4629-8C37-E11AE979C76F}" type="slidenum">
              <a:rPr lang="en-GB" altLang="en-US" sz="1200" smtClean="0">
                <a:solidFill>
                  <a:srgbClr val="000000"/>
                </a:solidFill>
              </a:rPr>
              <a:pPr/>
              <a:t>6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320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5197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1FE270-B1E0-4BDA-A2E9-1A8ADBB5DB4A}" type="slidenum">
              <a:rPr lang="en-GB" altLang="en-US" sz="1300" smtClean="0">
                <a:solidFill>
                  <a:srgbClr val="000000"/>
                </a:solidFill>
              </a:rPr>
              <a:pPr/>
              <a:t>47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2084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7371C8-677C-4CDC-94B2-65D18C02CABF}" type="slidenum">
              <a:rPr lang="en-GB" altLang="en-US" sz="1300" smtClean="0">
                <a:solidFill>
                  <a:srgbClr val="000000"/>
                </a:solidFill>
              </a:rPr>
              <a:pPr/>
              <a:t>48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7963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B9BF24-2EB1-4947-8085-1EE76B4C724B}" type="slidenum">
              <a:rPr lang="en-GB" altLang="en-US" sz="1300" smtClean="0"/>
              <a:pPr/>
              <a:t>49</a:t>
            </a:fld>
            <a:endParaRPr lang="en-GB" altLang="en-US" sz="1300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513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752725" y="533400"/>
            <a:ext cx="4730750" cy="2662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Note,</a:t>
            </a:r>
            <a:r>
              <a:rPr lang="en-CA" baseline="0" dirty="0" smtClean="0"/>
              <a:t> can make a ROM out of PLA and PAL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087107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6C8200-90F9-47BB-B78E-A66E895BF2E4}" type="slidenum">
              <a:rPr lang="en-GB" altLang="en-US" sz="1300" smtClean="0">
                <a:solidFill>
                  <a:srgbClr val="000000"/>
                </a:solidFill>
              </a:rPr>
              <a:pPr/>
              <a:t>51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98101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B2647E-DDC9-4C77-B275-7293429A85E5}" type="slidenum">
              <a:rPr lang="en-GB" altLang="en-US" sz="1300" smtClean="0">
                <a:solidFill>
                  <a:srgbClr val="000000"/>
                </a:solidFill>
              </a:rPr>
              <a:pPr/>
              <a:t>52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1778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7B12AF-8CDC-4441-9C02-574F5448F334}" type="slidenum">
              <a:rPr lang="en-GB" altLang="en-US" sz="1300" smtClean="0"/>
              <a:pPr/>
              <a:t>53</a:t>
            </a:fld>
            <a:endParaRPr lang="en-GB" altLang="en-US" sz="130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Will be done in more detail in next lecture</a:t>
            </a:r>
          </a:p>
        </p:txBody>
      </p:sp>
    </p:spTree>
    <p:extLst>
      <p:ext uri="{BB962C8B-B14F-4D97-AF65-F5344CB8AC3E}">
        <p14:creationId xmlns:p14="http://schemas.microsoft.com/office/powerpoint/2010/main" val="12947342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7523F0-3B50-47E1-9839-4A6C5635FED9}" type="slidenum">
              <a:rPr lang="en-GB" altLang="en-US" sz="1300" smtClean="0"/>
              <a:pPr/>
              <a:t>54</a:t>
            </a:fld>
            <a:endParaRPr lang="en-GB" altLang="en-US" sz="130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Request access to bus from Bus controller</a:t>
            </a:r>
          </a:p>
          <a:p>
            <a:pPr eaLnBrk="1" hangingPunct="1"/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389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BBB3C7-A127-4506-8A48-B8CE5C8B4B97}" type="slidenum">
              <a:rPr lang="en-GB" altLang="en-US" sz="1300" smtClean="0"/>
              <a:pPr/>
              <a:t>56</a:t>
            </a:fld>
            <a:endParaRPr lang="en-GB" altLang="en-US" sz="1300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0124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EFD4C2-5457-4AB8-A78E-7BA1326B0BF5}" type="slidenum">
              <a:rPr lang="en-GB" altLang="en-US" sz="1300" smtClean="0"/>
              <a:pPr/>
              <a:t>59</a:t>
            </a:fld>
            <a:endParaRPr lang="en-GB" altLang="en-US" sz="1300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18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719015-4690-4B44-878B-CDBB164A3C1C}" type="slidenum">
              <a:rPr lang="en-GB" altLang="en-US" sz="1200" smtClean="0">
                <a:solidFill>
                  <a:srgbClr val="000000"/>
                </a:solidFill>
              </a:rPr>
              <a:pPr/>
              <a:t>7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341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21332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D9CBBD-742A-4EC0-8269-C4C6FB8BB401}" type="slidenum">
              <a:rPr lang="en-GB" altLang="en-US" sz="1300" smtClean="0"/>
              <a:pPr/>
              <a:t>75</a:t>
            </a:fld>
            <a:endParaRPr lang="en-GB" altLang="en-US" sz="1300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66162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AD542C-5FE9-4D91-8963-884D43202BF7}" type="slidenum">
              <a:rPr lang="en-GB" altLang="en-US" sz="1300" smtClean="0"/>
              <a:pPr/>
              <a:t>76</a:t>
            </a:fld>
            <a:endParaRPr lang="en-GB" altLang="en-US" sz="130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0542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2F43A-9EF9-4786-96DE-1376B60BDBAD}" type="slidenum">
              <a:rPr lang="en-GB" altLang="en-US" sz="1300" smtClean="0"/>
              <a:pPr/>
              <a:t>79</a:t>
            </a:fld>
            <a:endParaRPr lang="en-GB" altLang="en-US" sz="1300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5446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1DD9AF-3282-49DC-85A2-3C9769AF212D}" type="slidenum">
              <a:rPr lang="en-GB" altLang="en-US" sz="1300" smtClean="0"/>
              <a:pPr/>
              <a:t>80</a:t>
            </a:fld>
            <a:endParaRPr lang="en-GB" altLang="en-US" sz="130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150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20F546-9B65-4CAC-A0A7-4FEDD650F89E}" type="slidenum">
              <a:rPr lang="en-GB" altLang="en-US" sz="1300" smtClean="0"/>
              <a:pPr/>
              <a:t>81</a:t>
            </a:fld>
            <a:endParaRPr lang="en-GB" altLang="en-US" sz="130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17726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CC5302-6BA1-47B2-800E-1700653C2DF1}" type="slidenum">
              <a:rPr lang="en-GB" altLang="en-US" sz="1300" smtClean="0"/>
              <a:pPr/>
              <a:t>82</a:t>
            </a:fld>
            <a:endParaRPr lang="en-GB" altLang="en-US" sz="130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20339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CF9906-7B4F-4D6E-A639-EB65B9E599FF}" type="slidenum">
              <a:rPr lang="en-GB" altLang="en-US" sz="1300" smtClean="0"/>
              <a:pPr/>
              <a:t>83</a:t>
            </a:fld>
            <a:endParaRPr lang="en-GB" altLang="en-US" sz="130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86631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E0A4A1-A962-4775-8B6A-996B17991231}" type="slidenum">
              <a:rPr lang="en-GB" altLang="en-US" sz="1300" smtClean="0"/>
              <a:pPr/>
              <a:t>84</a:t>
            </a:fld>
            <a:endParaRPr lang="en-GB" altLang="en-US" sz="1300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54517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36F793-072F-4DC2-96BA-1EBEE41150C9}" type="slidenum">
              <a:rPr lang="en-GB" altLang="en-US" sz="1300" smtClean="0"/>
              <a:pPr/>
              <a:t>85</a:t>
            </a:fld>
            <a:endParaRPr lang="en-GB" altLang="en-US" sz="130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40949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FA61A6-229A-4C2B-A4C7-56ACA47AB6CA}" type="slidenum">
              <a:rPr lang="en-GB" altLang="en-US" sz="1300" smtClean="0"/>
              <a:pPr/>
              <a:t>89</a:t>
            </a:fld>
            <a:endParaRPr lang="en-GB" altLang="en-US" sz="1300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52725" y="533400"/>
            <a:ext cx="4730750" cy="2662238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310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DA42C2-65B9-4518-86CB-9DDD32F447EB}" type="slidenum">
              <a:rPr lang="en-GB" altLang="en-US" sz="1200" smtClean="0">
                <a:solidFill>
                  <a:srgbClr val="000000"/>
                </a:solidFill>
              </a:rPr>
              <a:pPr/>
              <a:t>8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361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22590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91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1745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A13C0E-90BC-4270-9A9F-D44D6A15F873}" type="slidenum">
              <a:rPr lang="en-GB" altLang="en-US" sz="1300" smtClean="0">
                <a:solidFill>
                  <a:srgbClr val="000000"/>
                </a:solidFill>
              </a:rPr>
              <a:pPr/>
              <a:t>92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71200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2A3713-2612-4764-8858-127D49419461}" type="slidenum">
              <a:rPr lang="en-GB" altLang="en-US" sz="1300" smtClean="0">
                <a:solidFill>
                  <a:srgbClr val="000000"/>
                </a:solidFill>
              </a:rPr>
              <a:pPr/>
              <a:t>93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48968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Think of a CD player</a:t>
            </a: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1552F-94DF-4926-87F8-49D48FEA6FB7}" type="slidenum">
              <a:rPr lang="en-GB" altLang="en-US" sz="1300" smtClean="0">
                <a:solidFill>
                  <a:srgbClr val="000000"/>
                </a:solidFill>
              </a:rPr>
              <a:pPr/>
              <a:t>95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0597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9B3237-0442-4913-BF40-24C829A0EF78}" type="slidenum">
              <a:rPr lang="en-GB" altLang="en-US" sz="1300" smtClean="0">
                <a:solidFill>
                  <a:srgbClr val="000000"/>
                </a:solidFill>
              </a:rPr>
              <a:pPr/>
              <a:t>96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Sample wave</a:t>
            </a:r>
            <a:r>
              <a:rPr lang="en-US" altLang="en-US" baseline="0" dirty="0" smtClean="0">
                <a:latin typeface="Arial" panose="020B0604020202020204" pitchFamily="34" charset="0"/>
              </a:rPr>
              <a:t> at period T </a:t>
            </a:r>
          </a:p>
          <a:p>
            <a:pPr eaLnBrk="1" hangingPunct="1"/>
            <a:r>
              <a:rPr lang="en-US" altLang="en-US" baseline="0" dirty="0" smtClean="0">
                <a:latin typeface="Arial" panose="020B0604020202020204" pitchFamily="34" charset="0"/>
              </a:rPr>
              <a:t>With sample time T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80073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/>
              <a:pPr>
                <a:defRPr/>
              </a:pPr>
              <a:t>101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628764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At T</a:t>
            </a:r>
            <a:r>
              <a:rPr lang="en-CA" dirty="0" smtClean="0">
                <a:sym typeface="Symbol" panose="05050102010706020507" pitchFamily="18" charset="2"/>
              </a:rPr>
              <a:t>, fs and moves closer to 0 ( Right axis</a:t>
            </a:r>
            <a:r>
              <a:rPr lang="en-CA" baseline="0" dirty="0" smtClean="0">
                <a:sym typeface="Symbol" panose="05050102010706020507" pitchFamily="18" charset="2"/>
              </a:rPr>
              <a:t> moves </a:t>
            </a:r>
            <a:r>
              <a:rPr lang="en-CA" dirty="0" smtClean="0">
                <a:sym typeface="Symbol" panose="05050102010706020507" pitchFamily="18" charset="2"/>
              </a:rPr>
              <a:t> towards</a:t>
            </a:r>
            <a:r>
              <a:rPr lang="en-CA" baseline="0" dirty="0" smtClean="0">
                <a:sym typeface="Symbol" panose="05050102010706020507" pitchFamily="18" charset="2"/>
              </a:rPr>
              <a:t> 0)</a:t>
            </a:r>
            <a:endParaRPr lang="en-CA" dirty="0" smtClean="0"/>
          </a:p>
          <a:p>
            <a:r>
              <a:rPr lang="en-CA" dirty="0" smtClean="0"/>
              <a:t>Note when </a:t>
            </a:r>
            <a:r>
              <a:rPr lang="en-CA" dirty="0" err="1" smtClean="0"/>
              <a:t>Ts</a:t>
            </a:r>
            <a:r>
              <a:rPr lang="en-CA" dirty="0" smtClean="0"/>
              <a:t> = T/2</a:t>
            </a:r>
            <a:r>
              <a:rPr lang="en-CA" dirty="0" smtClean="0">
                <a:sym typeface="Symbol" panose="05050102010706020507" pitchFamily="18" charset="2"/>
              </a:rPr>
              <a:t>Tny = T</a:t>
            </a:r>
          </a:p>
          <a:p>
            <a:r>
              <a:rPr lang="en-CA" dirty="0" smtClean="0">
                <a:sym typeface="Symbol" panose="05050102010706020507" pitchFamily="18" charset="2"/>
              </a:rPr>
              <a:t>4 second sine wave sampled every 2 seconds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2C0DE0-0E85-4FF6-B8D1-229B4474087E}" type="slidenum">
              <a:rPr lang="en-GB" altLang="en-US" smtClean="0"/>
              <a:pPr>
                <a:defRPr/>
              </a:pPr>
              <a:t>102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606584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D42975-9991-4146-8C21-D861C7877672}" type="slidenum">
              <a:rPr lang="en-GB" altLang="en-US" sz="1300" smtClean="0">
                <a:solidFill>
                  <a:srgbClr val="000000"/>
                </a:solidFill>
              </a:rPr>
              <a:pPr/>
              <a:t>105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6247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Anything above 20050 Hz will have</a:t>
            </a:r>
            <a:r>
              <a:rPr lang="en-CA" altLang="en-US" baseline="0" dirty="0" smtClean="0">
                <a:latin typeface="Arial" panose="020B0604020202020204" pitchFamily="34" charset="0"/>
              </a:rPr>
              <a:t> red on left!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106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80476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smtClean="0">
                <a:latin typeface="Arial" panose="020B0604020202020204" pitchFamily="34" charset="0"/>
              </a:rPr>
              <a:t>0 Hz to 44100 Hz with a sample at 44100 Hz, Nyquist 20050 Hz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107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86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1170A7-144B-453A-BCAE-42B68C5372BF}" type="slidenum">
              <a:rPr lang="en-GB" altLang="en-US" sz="1200" smtClean="0">
                <a:solidFill>
                  <a:srgbClr val="000000"/>
                </a:solidFill>
              </a:rPr>
              <a:pPr/>
              <a:t>9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382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Gate negative-enhances p-channel—on</a:t>
            </a:r>
          </a:p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6042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altLang="en-US" dirty="0" smtClean="0">
                <a:latin typeface="Arial" panose="020B0604020202020204" pitchFamily="34" charset="0"/>
              </a:rPr>
              <a:t>0 Hz to 44100 Hz with a sample at 44100 Hz, Nyquist 20050 Hz</a:t>
            </a:r>
          </a:p>
          <a:p>
            <a:r>
              <a:rPr lang="en-CA" altLang="en-US" dirty="0" smtClean="0">
                <a:latin typeface="Arial" panose="020B0604020202020204" pitchFamily="34" charset="0"/>
              </a:rPr>
              <a:t>Draw</a:t>
            </a:r>
            <a:r>
              <a:rPr lang="en-CA" altLang="en-US" baseline="0" dirty="0" smtClean="0">
                <a:latin typeface="Arial" panose="020B0604020202020204" pitchFamily="34" charset="0"/>
              </a:rPr>
              <a:t> bottom sine and erase curve, keeping only the points</a:t>
            </a:r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7BB9-39AE-4956-9BC1-2EB7C9188800}" type="slidenum">
              <a:rPr lang="en-GB" altLang="en-US" sz="1300" smtClean="0">
                <a:solidFill>
                  <a:srgbClr val="000000"/>
                </a:solidFill>
              </a:rPr>
              <a:pPr/>
              <a:t>108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5271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D431CA-67B8-4286-9B18-C1A0095F54CF}" type="slidenum">
              <a:rPr lang="en-GB" altLang="en-US" sz="1300" smtClean="0">
                <a:solidFill>
                  <a:srgbClr val="000000"/>
                </a:solidFill>
              </a:rPr>
              <a:pPr/>
              <a:t>110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18952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853B7-2BC9-4057-8F82-18582112F3A1}" type="slidenum">
              <a:rPr lang="en-GB" altLang="en-US" sz="1300" smtClean="0">
                <a:solidFill>
                  <a:srgbClr val="000000"/>
                </a:solidFill>
              </a:rPr>
              <a:pPr/>
              <a:t>113</a:t>
            </a:fld>
            <a:endParaRPr lang="en-GB" altLang="en-US" sz="1300" smtClean="0">
              <a:solidFill>
                <a:srgbClr val="000000"/>
              </a:solidFill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90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8C4365-466C-482A-88F1-CF66E22008A7}" type="slidenum">
              <a:rPr lang="en-GB" altLang="en-US" sz="1200" smtClean="0">
                <a:solidFill>
                  <a:srgbClr val="000000"/>
                </a:solidFill>
              </a:rPr>
              <a:pPr/>
              <a:t>10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402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252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5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35252B-33F5-4BFA-9D6B-55976E95B95D}" type="slidenum">
              <a:rPr lang="en-GB" altLang="en-US" sz="1200" smtClean="0">
                <a:solidFill>
                  <a:srgbClr val="000000"/>
                </a:solidFill>
              </a:rPr>
              <a:pPr/>
              <a:t>11</a:t>
            </a:fld>
            <a:endParaRPr lang="en-GB" altLang="en-US" sz="1200" smtClean="0">
              <a:solidFill>
                <a:srgbClr val="000000"/>
              </a:solidFill>
            </a:endParaRPr>
          </a:p>
        </p:txBody>
      </p:sp>
      <p:sp>
        <p:nvSpPr>
          <p:cNvPr id="1423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650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705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48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898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27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110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9494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529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575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648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80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842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200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53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359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864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339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550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8169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685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8916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932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64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29691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96143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15359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8400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5009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804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1042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91149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153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500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502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3368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5264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39188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90320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8681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3086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5518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3703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90055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7367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815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3498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2660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6678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81377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49861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9513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614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64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3040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9823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548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1594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3244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7781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9330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930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37732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5106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5413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3934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8786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5903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8933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9080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1400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9463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8074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21980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4295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7891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9503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6190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770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3732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59176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9"/>
            <a:ext cx="5486400" cy="4319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9436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55912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8165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12014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141346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3362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23869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0000" y="762001"/>
            <a:ext cx="2794000" cy="5330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762001"/>
            <a:ext cx="8178800" cy="5330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54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898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27.</a:t>
            </a:r>
            <a:fld id="{6FAD7B89-B311-4027-BF4F-E128A49607C3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/>
              <a:t>  Neil Storey, </a:t>
            </a:r>
            <a:r>
              <a:rPr lang="en-GB" sz="1200" i="1" smtClean="0"/>
              <a:t>Electronics</a:t>
            </a:r>
            <a:r>
              <a:rPr lang="en-GB" sz="1200" smtClean="0"/>
              <a:t>:</a:t>
            </a:r>
            <a:r>
              <a:rPr lang="en-GB" sz="1200" i="1" smtClean="0"/>
              <a:t> A Systems Approach,</a:t>
            </a:r>
            <a:r>
              <a:rPr lang="en-GB" sz="1200" smtClean="0"/>
              <a:t> 5</a:t>
            </a:r>
            <a:r>
              <a:rPr lang="en-GB" sz="1200" baseline="30000" smtClean="0"/>
              <a:t>th</a:t>
            </a:r>
            <a:r>
              <a:rPr lang="en-GB" sz="1200" smtClean="0"/>
              <a:t> Edition © Pearson Education Limited 2013</a:t>
            </a:r>
            <a:endParaRPr lang="en-GB" sz="240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2A77E79B-9349-432B-9B1C-4A4305EF76BE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/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58D5C144-C3F7-4CED-9F31-110EE0B95145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3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E0FB4C3D-3D82-426C-9F03-7D3D38964007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205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3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4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5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3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28.</a:t>
            </a:r>
            <a:fld id="{8432D0BE-CF37-47F4-9B05-55418296E953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6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580C740B-E317-4099-B4FF-32CE07CC8474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3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3D543248-68A3-48FD-8FCE-E10924D1F1C3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7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3078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3079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8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8"/>
          <p:cNvSpPr txBox="1">
            <a:spLocks noChangeArrowheads="1"/>
          </p:cNvSpPr>
          <p:nvPr userDrawn="1"/>
        </p:nvSpPr>
        <p:spPr bwMode="auto">
          <a:xfrm>
            <a:off x="10862734" y="6172201"/>
            <a:ext cx="121073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400" b="1" smtClean="0">
                <a:solidFill>
                  <a:srgbClr val="0000FF"/>
                </a:solidFill>
              </a:rPr>
              <a:t>26.</a:t>
            </a:r>
            <a:fld id="{F345C230-AA97-4C96-BDB7-35AF0FA6F17C}" type="slidenum">
              <a:rPr lang="en-GB" altLang="en-US" sz="1400" b="1" smtClean="0">
                <a:solidFill>
                  <a:srgbClr val="0000FF"/>
                </a:solidFill>
              </a:rPr>
              <a:pPr algn="ctr">
                <a:defRPr/>
              </a:pPr>
              <a:t>‹#›</a:t>
            </a:fld>
            <a:endParaRPr lang="en-GB" altLang="en-US" sz="1400" smtClean="0">
              <a:solidFill>
                <a:srgbClr val="0000FF"/>
              </a:solidFill>
            </a:endParaRP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2000"/>
            <a:ext cx="1117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3239"/>
            <a:ext cx="1117600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3"/>
          <p:cNvSpPr>
            <a:spLocks noChangeShapeType="1"/>
          </p:cNvSpPr>
          <p:nvPr userDrawn="1"/>
        </p:nvSpPr>
        <p:spPr bwMode="auto">
          <a:xfrm>
            <a:off x="527051" y="1557338"/>
            <a:ext cx="111379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0" name="Line 15"/>
          <p:cNvSpPr>
            <a:spLocks noChangeShapeType="1"/>
          </p:cNvSpPr>
          <p:nvPr userDrawn="1"/>
        </p:nvSpPr>
        <p:spPr bwMode="auto">
          <a:xfrm>
            <a:off x="527051" y="1592263"/>
            <a:ext cx="8786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1" name="Line 16"/>
          <p:cNvSpPr>
            <a:spLocks noChangeShapeType="1"/>
          </p:cNvSpPr>
          <p:nvPr userDrawn="1"/>
        </p:nvSpPr>
        <p:spPr bwMode="auto">
          <a:xfrm>
            <a:off x="527051" y="1628775"/>
            <a:ext cx="63859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 sz="2400" smtClean="0">
              <a:solidFill>
                <a:srgbClr val="000000"/>
              </a:solidFill>
            </a:endParaRPr>
          </a:p>
        </p:txBody>
      </p:sp>
      <p:sp>
        <p:nvSpPr>
          <p:cNvPr id="1032" name="Text Box 17"/>
          <p:cNvSpPr txBox="1">
            <a:spLocks noChangeArrowheads="1"/>
          </p:cNvSpPr>
          <p:nvPr userDrawn="1"/>
        </p:nvSpPr>
        <p:spPr bwMode="auto">
          <a:xfrm>
            <a:off x="958851" y="6381751"/>
            <a:ext cx="1009226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1200" smtClean="0">
                <a:solidFill>
                  <a:srgbClr val="000000"/>
                </a:solidFill>
              </a:rPr>
              <a:t>  Neil Storey, </a:t>
            </a:r>
            <a:r>
              <a:rPr lang="en-GB" sz="1200" i="1" smtClean="0">
                <a:solidFill>
                  <a:srgbClr val="000000"/>
                </a:solidFill>
              </a:rPr>
              <a:t>Electronics</a:t>
            </a:r>
            <a:r>
              <a:rPr lang="en-GB" sz="1200" smtClean="0">
                <a:solidFill>
                  <a:srgbClr val="000000"/>
                </a:solidFill>
              </a:rPr>
              <a:t>:</a:t>
            </a:r>
            <a:r>
              <a:rPr lang="en-GB" sz="1200" i="1" smtClean="0">
                <a:solidFill>
                  <a:srgbClr val="000000"/>
                </a:solidFill>
              </a:rPr>
              <a:t> A Systems Approach,</a:t>
            </a:r>
            <a:r>
              <a:rPr lang="en-GB" sz="1200" smtClean="0">
                <a:solidFill>
                  <a:srgbClr val="000000"/>
                </a:solidFill>
              </a:rPr>
              <a:t> 5</a:t>
            </a:r>
            <a:r>
              <a:rPr lang="en-GB" sz="1200" baseline="30000" smtClean="0">
                <a:solidFill>
                  <a:srgbClr val="000000"/>
                </a:solidFill>
              </a:rPr>
              <a:t>th</a:t>
            </a:r>
            <a:r>
              <a:rPr lang="en-GB" sz="1200" smtClean="0">
                <a:solidFill>
                  <a:srgbClr val="000000"/>
                </a:solidFill>
              </a:rPr>
              <a:t> Edition © Pearson Education Limited 2013</a:t>
            </a:r>
            <a:endParaRPr lang="en-GB" sz="2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45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30000"/>
        </a:buClr>
        <a:buFont typeface="Wingdings" panose="05000000000000000000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5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1.png"/><Relationship Id="rId4" Type="http://schemas.openxmlformats.org/officeDocument/2006/relationships/notesSlide" Target="../notesSlides/notesSlide69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6.xml"/></Relationships>
</file>

<file path=ppt/slides/_rels/slide109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8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2.png"/><Relationship Id="rId5" Type="http://schemas.openxmlformats.org/officeDocument/2006/relationships/slideLayout" Target="../slideLayouts/slideLayout39.xml"/><Relationship Id="rId4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5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5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2.wmf"/><Relationship Id="rId10" Type="http://schemas.openxmlformats.org/officeDocument/2006/relationships/image" Target="../media/image6.jpeg"/><Relationship Id="rId4" Type="http://schemas.openxmlformats.org/officeDocument/2006/relationships/oleObject" Target="../embeddings/oleObject3.bin"/><Relationship Id="rId9" Type="http://schemas.openxmlformats.org/officeDocument/2006/relationships/image" Target="../media/image34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38.wmf"/><Relationship Id="rId4" Type="http://schemas.openxmlformats.org/officeDocument/2006/relationships/image" Target="../media/image39.png"/><Relationship Id="rId9" Type="http://schemas.openxmlformats.org/officeDocument/2006/relationships/oleObject" Target="../embeddings/oleObject8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2.wmf"/><Relationship Id="rId10" Type="http://schemas.openxmlformats.org/officeDocument/2006/relationships/image" Target="../media/image6.jpeg"/><Relationship Id="rId4" Type="http://schemas.openxmlformats.org/officeDocument/2006/relationships/oleObject" Target="../embeddings/oleObject9.bin"/><Relationship Id="rId9" Type="http://schemas.openxmlformats.org/officeDocument/2006/relationships/image" Target="../media/image34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notesSlide" Target="../notesSlides/notesSlide41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46.wmf"/><Relationship Id="rId4" Type="http://schemas.openxmlformats.org/officeDocument/2006/relationships/image" Target="../media/image39.png"/><Relationship Id="rId9" Type="http://schemas.openxmlformats.org/officeDocument/2006/relationships/oleObject" Target="../embeddings/oleObject14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spberrypi.org/" TargetMode="Externa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rduino.cc/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6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6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Last time: Counters (Key points)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Come in Ripple or Synchronous </a:t>
            </a:r>
            <a:r>
              <a:rPr lang="en-CA" sz="2400" dirty="0" smtClean="0"/>
              <a:t>versions</a:t>
            </a:r>
          </a:p>
          <a:p>
            <a:endParaRPr lang="en-CA" sz="1050" dirty="0"/>
          </a:p>
          <a:p>
            <a:r>
              <a:rPr lang="en-CA" sz="2400" dirty="0" smtClean="0"/>
              <a:t>Can be used to divide clock rates to lower frequencies or to count clock pulses</a:t>
            </a:r>
          </a:p>
          <a:p>
            <a:endParaRPr lang="en-CA" sz="1050" dirty="0" smtClean="0"/>
          </a:p>
          <a:p>
            <a:r>
              <a:rPr lang="en-CA" sz="2400" dirty="0" smtClean="0"/>
              <a:t>Can </a:t>
            </a:r>
            <a:r>
              <a:rPr lang="en-CA" sz="2400" dirty="0"/>
              <a:t>be made to reset after counting N clock pulses-&gt; </a:t>
            </a:r>
            <a:r>
              <a:rPr lang="en-CA" sz="2400" dirty="0" err="1"/>
              <a:t>mondulo</a:t>
            </a:r>
            <a:r>
              <a:rPr lang="en-CA" sz="2400" dirty="0"/>
              <a:t> N counter</a:t>
            </a:r>
          </a:p>
          <a:p>
            <a:pPr lvl="1"/>
            <a:r>
              <a:rPr lang="en-CA" sz="2200" dirty="0" smtClean="0"/>
              <a:t>Start </a:t>
            </a:r>
            <a:r>
              <a:rPr lang="en-CA" sz="2200" dirty="0"/>
              <a:t>at 0 and count to 9-&gt; </a:t>
            </a:r>
            <a:r>
              <a:rPr lang="en-CA" sz="2200" dirty="0" smtClean="0"/>
              <a:t>resets on 10</a:t>
            </a:r>
            <a:r>
              <a:rPr lang="en-CA" sz="2200" baseline="30000" dirty="0" smtClean="0"/>
              <a:t>th</a:t>
            </a:r>
            <a:r>
              <a:rPr lang="en-CA" sz="2200" dirty="0" smtClean="0"/>
              <a:t> clock </a:t>
            </a:r>
            <a:r>
              <a:rPr lang="en-CA" sz="2200" dirty="0"/>
              <a:t>pulses = modulo </a:t>
            </a:r>
            <a:r>
              <a:rPr lang="en-CA" sz="2200" dirty="0" smtClean="0"/>
              <a:t>10</a:t>
            </a:r>
            <a:endParaRPr lang="en-CA" sz="2400" dirty="0"/>
          </a:p>
          <a:p>
            <a:endParaRPr lang="en-CA" sz="1050" dirty="0" smtClean="0"/>
          </a:p>
          <a:p>
            <a:r>
              <a:rPr lang="en-CA" sz="2400" dirty="0" smtClean="0"/>
              <a:t>Propagation </a:t>
            </a:r>
            <a:r>
              <a:rPr lang="en-CA" sz="2400" dirty="0"/>
              <a:t>delays </a:t>
            </a:r>
            <a:r>
              <a:rPr lang="en-CA" sz="2400" dirty="0" smtClean="0"/>
              <a:t>in Ripple counters limit clock </a:t>
            </a:r>
            <a:r>
              <a:rPr lang="en-CA" sz="2400" dirty="0"/>
              <a:t>counting rates </a:t>
            </a:r>
            <a:r>
              <a:rPr lang="en-CA" sz="2400" dirty="0" smtClean="0"/>
              <a:t>to </a:t>
            </a:r>
            <a:r>
              <a:rPr lang="en-CA" sz="2400" dirty="0" smtClean="0"/>
              <a:t>~10-20MHz</a:t>
            </a:r>
            <a:endParaRPr lang="en-CA" sz="2400" dirty="0"/>
          </a:p>
          <a:p>
            <a:pPr lvl="1"/>
            <a:r>
              <a:rPr lang="en-CA" sz="2200" dirty="0" smtClean="0"/>
              <a:t>Random </a:t>
            </a:r>
            <a:r>
              <a:rPr lang="en-CA" sz="2200" dirty="0"/>
              <a:t>counting a factor of 10 less than clock counting, i.e. </a:t>
            </a:r>
            <a:r>
              <a:rPr lang="en-CA" sz="2200" dirty="0" smtClean="0"/>
              <a:t>1-2 </a:t>
            </a:r>
            <a:r>
              <a:rPr lang="en-CA" sz="2200" dirty="0" smtClean="0"/>
              <a:t>MHz</a:t>
            </a:r>
            <a:endParaRPr lang="en-CA" sz="2400" dirty="0"/>
          </a:p>
          <a:p>
            <a:endParaRPr lang="en-CA" sz="1050" dirty="0" smtClean="0"/>
          </a:p>
          <a:p>
            <a:r>
              <a:rPr lang="en-CA" sz="2400" dirty="0" smtClean="0"/>
              <a:t>Synchronous </a:t>
            </a:r>
            <a:r>
              <a:rPr lang="en-CA" sz="2400" dirty="0"/>
              <a:t>counters more </a:t>
            </a:r>
            <a:r>
              <a:rPr lang="en-CA" sz="2400" dirty="0" smtClean="0"/>
              <a:t>complex: </a:t>
            </a:r>
            <a:r>
              <a:rPr lang="en-CA" sz="2400" dirty="0"/>
              <a:t>all outputs change on single clock line</a:t>
            </a:r>
          </a:p>
          <a:p>
            <a:pPr lvl="1"/>
            <a:r>
              <a:rPr lang="en-CA" sz="2200" dirty="0"/>
              <a:t>Allows clock count rates ~ </a:t>
            </a:r>
            <a:r>
              <a:rPr lang="en-CA" sz="2200" dirty="0" smtClean="0"/>
              <a:t>100-200 </a:t>
            </a:r>
            <a:r>
              <a:rPr lang="en-CA" sz="2200" dirty="0"/>
              <a:t>MHz (random rates ~ </a:t>
            </a:r>
            <a:r>
              <a:rPr lang="en-CA" sz="2200" dirty="0" smtClean="0"/>
              <a:t>10-20 </a:t>
            </a:r>
            <a:r>
              <a:rPr lang="en-CA" sz="2200" dirty="0"/>
              <a:t>MHz). </a:t>
            </a:r>
          </a:p>
        </p:txBody>
      </p:sp>
    </p:spTree>
    <p:extLst>
      <p:ext uri="{BB962C8B-B14F-4D97-AF65-F5344CB8AC3E}">
        <p14:creationId xmlns:p14="http://schemas.microsoft.com/office/powerpoint/2010/main" val="9161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Rise and fall times</a:t>
            </a:r>
          </a:p>
          <a:p>
            <a:pPr lvl="1" eaLnBrk="1" hangingPunct="1"/>
            <a:r>
              <a:rPr lang="en-GB" altLang="en-US" sz="2400"/>
              <a:t>because the waveforms are not perfectly square we need a way of measuring switching times</a:t>
            </a:r>
          </a:p>
          <a:p>
            <a:pPr lvl="1" eaLnBrk="1" hangingPunct="1"/>
            <a:r>
              <a:rPr lang="en-GB" altLang="en-US" sz="2400"/>
              <a:t>we measure the </a:t>
            </a:r>
            <a:r>
              <a:rPr lang="en-GB" altLang="en-US" sz="2400" b="1">
                <a:solidFill>
                  <a:srgbClr val="0000FF"/>
                </a:solidFill>
              </a:rPr>
              <a:t>rise time</a:t>
            </a:r>
            <a:r>
              <a:rPr lang="en-GB" altLang="en-US" sz="2400"/>
              <a:t>, </a:t>
            </a:r>
            <a:r>
              <a:rPr lang="en-GB" altLang="en-US" sz="2400" b="1" i="1">
                <a:solidFill>
                  <a:srgbClr val="0000FF"/>
                </a:solidFill>
              </a:rPr>
              <a:t>t</a:t>
            </a:r>
            <a:r>
              <a:rPr lang="en-GB" altLang="en-US" sz="2400" b="1" i="1" baseline="-25000">
                <a:solidFill>
                  <a:srgbClr val="0000FF"/>
                </a:solidFill>
              </a:rPr>
              <a:t>r</a:t>
            </a:r>
            <a:r>
              <a:rPr lang="en-GB" altLang="en-US" sz="2400"/>
              <a:t> and </a:t>
            </a:r>
            <a:r>
              <a:rPr lang="en-GB" altLang="en-US" sz="2400" b="1">
                <a:solidFill>
                  <a:srgbClr val="0000FF"/>
                </a:solidFill>
              </a:rPr>
              <a:t>fall time</a:t>
            </a:r>
            <a:r>
              <a:rPr lang="en-GB" altLang="en-US" sz="2400"/>
              <a:t>, </a:t>
            </a:r>
            <a:r>
              <a:rPr lang="en-GB" altLang="en-US" sz="2400" b="1" i="1">
                <a:solidFill>
                  <a:srgbClr val="0000FF"/>
                </a:solidFill>
              </a:rPr>
              <a:t>t</a:t>
            </a:r>
            <a:r>
              <a:rPr lang="en-GB" altLang="en-US" sz="2400" b="1" i="1" baseline="-25000">
                <a:solidFill>
                  <a:srgbClr val="0000FF"/>
                </a:solidFill>
              </a:rPr>
              <a:t>f</a:t>
            </a:r>
            <a:r>
              <a:rPr lang="en-GB" altLang="en-US" sz="2400" b="1" i="1"/>
              <a:t> </a:t>
            </a:r>
            <a:r>
              <a:rPr lang="en-GB" altLang="en-US" sz="2400"/>
              <a:t> as shown below</a:t>
            </a:r>
          </a:p>
        </p:txBody>
      </p:sp>
      <p:pic>
        <p:nvPicPr>
          <p:cNvPr id="139267" name="Picture 3" descr="C25NF06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3890963"/>
            <a:ext cx="539115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5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258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Have a signal of sine wave of period T=1/F</a:t>
            </a:r>
          </a:p>
        </p:txBody>
      </p:sp>
      <p:pic>
        <p:nvPicPr>
          <p:cNvPr id="96260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6262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3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4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5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6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7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68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69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0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71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72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73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74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6275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76" name="Straight Connector 33"/>
          <p:cNvCxnSpPr>
            <a:cxnSpLocks noChangeShapeType="1"/>
            <a:stCxn id="96274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7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8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79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0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1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6282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3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4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85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6286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6287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6288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89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0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6291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2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6293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4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6295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6296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7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298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6299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6300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6301" name="Rectangle 69637"/>
          <p:cNvSpPr>
            <a:spLocks noChangeArrowheads="1"/>
          </p:cNvSpPr>
          <p:nvPr/>
        </p:nvSpPr>
        <p:spPr bwMode="auto">
          <a:xfrm>
            <a:off x="1739900" y="3321050"/>
            <a:ext cx="8928100" cy="284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9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282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First sample fast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&lt;T/2).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1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2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3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4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5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cxnSp>
        <p:nvCxnSpPr>
          <p:cNvPr id="97306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7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08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09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310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311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12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13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4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7315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7319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0" y="4695826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27742" y="4972198"/>
            <a:ext cx="9364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Still see it as a sine wave as long as I see peaks and valleys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27742" y="5319786"/>
            <a:ext cx="972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Reach a limit when </a:t>
            </a:r>
            <a:r>
              <a:rPr lang="en-CA" dirty="0" err="1" smtClean="0">
                <a:solidFill>
                  <a:srgbClr val="FF0000"/>
                </a:solidFill>
              </a:rPr>
              <a:t>T</a:t>
            </a:r>
            <a:r>
              <a:rPr lang="en-CA" baseline="-25000" dirty="0" err="1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 = T/2</a:t>
            </a:r>
            <a:r>
              <a:rPr lang="en-CA" dirty="0" smtClean="0">
                <a:solidFill>
                  <a:srgbClr val="FF0000"/>
                </a:solidFill>
                <a:sym typeface="Symbol" panose="05050102010706020507" pitchFamily="18" charset="2"/>
              </a:rPr>
              <a:t>just sample peak and valley each cycle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27742" y="5715224"/>
            <a:ext cx="972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Then </a:t>
            </a:r>
            <a:r>
              <a:rPr lang="en-CA" dirty="0" err="1" smtClean="0">
                <a:solidFill>
                  <a:srgbClr val="FF0000"/>
                </a:solidFill>
              </a:rPr>
              <a:t>T</a:t>
            </a:r>
            <a:r>
              <a:rPr lang="en-CA" baseline="-25000" dirty="0" err="1" smtClean="0">
                <a:solidFill>
                  <a:srgbClr val="FF0000"/>
                </a:solidFill>
              </a:rPr>
              <a:t>ny</a:t>
            </a:r>
            <a:r>
              <a:rPr lang="en-CA" dirty="0" smtClean="0">
                <a:solidFill>
                  <a:srgbClr val="FF0000"/>
                </a:solidFill>
              </a:rPr>
              <a:t> = T (or </a:t>
            </a:r>
            <a:r>
              <a:rPr lang="en-CA" dirty="0" err="1" smtClean="0">
                <a:solidFill>
                  <a:srgbClr val="FF0000"/>
                </a:solidFill>
              </a:rPr>
              <a:t>f</a:t>
            </a:r>
            <a:r>
              <a:rPr lang="en-CA" baseline="-25000" dirty="0" err="1" smtClean="0">
                <a:solidFill>
                  <a:srgbClr val="FF0000"/>
                </a:solidFill>
              </a:rPr>
              <a:t>ny</a:t>
            </a:r>
            <a:r>
              <a:rPr lang="en-CA" dirty="0" smtClean="0">
                <a:solidFill>
                  <a:srgbClr val="FF0000"/>
                </a:solidFill>
              </a:rPr>
              <a:t> = F ).   Decreasing f</a:t>
            </a:r>
            <a:r>
              <a:rPr lang="en-CA" baseline="-25000" dirty="0" smtClean="0">
                <a:solidFill>
                  <a:srgbClr val="FF0000"/>
                </a:solidFill>
              </a:rPr>
              <a:t>s</a:t>
            </a:r>
            <a:r>
              <a:rPr lang="en-CA" dirty="0" smtClean="0">
                <a:solidFill>
                  <a:srgbClr val="FF0000"/>
                </a:solidFill>
              </a:rPr>
              <a:t> and moving it towards zero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6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Now sample at (</a:t>
            </a:r>
            <a:r>
              <a:rPr lang="en-CA" altLang="en-US" dirty="0" err="1" smtClean="0"/>
              <a:t>Ts</a:t>
            </a:r>
            <a:r>
              <a:rPr lang="en-CA" altLang="en-US" dirty="0"/>
              <a:t>=</a:t>
            </a:r>
            <a:r>
              <a:rPr lang="en-CA" altLang="en-US" dirty="0" smtClean="0"/>
              <a:t>T/2). How does this look in frequency?</a:t>
            </a:r>
          </a:p>
        </p:txBody>
      </p:sp>
      <p:pic>
        <p:nvPicPr>
          <p:cNvPr id="97284" name="Picture 3" descr="C26NF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7286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7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8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89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0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1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292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3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4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7295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7296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297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298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7299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7300" name="Straight Connector 33"/>
          <p:cNvCxnSpPr>
            <a:cxnSpLocks noChangeShapeType="1"/>
            <a:stCxn id="97298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6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7317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18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7320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1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322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323" name="TextBox 68"/>
          <p:cNvSpPr txBox="1">
            <a:spLocks noChangeArrowheads="1"/>
          </p:cNvSpPr>
          <p:nvPr/>
        </p:nvSpPr>
        <p:spPr bwMode="auto">
          <a:xfrm>
            <a:off x="2279650" y="4662488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>
                <a:solidFill>
                  <a:srgbClr val="FF0000"/>
                </a:solidFill>
              </a:rPr>
              <a:t>T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r>
              <a:rPr lang="en-CA" altLang="en-US" sz="1000" i="1">
                <a:solidFill>
                  <a:srgbClr val="FF0000"/>
                </a:solidFill>
              </a:rPr>
              <a:t>=1/f</a:t>
            </a:r>
            <a:r>
              <a:rPr lang="en-CA" altLang="en-US" sz="1000" i="1" baseline="-25000">
                <a:solidFill>
                  <a:srgbClr val="FF0000"/>
                </a:solidFill>
              </a:rPr>
              <a:t>S</a:t>
            </a:r>
            <a:endParaRPr lang="en-CA" altLang="en-US" sz="1000" i="1">
              <a:solidFill>
                <a:srgbClr val="FF0000"/>
              </a:solidFill>
            </a:endParaRPr>
          </a:p>
        </p:txBody>
      </p:sp>
      <p:sp>
        <p:nvSpPr>
          <p:cNvPr id="97324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97325" name="Rectangle 47"/>
          <p:cNvSpPr>
            <a:spLocks noChangeArrowheads="1"/>
          </p:cNvSpPr>
          <p:nvPr/>
        </p:nvSpPr>
        <p:spPr bwMode="auto">
          <a:xfrm>
            <a:off x="1739901" y="4711069"/>
            <a:ext cx="8928100" cy="1470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7326" name="TextBox 52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7327" name="TextBox 2"/>
          <p:cNvSpPr txBox="1">
            <a:spLocks noChangeArrowheads="1"/>
          </p:cNvSpPr>
          <p:nvPr/>
        </p:nvSpPr>
        <p:spPr bwMode="auto">
          <a:xfrm>
            <a:off x="8423275" y="3298825"/>
            <a:ext cx="1443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Where |F| = |F</a:t>
            </a:r>
            <a:r>
              <a:rPr lang="en-CA" altLang="en-US" sz="1100" baseline="-25000">
                <a:solidFill>
                  <a:srgbClr val="FF0000"/>
                </a:solidFill>
              </a:rPr>
              <a:t>H</a:t>
            </a:r>
            <a:r>
              <a:rPr lang="en-CA" altLang="en-US" sz="1100">
                <a:solidFill>
                  <a:srgbClr val="FF0000"/>
                </a:solidFill>
              </a:rPr>
              <a:t>|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53588" y="4617132"/>
            <a:ext cx="5970604" cy="1452719"/>
            <a:chOff x="1853588" y="4689140"/>
            <a:chExt cx="5970604" cy="1452719"/>
          </a:xfrm>
        </p:grpSpPr>
        <p:grpSp>
          <p:nvGrpSpPr>
            <p:cNvPr id="8" name="Group 7"/>
            <p:cNvGrpSpPr/>
            <p:nvPr/>
          </p:nvGrpSpPr>
          <p:grpSpPr>
            <a:xfrm>
              <a:off x="5877556" y="4689140"/>
              <a:ext cx="1946636" cy="1452719"/>
              <a:chOff x="5866791" y="4725144"/>
              <a:chExt cx="1946636" cy="1452719"/>
            </a:xfrm>
          </p:grpSpPr>
          <p:cxnSp>
            <p:nvCxnSpPr>
              <p:cNvPr id="52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Straight Connector 21"/>
              <p:cNvCxnSpPr>
                <a:cxnSpLocks noChangeShapeType="1"/>
              </p:cNvCxnSpPr>
              <p:nvPr/>
            </p:nvCxnSpPr>
            <p:spPr bwMode="auto">
              <a:xfrm flipH="1">
                <a:off x="6020754" y="4905164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Straight Arrow Connector 22"/>
              <p:cNvCxnSpPr>
                <a:cxnSpLocks noChangeShapeType="1"/>
              </p:cNvCxnSpPr>
              <p:nvPr/>
            </p:nvCxnSpPr>
            <p:spPr bwMode="auto">
              <a:xfrm flipV="1">
                <a:off x="6848538" y="5119626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" name="TextBox 28"/>
              <p:cNvSpPr txBox="1">
                <a:spLocks noChangeArrowheads="1"/>
              </p:cNvSpPr>
              <p:nvPr/>
            </p:nvSpPr>
            <p:spPr bwMode="auto">
              <a:xfrm>
                <a:off x="6615786" y="5453588"/>
                <a:ext cx="46605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dirty="0" smtClean="0">
                    <a:solidFill>
                      <a:srgbClr val="000000"/>
                    </a:solidFill>
                  </a:rPr>
                  <a:t>F =</a:t>
                </a:r>
                <a:endParaRPr lang="en-CA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TextBox 31"/>
              <p:cNvSpPr txBox="1">
                <a:spLocks noChangeArrowheads="1"/>
              </p:cNvSpPr>
              <p:nvPr/>
            </p:nvSpPr>
            <p:spPr bwMode="auto">
              <a:xfrm>
                <a:off x="6708068" y="5693246"/>
                <a:ext cx="338137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u="sng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 u="sng">
                  <a:solidFill>
                    <a:srgbClr val="000000"/>
                  </a:solidFill>
                </a:endParaRPr>
              </a:p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u="sng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58" name="TextBox 27"/>
              <p:cNvSpPr txBox="1">
                <a:spLocks noChangeArrowheads="1"/>
              </p:cNvSpPr>
              <p:nvPr/>
            </p:nvSpPr>
            <p:spPr bwMode="auto">
              <a:xfrm>
                <a:off x="5866791" y="5931801"/>
                <a:ext cx="338137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59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7648327" y="4910880"/>
                <a:ext cx="0" cy="1079500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0" name="TextBox 32"/>
              <p:cNvSpPr txBox="1">
                <a:spLocks noChangeArrowheads="1"/>
              </p:cNvSpPr>
              <p:nvPr/>
            </p:nvSpPr>
            <p:spPr bwMode="auto">
              <a:xfrm>
                <a:off x="7475289" y="5918943"/>
                <a:ext cx="338138" cy="246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>
                    <a:solidFill>
                      <a:srgbClr val="000000"/>
                    </a:solidFill>
                  </a:rPr>
                  <a:t>f</a:t>
                </a:r>
                <a:r>
                  <a:rPr lang="en-CA" altLang="en-US" sz="1000" baseline="-25000">
                    <a:solidFill>
                      <a:srgbClr val="000000"/>
                    </a:solidFill>
                  </a:rPr>
                  <a:t>S</a:t>
                </a:r>
                <a:endParaRPr lang="en-CA" altLang="en-US" sz="100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1" name="Straight Connector 33"/>
              <p:cNvCxnSpPr>
                <a:cxnSpLocks noChangeShapeType="1"/>
              </p:cNvCxnSpPr>
              <p:nvPr/>
            </p:nvCxnSpPr>
            <p:spPr bwMode="auto">
              <a:xfrm>
                <a:off x="6032500" y="5444914"/>
                <a:ext cx="1612652" cy="5716"/>
              </a:xfrm>
              <a:prstGeom prst="line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Arrow Connector 59"/>
              <p:cNvCxnSpPr>
                <a:cxnSpLocks noChangeShapeType="1"/>
              </p:cNvCxnSpPr>
              <p:nvPr/>
            </p:nvCxnSpPr>
            <p:spPr bwMode="auto">
              <a:xfrm flipV="1">
                <a:off x="6861970" y="5113092"/>
                <a:ext cx="0" cy="323850"/>
              </a:xfrm>
              <a:prstGeom prst="straightConnector1">
                <a:avLst/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3" name="TextBox 60"/>
              <p:cNvSpPr txBox="1">
                <a:spLocks noChangeArrowheads="1"/>
              </p:cNvSpPr>
              <p:nvPr/>
            </p:nvSpPr>
            <p:spPr bwMode="auto">
              <a:xfrm>
                <a:off x="6857207" y="5442647"/>
                <a:ext cx="411163" cy="246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 dirty="0">
                    <a:solidFill>
                      <a:srgbClr val="FF0000"/>
                    </a:solidFill>
                  </a:rPr>
                  <a:t>-F</a:t>
                </a:r>
                <a:r>
                  <a:rPr lang="en-CA" altLang="en-US" sz="1000" baseline="-25000" dirty="0">
                    <a:solidFill>
                      <a:srgbClr val="FF0000"/>
                    </a:solidFill>
                  </a:rPr>
                  <a:t>H</a:t>
                </a:r>
                <a:endParaRPr lang="en-CA" altLang="en-US" sz="1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4" name="TextBox 52"/>
              <p:cNvSpPr txBox="1">
                <a:spLocks noChangeArrowheads="1"/>
              </p:cNvSpPr>
              <p:nvPr/>
            </p:nvSpPr>
            <p:spPr bwMode="auto">
              <a:xfrm>
                <a:off x="7475289" y="4725144"/>
                <a:ext cx="3381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000">
                    <a:solidFill>
                      <a:srgbClr val="FF0000"/>
                    </a:solidFill>
                  </a:rPr>
                  <a:t>0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53588" y="4861357"/>
              <a:ext cx="3981450" cy="1072516"/>
              <a:chOff x="1853588" y="4956810"/>
              <a:chExt cx="3981450" cy="1072516"/>
            </a:xfrm>
          </p:grpSpPr>
          <p:pic>
            <p:nvPicPr>
              <p:cNvPr id="51" name="Picture 3" descr="C26NF01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3412"/>
              <a:stretch/>
            </p:blipFill>
            <p:spPr bwMode="auto">
              <a:xfrm>
                <a:off x="1853588" y="4956810"/>
                <a:ext cx="3981450" cy="1072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" name="Straight Connector 5"/>
              <p:cNvCxnSpPr/>
              <p:nvPr/>
            </p:nvCxnSpPr>
            <p:spPr bwMode="auto">
              <a:xfrm>
                <a:off x="2295280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675620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43475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43170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791744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4167414" y="5565587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4547828" y="5229200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4907868" y="5553236"/>
                <a:ext cx="0" cy="34768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3" name="TextBox 41"/>
            <p:cNvSpPr txBox="1">
              <a:spLocks noChangeArrowheads="1"/>
            </p:cNvSpPr>
            <p:nvPr/>
          </p:nvSpPr>
          <p:spPr bwMode="auto">
            <a:xfrm>
              <a:off x="4079366" y="4733766"/>
              <a:ext cx="11720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000" i="1" dirty="0" smtClean="0">
                  <a:solidFill>
                    <a:srgbClr val="FF0000"/>
                  </a:solidFill>
                </a:rPr>
                <a:t>T</a:t>
              </a:r>
              <a:r>
                <a:rPr lang="en-CA" altLang="en-US" sz="1000" i="1" baseline="-25000" dirty="0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=1/</a:t>
              </a:r>
              <a:r>
                <a:rPr lang="en-CA" altLang="en-US" sz="1000" i="1" dirty="0" err="1" smtClean="0">
                  <a:solidFill>
                    <a:srgbClr val="FF0000"/>
                  </a:solidFill>
                </a:rPr>
                <a:t>f</a:t>
              </a:r>
              <a:r>
                <a:rPr lang="en-CA" altLang="en-US" sz="1000" i="1" baseline="-25000" dirty="0" err="1" smtClean="0">
                  <a:solidFill>
                    <a:srgbClr val="FF0000"/>
                  </a:solidFill>
                </a:rPr>
                <a:t>S</a:t>
              </a:r>
              <a:r>
                <a:rPr lang="en-CA" altLang="en-US" sz="1000" i="1" dirty="0" smtClean="0">
                  <a:solidFill>
                    <a:srgbClr val="FF0000"/>
                  </a:solidFill>
                </a:rPr>
                <a:t> = T/2</a:t>
              </a:r>
              <a:endParaRPr lang="en-CA" altLang="en-US" sz="10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84" name="Straight Connector 35"/>
            <p:cNvCxnSpPr>
              <a:cxnSpLocks noChangeShapeType="1"/>
            </p:cNvCxnSpPr>
            <p:nvPr/>
          </p:nvCxnSpPr>
          <p:spPr bwMode="auto">
            <a:xfrm>
              <a:off x="4544854" y="4991971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37"/>
            <p:cNvCxnSpPr>
              <a:cxnSpLocks noChangeShapeType="1"/>
            </p:cNvCxnSpPr>
            <p:nvPr/>
          </p:nvCxnSpPr>
          <p:spPr bwMode="auto">
            <a:xfrm>
              <a:off x="4907868" y="4961417"/>
              <a:ext cx="0" cy="493712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Straight Arrow Connector 38"/>
            <p:cNvCxnSpPr>
              <a:cxnSpLocks noChangeShapeType="1"/>
            </p:cNvCxnSpPr>
            <p:nvPr/>
          </p:nvCxnSpPr>
          <p:spPr bwMode="auto">
            <a:xfrm>
              <a:off x="4386104" y="5063408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" name="Straight Arrow Connector 40"/>
            <p:cNvCxnSpPr>
              <a:cxnSpLocks noChangeShapeType="1"/>
            </p:cNvCxnSpPr>
            <p:nvPr/>
          </p:nvCxnSpPr>
          <p:spPr bwMode="auto">
            <a:xfrm flipH="1">
              <a:off x="4913631" y="5061739"/>
              <a:ext cx="150812" cy="0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89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3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 dirty="0"/>
              <a:t>T</a:t>
            </a:r>
            <a:r>
              <a:rPr lang="en-CA" altLang="en-US" sz="1000" i="1" baseline="-25000" dirty="0"/>
              <a:t>S</a:t>
            </a:r>
            <a:r>
              <a:rPr lang="en-CA" altLang="en-US" sz="1000" i="1" dirty="0"/>
              <a:t>=1/</a:t>
            </a:r>
            <a:r>
              <a:rPr lang="en-CA" altLang="en-US" sz="1000" i="1" dirty="0" err="1"/>
              <a:t>f</a:t>
            </a:r>
            <a:r>
              <a:rPr lang="en-CA" altLang="en-US" sz="1000" i="1" baseline="-25000" dirty="0" err="1"/>
              <a:t>S</a:t>
            </a:r>
            <a:endParaRPr lang="en-CA" alt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319425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306" name="Straight Connector 49"/>
          <p:cNvCxnSpPr>
            <a:cxnSpLocks noChangeShapeType="1"/>
          </p:cNvCxnSpPr>
          <p:nvPr/>
        </p:nvCxnSpPr>
        <p:spPr bwMode="auto">
          <a:xfrm>
            <a:off x="6034088" y="5330825"/>
            <a:ext cx="13382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07" name="Title 1"/>
          <p:cNvSpPr>
            <a:spLocks noGrp="1"/>
          </p:cNvSpPr>
          <p:nvPr>
            <p:ph type="title"/>
          </p:nvPr>
        </p:nvSpPr>
        <p:spPr>
          <a:xfrm>
            <a:off x="263352" y="762000"/>
            <a:ext cx="11559680" cy="838200"/>
          </a:xfrm>
        </p:spPr>
        <p:txBody>
          <a:bodyPr/>
          <a:lstStyle/>
          <a:p>
            <a:r>
              <a:rPr lang="en-CA" altLang="en-US" dirty="0" smtClean="0"/>
              <a:t>Now sample slowly (</a:t>
            </a:r>
            <a:r>
              <a:rPr lang="en-CA" altLang="en-US" dirty="0" err="1" smtClean="0"/>
              <a:t>Ts</a:t>
            </a:r>
            <a:r>
              <a:rPr lang="en-CA" altLang="en-US" dirty="0" smtClean="0"/>
              <a:t>&gt;T/2). How does this look in frequency?</a:t>
            </a:r>
          </a:p>
        </p:txBody>
      </p:sp>
      <p:pic>
        <p:nvPicPr>
          <p:cNvPr id="98308" name="Picture 3" descr="C26NF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24064"/>
            <a:ext cx="398145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83338" y="2133600"/>
            <a:ext cx="398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98310" name="Straight Connector 7"/>
          <p:cNvCxnSpPr>
            <a:cxnSpLocks noChangeShapeType="1"/>
          </p:cNvCxnSpPr>
          <p:nvPr/>
        </p:nvCxnSpPr>
        <p:spPr bwMode="auto">
          <a:xfrm flipV="1">
            <a:off x="6013451" y="2578101"/>
            <a:ext cx="4467225" cy="158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1" name="Straight Connector 9"/>
          <p:cNvCxnSpPr>
            <a:cxnSpLocks noChangeShapeType="1"/>
          </p:cNvCxnSpPr>
          <p:nvPr/>
        </p:nvCxnSpPr>
        <p:spPr bwMode="auto">
          <a:xfrm flipH="1">
            <a:off x="6018213" y="203835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2" name="Straight Arrow Connector 16"/>
          <p:cNvCxnSpPr>
            <a:cxnSpLocks noChangeShapeType="1"/>
          </p:cNvCxnSpPr>
          <p:nvPr/>
        </p:nvCxnSpPr>
        <p:spPr bwMode="auto">
          <a:xfrm flipV="1">
            <a:off x="6845300" y="225425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3" name="Straight Connector 20"/>
          <p:cNvCxnSpPr>
            <a:cxnSpLocks noChangeShapeType="1"/>
          </p:cNvCxnSpPr>
          <p:nvPr/>
        </p:nvCxnSpPr>
        <p:spPr bwMode="auto">
          <a:xfrm>
            <a:off x="6032500" y="3968750"/>
            <a:ext cx="39878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4" name="Straight Connector 21"/>
          <p:cNvCxnSpPr>
            <a:cxnSpLocks noChangeShapeType="1"/>
          </p:cNvCxnSpPr>
          <p:nvPr/>
        </p:nvCxnSpPr>
        <p:spPr bwMode="auto">
          <a:xfrm flipH="1">
            <a:off x="6032500" y="3429000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5" name="Straight Arrow Connector 22"/>
          <p:cNvCxnSpPr>
            <a:cxnSpLocks noChangeShapeType="1"/>
          </p:cNvCxnSpPr>
          <p:nvPr/>
        </p:nvCxnSpPr>
        <p:spPr bwMode="auto">
          <a:xfrm flipV="1">
            <a:off x="6861175" y="3644900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16" name="Straight Connector 23"/>
          <p:cNvCxnSpPr>
            <a:cxnSpLocks noChangeShapeType="1"/>
          </p:cNvCxnSpPr>
          <p:nvPr/>
        </p:nvCxnSpPr>
        <p:spPr bwMode="auto">
          <a:xfrm>
            <a:off x="10034588" y="3429000"/>
            <a:ext cx="0" cy="10795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17" name="TextBox 24"/>
          <p:cNvSpPr txBox="1">
            <a:spLocks noChangeArrowheads="1"/>
          </p:cNvSpPr>
          <p:nvPr/>
        </p:nvSpPr>
        <p:spPr bwMode="auto">
          <a:xfrm>
            <a:off x="5843589" y="307498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18" name="TextBox 26"/>
          <p:cNvSpPr txBox="1">
            <a:spLocks noChangeArrowheads="1"/>
          </p:cNvSpPr>
          <p:nvPr/>
        </p:nvSpPr>
        <p:spPr bwMode="auto">
          <a:xfrm>
            <a:off x="6672264" y="2593976"/>
            <a:ext cx="3381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19" name="TextBox 27"/>
          <p:cNvSpPr txBox="1">
            <a:spLocks noChangeArrowheads="1"/>
          </p:cNvSpPr>
          <p:nvPr/>
        </p:nvSpPr>
        <p:spPr bwMode="auto">
          <a:xfrm>
            <a:off x="5865814" y="4449763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20" name="TextBox 28"/>
          <p:cNvSpPr txBox="1">
            <a:spLocks noChangeArrowheads="1"/>
          </p:cNvSpPr>
          <p:nvPr/>
        </p:nvSpPr>
        <p:spPr bwMode="auto">
          <a:xfrm>
            <a:off x="6692901" y="3968751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21" name="Straight Connector 29"/>
          <p:cNvCxnSpPr>
            <a:cxnSpLocks noChangeShapeType="1"/>
          </p:cNvCxnSpPr>
          <p:nvPr/>
        </p:nvCxnSpPr>
        <p:spPr bwMode="auto">
          <a:xfrm>
            <a:off x="8040688" y="3860800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2" name="TextBox 31"/>
          <p:cNvSpPr txBox="1">
            <a:spLocks noChangeArrowheads="1"/>
          </p:cNvSpPr>
          <p:nvPr/>
        </p:nvSpPr>
        <p:spPr bwMode="auto">
          <a:xfrm>
            <a:off x="7881939" y="3968750"/>
            <a:ext cx="338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323" name="TextBox 32"/>
          <p:cNvSpPr txBox="1">
            <a:spLocks noChangeArrowheads="1"/>
          </p:cNvSpPr>
          <p:nvPr/>
        </p:nvSpPr>
        <p:spPr bwMode="auto">
          <a:xfrm>
            <a:off x="9861550" y="4437063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24" name="Straight Connector 33"/>
          <p:cNvCxnSpPr>
            <a:cxnSpLocks noChangeShapeType="1"/>
            <a:stCxn id="98322" idx="0"/>
          </p:cNvCxnSpPr>
          <p:nvPr/>
        </p:nvCxnSpPr>
        <p:spPr bwMode="auto">
          <a:xfrm>
            <a:off x="8050213" y="3968750"/>
            <a:ext cx="19812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5" name="Straight Connector 35"/>
          <p:cNvCxnSpPr>
            <a:cxnSpLocks noChangeShapeType="1"/>
          </p:cNvCxnSpPr>
          <p:nvPr/>
        </p:nvCxnSpPr>
        <p:spPr bwMode="auto">
          <a:xfrm>
            <a:off x="4094163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6" name="Straight Connector 37"/>
          <p:cNvCxnSpPr>
            <a:cxnSpLocks noChangeShapeType="1"/>
          </p:cNvCxnSpPr>
          <p:nvPr/>
        </p:nvCxnSpPr>
        <p:spPr bwMode="auto">
          <a:xfrm>
            <a:off x="4224338" y="3573463"/>
            <a:ext cx="0" cy="4937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7" name="Straight Arrow Connector 38"/>
          <p:cNvCxnSpPr>
            <a:cxnSpLocks noChangeShapeType="1"/>
          </p:cNvCxnSpPr>
          <p:nvPr/>
        </p:nvCxnSpPr>
        <p:spPr bwMode="auto">
          <a:xfrm>
            <a:off x="3935413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28" name="Straight Arrow Connector 40"/>
          <p:cNvCxnSpPr>
            <a:cxnSpLocks noChangeShapeType="1"/>
          </p:cNvCxnSpPr>
          <p:nvPr/>
        </p:nvCxnSpPr>
        <p:spPr bwMode="auto">
          <a:xfrm flipH="1">
            <a:off x="4224338" y="3644900"/>
            <a:ext cx="15081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29" name="TextBox 41"/>
          <p:cNvSpPr txBox="1">
            <a:spLocks noChangeArrowheads="1"/>
          </p:cNvSpPr>
          <p:nvPr/>
        </p:nvSpPr>
        <p:spPr bwMode="auto">
          <a:xfrm>
            <a:off x="3863975" y="3357563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 dirty="0"/>
              <a:t>T</a:t>
            </a:r>
            <a:r>
              <a:rPr lang="en-CA" altLang="en-US" sz="1000" i="1" baseline="-25000" dirty="0"/>
              <a:t>S</a:t>
            </a:r>
            <a:r>
              <a:rPr lang="en-CA" altLang="en-US" sz="1000" i="1" dirty="0"/>
              <a:t>=1/</a:t>
            </a:r>
            <a:r>
              <a:rPr lang="en-CA" altLang="en-US" sz="1000" i="1" dirty="0" err="1"/>
              <a:t>f</a:t>
            </a:r>
            <a:r>
              <a:rPr lang="en-CA" altLang="en-US" sz="1000" i="1" baseline="-25000" dirty="0" err="1"/>
              <a:t>S</a:t>
            </a:r>
            <a:endParaRPr lang="en-CA" altLang="en-US" sz="1000" i="1" dirty="0"/>
          </a:p>
        </p:txBody>
      </p:sp>
      <p:cxnSp>
        <p:nvCxnSpPr>
          <p:cNvPr id="98330" name="Straight Connector 42"/>
          <p:cNvCxnSpPr>
            <a:cxnSpLocks noChangeShapeType="1"/>
          </p:cNvCxnSpPr>
          <p:nvPr/>
        </p:nvCxnSpPr>
        <p:spPr bwMode="auto">
          <a:xfrm>
            <a:off x="6032501" y="5330825"/>
            <a:ext cx="6715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1" name="Straight Connector 43"/>
          <p:cNvCxnSpPr>
            <a:cxnSpLocks noChangeShapeType="1"/>
          </p:cNvCxnSpPr>
          <p:nvPr/>
        </p:nvCxnSpPr>
        <p:spPr bwMode="auto">
          <a:xfrm flipH="1">
            <a:off x="6032500" y="4791075"/>
            <a:ext cx="0" cy="1079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2" name="Straight Arrow Connector 44"/>
          <p:cNvCxnSpPr>
            <a:cxnSpLocks noChangeShapeType="1"/>
          </p:cNvCxnSpPr>
          <p:nvPr/>
        </p:nvCxnSpPr>
        <p:spPr bwMode="auto">
          <a:xfrm flipV="1">
            <a:off x="6861175" y="5006975"/>
            <a:ext cx="0" cy="3238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3" name="TextBox 45"/>
          <p:cNvSpPr txBox="1">
            <a:spLocks noChangeArrowheads="1"/>
          </p:cNvSpPr>
          <p:nvPr/>
        </p:nvSpPr>
        <p:spPr bwMode="auto">
          <a:xfrm>
            <a:off x="5865814" y="5811838"/>
            <a:ext cx="3381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8334" name="TextBox 46"/>
          <p:cNvSpPr txBox="1">
            <a:spLocks noChangeArrowheads="1"/>
          </p:cNvSpPr>
          <p:nvPr/>
        </p:nvSpPr>
        <p:spPr bwMode="auto">
          <a:xfrm>
            <a:off x="6692901" y="5330826"/>
            <a:ext cx="339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sp>
        <p:nvSpPr>
          <p:cNvPr id="98335" name="TextBox 48"/>
          <p:cNvSpPr txBox="1">
            <a:spLocks noChangeArrowheads="1"/>
          </p:cNvSpPr>
          <p:nvPr/>
        </p:nvSpPr>
        <p:spPr bwMode="auto">
          <a:xfrm>
            <a:off x="7223125" y="5799138"/>
            <a:ext cx="3381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  <a:r>
              <a:rPr lang="en-CA" altLang="en-US" sz="1000" baseline="-25000">
                <a:solidFill>
                  <a:srgbClr val="000000"/>
                </a:solidFill>
              </a:rPr>
              <a:t>S</a:t>
            </a:r>
            <a:endParaRPr lang="en-CA" altLang="en-US" sz="1000">
              <a:solidFill>
                <a:srgbClr val="000000"/>
              </a:solidFill>
            </a:endParaRPr>
          </a:p>
        </p:txBody>
      </p:sp>
      <p:cxnSp>
        <p:nvCxnSpPr>
          <p:cNvPr id="98336" name="Straight Connector 50"/>
          <p:cNvCxnSpPr>
            <a:cxnSpLocks noChangeShapeType="1"/>
          </p:cNvCxnSpPr>
          <p:nvPr/>
        </p:nvCxnSpPr>
        <p:spPr bwMode="auto">
          <a:xfrm>
            <a:off x="7381875" y="4760914"/>
            <a:ext cx="0" cy="10810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37" name="Straight Connector 54"/>
          <p:cNvCxnSpPr>
            <a:cxnSpLocks noChangeShapeType="1"/>
          </p:cNvCxnSpPr>
          <p:nvPr/>
        </p:nvCxnSpPr>
        <p:spPr bwMode="auto">
          <a:xfrm>
            <a:off x="6708775" y="5337175"/>
            <a:ext cx="0" cy="1714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38" name="TextBox 55"/>
          <p:cNvSpPr txBox="1">
            <a:spLocks noChangeArrowheads="1"/>
          </p:cNvSpPr>
          <p:nvPr/>
        </p:nvSpPr>
        <p:spPr bwMode="auto">
          <a:xfrm>
            <a:off x="6548439" y="5445125"/>
            <a:ext cx="339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f</a:t>
            </a:r>
            <a:r>
              <a:rPr lang="en-CA" altLang="en-US" sz="1000" u="sng" baseline="-25000">
                <a:solidFill>
                  <a:srgbClr val="000000"/>
                </a:solidFill>
              </a:rPr>
              <a:t>S</a:t>
            </a:r>
            <a:endParaRPr lang="en-CA" altLang="en-US" sz="1000" u="sng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u="sng">
                <a:solidFill>
                  <a:srgbClr val="000000"/>
                </a:solidFill>
              </a:rPr>
              <a:t>2</a:t>
            </a:r>
          </a:p>
        </p:txBody>
      </p:sp>
      <p:cxnSp>
        <p:nvCxnSpPr>
          <p:cNvPr id="98339" name="Straight Arrow Connector 56"/>
          <p:cNvCxnSpPr>
            <a:cxnSpLocks noChangeShapeType="1"/>
          </p:cNvCxnSpPr>
          <p:nvPr/>
        </p:nvCxnSpPr>
        <p:spPr bwMode="auto">
          <a:xfrm flipV="1">
            <a:off x="6572250" y="5019675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0" name="TextBox 58"/>
          <p:cNvSpPr txBox="1">
            <a:spLocks noChangeArrowheads="1"/>
          </p:cNvSpPr>
          <p:nvPr/>
        </p:nvSpPr>
        <p:spPr bwMode="auto">
          <a:xfrm>
            <a:off x="10140951" y="2586038"/>
            <a:ext cx="339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98341" name="Straight Arrow Connector 59"/>
          <p:cNvCxnSpPr>
            <a:cxnSpLocks noChangeShapeType="1"/>
          </p:cNvCxnSpPr>
          <p:nvPr/>
        </p:nvCxnSpPr>
        <p:spPr bwMode="auto">
          <a:xfrm flipV="1">
            <a:off x="9228138" y="3644900"/>
            <a:ext cx="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2" name="TextBox 60"/>
          <p:cNvSpPr txBox="1">
            <a:spLocks noChangeArrowheads="1"/>
          </p:cNvSpPr>
          <p:nvPr/>
        </p:nvSpPr>
        <p:spPr bwMode="auto">
          <a:xfrm>
            <a:off x="9032876" y="3968751"/>
            <a:ext cx="411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sp>
        <p:nvSpPr>
          <p:cNvPr id="98343" name="TextBox 61"/>
          <p:cNvSpPr txBox="1">
            <a:spLocks noChangeArrowheads="1"/>
          </p:cNvSpPr>
          <p:nvPr/>
        </p:nvSpPr>
        <p:spPr bwMode="auto">
          <a:xfrm>
            <a:off x="6354763" y="5343526"/>
            <a:ext cx="431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-F</a:t>
            </a:r>
            <a:r>
              <a:rPr lang="en-CA" altLang="en-US" sz="1000" baseline="-25000">
                <a:solidFill>
                  <a:srgbClr val="FF0000"/>
                </a:solidFill>
              </a:rPr>
              <a:t>H</a:t>
            </a:r>
            <a:endParaRPr lang="en-CA" altLang="en-US" sz="1000">
              <a:solidFill>
                <a:srgbClr val="FF0000"/>
              </a:solidFill>
            </a:endParaRPr>
          </a:p>
        </p:txBody>
      </p:sp>
      <p:cxnSp>
        <p:nvCxnSpPr>
          <p:cNvPr id="98344" name="Straight Connector 65"/>
          <p:cNvCxnSpPr>
            <a:cxnSpLocks noChangeShapeType="1"/>
          </p:cNvCxnSpPr>
          <p:nvPr/>
        </p:nvCxnSpPr>
        <p:spPr bwMode="auto">
          <a:xfrm>
            <a:off x="2359025" y="4878388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5" name="Straight Connector 66"/>
          <p:cNvCxnSpPr>
            <a:cxnSpLocks noChangeShapeType="1"/>
          </p:cNvCxnSpPr>
          <p:nvPr/>
        </p:nvCxnSpPr>
        <p:spPr bwMode="auto">
          <a:xfrm>
            <a:off x="2819400" y="4905375"/>
            <a:ext cx="0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346" name="Straight Arrow Connector 67"/>
          <p:cNvCxnSpPr>
            <a:cxnSpLocks noChangeShapeType="1"/>
          </p:cNvCxnSpPr>
          <p:nvPr/>
        </p:nvCxnSpPr>
        <p:spPr bwMode="auto">
          <a:xfrm>
            <a:off x="2359025" y="5019675"/>
            <a:ext cx="482600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347" name="TextBox 68"/>
          <p:cNvSpPr txBox="1">
            <a:spLocks noChangeArrowheads="1"/>
          </p:cNvSpPr>
          <p:nvPr/>
        </p:nvSpPr>
        <p:spPr bwMode="auto">
          <a:xfrm>
            <a:off x="2168314" y="4680739"/>
            <a:ext cx="10113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 i="1" dirty="0" smtClean="0">
                <a:solidFill>
                  <a:srgbClr val="FF0000"/>
                </a:solidFill>
              </a:rPr>
              <a:t>T</a:t>
            </a:r>
            <a:r>
              <a:rPr lang="en-CA" altLang="en-US" sz="1000" i="1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=1/</a:t>
            </a:r>
            <a:r>
              <a:rPr lang="en-CA" altLang="en-US" sz="1000" i="1" dirty="0" err="1" smtClean="0">
                <a:solidFill>
                  <a:srgbClr val="FF0000"/>
                </a:solidFill>
              </a:rPr>
              <a:t>f</a:t>
            </a:r>
            <a:r>
              <a:rPr lang="en-CA" altLang="en-US" sz="1000" i="1" baseline="-25000" dirty="0" err="1" smtClean="0">
                <a:solidFill>
                  <a:srgbClr val="FF0000"/>
                </a:solidFill>
              </a:rPr>
              <a:t>S</a:t>
            </a:r>
            <a:r>
              <a:rPr lang="en-CA" altLang="en-US" sz="1000" i="1" dirty="0" smtClean="0">
                <a:solidFill>
                  <a:srgbClr val="FF0000"/>
                </a:solidFill>
              </a:rPr>
              <a:t> &gt; T/2</a:t>
            </a:r>
            <a:endParaRPr lang="en-CA" altLang="en-US" sz="1000" i="1" dirty="0">
              <a:solidFill>
                <a:srgbClr val="FF0000"/>
              </a:solidFill>
            </a:endParaRPr>
          </a:p>
        </p:txBody>
      </p:sp>
      <p:sp>
        <p:nvSpPr>
          <p:cNvPr id="69637" name="TextBox 69636"/>
          <p:cNvSpPr txBox="1">
            <a:spLocks noChangeArrowheads="1"/>
          </p:cNvSpPr>
          <p:nvPr/>
        </p:nvSpPr>
        <p:spPr bwMode="auto">
          <a:xfrm>
            <a:off x="7688264" y="4833939"/>
            <a:ext cx="2979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Now the 1</a:t>
            </a:r>
            <a:r>
              <a:rPr lang="en-CA" altLang="en-US" sz="1600" baseline="30000">
                <a:solidFill>
                  <a:srgbClr val="FF0000"/>
                </a:solidFill>
              </a:rPr>
              <a:t>st</a:t>
            </a:r>
            <a:r>
              <a:rPr lang="en-CA" altLang="en-US" sz="1600">
                <a:solidFill>
                  <a:srgbClr val="FF0000"/>
                </a:solidFill>
              </a:rPr>
              <a:t> harmonic (at </a:t>
            </a:r>
            <a:r>
              <a:rPr lang="en-CA" altLang="en-US" sz="1600" i="1">
                <a:solidFill>
                  <a:srgbClr val="FF0000"/>
                </a:solidFill>
              </a:rPr>
              <a:t>–F</a:t>
            </a:r>
            <a:r>
              <a:rPr lang="en-CA" altLang="en-US" sz="1600" i="1" baseline="-25000">
                <a:solidFill>
                  <a:srgbClr val="FF0000"/>
                </a:solidFill>
              </a:rPr>
              <a:t>H</a:t>
            </a:r>
            <a:r>
              <a:rPr lang="en-CA" altLang="en-US" sz="1600">
                <a:solidFill>
                  <a:srgbClr val="FF0000"/>
                </a:solidFill>
              </a:rPr>
              <a:t>) appears at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a</a:t>
            </a:r>
            <a:r>
              <a:rPr lang="en-CA" altLang="en-US" sz="1600" i="1">
                <a:solidFill>
                  <a:srgbClr val="FF0000"/>
                </a:solidFill>
              </a:rPr>
              <a:t> = f</a:t>
            </a:r>
            <a:r>
              <a:rPr lang="en-CA" altLang="en-US" sz="1600" i="1" baseline="-25000">
                <a:solidFill>
                  <a:srgbClr val="FF0000"/>
                </a:solidFill>
              </a:rPr>
              <a:t>S </a:t>
            </a:r>
            <a:r>
              <a:rPr lang="en-CA" altLang="en-US" sz="1600" i="1">
                <a:solidFill>
                  <a:srgbClr val="FF0000"/>
                </a:solidFill>
              </a:rPr>
              <a:t>– F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It is </a:t>
            </a:r>
            <a:r>
              <a:rPr lang="en-CA" altLang="en-US" sz="1600" i="1">
                <a:solidFill>
                  <a:srgbClr val="FF0000"/>
                </a:solidFill>
              </a:rPr>
              <a:t>“aliased”</a:t>
            </a:r>
            <a:r>
              <a:rPr lang="en-CA" altLang="en-US" sz="1600">
                <a:solidFill>
                  <a:srgbClr val="FF0000"/>
                </a:solidFill>
              </a:rPr>
              <a:t> about the Nyquist frequency = </a:t>
            </a:r>
            <a:r>
              <a:rPr lang="en-CA" altLang="en-US" sz="1600" i="1">
                <a:solidFill>
                  <a:srgbClr val="FF0000"/>
                </a:solidFill>
              </a:rPr>
              <a:t>f</a:t>
            </a:r>
            <a:r>
              <a:rPr lang="en-CA" altLang="en-US" sz="1600" i="1" baseline="-25000">
                <a:solidFill>
                  <a:srgbClr val="FF0000"/>
                </a:solidFill>
              </a:rPr>
              <a:t>S</a:t>
            </a:r>
            <a:r>
              <a:rPr lang="en-CA" altLang="en-US" sz="1600" i="1">
                <a:solidFill>
                  <a:srgbClr val="FF0000"/>
                </a:solidFill>
              </a:rPr>
              <a:t>/2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i="1">
                <a:solidFill>
                  <a:srgbClr val="FF0000"/>
                </a:solidFill>
              </a:rPr>
              <a:t>We only really see 0-f</a:t>
            </a:r>
            <a:r>
              <a:rPr lang="en-CA" altLang="en-US" sz="1600" i="1" baseline="-25000">
                <a:solidFill>
                  <a:srgbClr val="FF0000"/>
                </a:solidFill>
              </a:rPr>
              <a:t>Ny</a:t>
            </a:r>
            <a:endParaRPr lang="en-CA" altLang="en-US" sz="1600" i="1">
              <a:solidFill>
                <a:srgbClr val="FF0000"/>
              </a:solidFill>
            </a:endParaRPr>
          </a:p>
        </p:txBody>
      </p:sp>
      <p:sp>
        <p:nvSpPr>
          <p:cNvPr id="98349" name="TextBox 47"/>
          <p:cNvSpPr txBox="1">
            <a:spLocks noChangeArrowheads="1"/>
          </p:cNvSpPr>
          <p:nvPr/>
        </p:nvSpPr>
        <p:spPr bwMode="auto">
          <a:xfrm>
            <a:off x="9861550" y="3243264"/>
            <a:ext cx="33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8350" name="TextBox 51"/>
          <p:cNvSpPr txBox="1">
            <a:spLocks noChangeArrowheads="1"/>
          </p:cNvSpPr>
          <p:nvPr/>
        </p:nvSpPr>
        <p:spPr bwMode="auto">
          <a:xfrm>
            <a:off x="7212014" y="4586288"/>
            <a:ext cx="339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0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" name="5-Point Star 1"/>
          <p:cNvSpPr/>
          <p:nvPr/>
        </p:nvSpPr>
        <p:spPr bwMode="auto">
          <a:xfrm>
            <a:off x="2336165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8" name="5-Point Star 47"/>
          <p:cNvSpPr/>
          <p:nvPr/>
        </p:nvSpPr>
        <p:spPr bwMode="auto">
          <a:xfrm>
            <a:off x="2794318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9" name="5-Point Star 48"/>
          <p:cNvSpPr/>
          <p:nvPr/>
        </p:nvSpPr>
        <p:spPr bwMode="auto">
          <a:xfrm>
            <a:off x="3246755" y="5485765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0" name="5-Point Star 49"/>
          <p:cNvSpPr/>
          <p:nvPr/>
        </p:nvSpPr>
        <p:spPr bwMode="auto">
          <a:xfrm>
            <a:off x="3704590" y="510730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" name="5-Point Star 50"/>
          <p:cNvSpPr/>
          <p:nvPr/>
        </p:nvSpPr>
        <p:spPr bwMode="auto">
          <a:xfrm>
            <a:off x="4184809" y="569404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" name="5-Point Star 51"/>
          <p:cNvSpPr/>
          <p:nvPr/>
        </p:nvSpPr>
        <p:spPr bwMode="auto">
          <a:xfrm>
            <a:off x="4632646" y="5206366"/>
            <a:ext cx="45719" cy="45719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83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If I sample slower than the Nyquist 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17078" y="2481250"/>
            <a:ext cx="8529847" cy="2940412"/>
            <a:chOff x="1799692" y="45966"/>
            <a:chExt cx="4716524" cy="14748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382136" y="72779"/>
              <a:ext cx="310342" cy="1389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lIns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CA" sz="1200" dirty="0">
                  <a:solidFill>
                    <a:srgbClr val="000000"/>
                  </a:solidFill>
                  <a:latin typeface="Arial" charset="0"/>
                </a:rPr>
                <a:t>F</a:t>
              </a:r>
              <a:endParaRPr lang="en-CA" sz="1050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77497" y="2721246"/>
            <a:ext cx="46223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1800" dirty="0">
                <a:solidFill>
                  <a:srgbClr val="FF0000"/>
                </a:solidFill>
              </a:rPr>
              <a:t>So a high-frequency signal at F </a:t>
            </a:r>
            <a:br>
              <a:rPr lang="en-CA" altLang="en-US" sz="1800" dirty="0">
                <a:solidFill>
                  <a:srgbClr val="FF0000"/>
                </a:solidFill>
              </a:rPr>
            </a:br>
            <a:r>
              <a:rPr lang="en-CA" altLang="en-US" sz="1800" dirty="0">
                <a:solidFill>
                  <a:srgbClr val="FF0000"/>
                </a:solidFill>
              </a:rPr>
              <a:t>Is read as a low frequency signal at f</a:t>
            </a:r>
            <a:r>
              <a:rPr lang="en-CA" altLang="en-US" sz="1800" baseline="-25000" dirty="0">
                <a:solidFill>
                  <a:srgbClr val="FF0000"/>
                </a:solidFill>
              </a:rPr>
              <a:t>s</a:t>
            </a:r>
            <a:r>
              <a:rPr lang="en-CA" altLang="en-US" sz="18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6680098" y="2559437"/>
            <a:ext cx="561254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00" dirty="0">
                <a:solidFill>
                  <a:srgbClr val="000000"/>
                </a:solidFill>
                <a:latin typeface="Arial" charset="0"/>
              </a:rPr>
              <a:t> F </a:t>
            </a:r>
            <a:endParaRPr lang="en-CA" sz="105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3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850313" y="48387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1284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TextBox 25"/>
          <p:cNvSpPr txBox="1">
            <a:spLocks noChangeArrowheads="1"/>
          </p:cNvSpPr>
          <p:nvPr/>
        </p:nvSpPr>
        <p:spPr bwMode="auto">
          <a:xfrm>
            <a:off x="7177088" y="4813301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13326" name="Straight Connector 26"/>
          <p:cNvCxnSpPr>
            <a:cxnSpLocks noChangeShapeType="1"/>
            <a:stCxn id="13315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7" name="Straight Arrow Connector 24"/>
          <p:cNvCxnSpPr>
            <a:cxnSpLocks noChangeShapeType="1"/>
          </p:cNvCxnSpPr>
          <p:nvPr/>
        </p:nvCxnSpPr>
        <p:spPr bwMode="auto">
          <a:xfrm flipV="1">
            <a:off x="7427913" y="4133850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Arrow Connector 38"/>
          <p:cNvCxnSpPr>
            <a:cxnSpLocks noChangeShapeType="1"/>
          </p:cNvCxnSpPr>
          <p:nvPr/>
        </p:nvCxnSpPr>
        <p:spPr bwMode="auto">
          <a:xfrm flipV="1">
            <a:off x="9120188" y="41338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8000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</p:txBody>
      </p:sp>
    </p:spTree>
    <p:extLst>
      <p:ext uri="{BB962C8B-B14F-4D97-AF65-F5344CB8AC3E}">
        <p14:creationId xmlns:p14="http://schemas.microsoft.com/office/powerpoint/2010/main" val="208189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Sine sweep 0-44kHz sampled at </a:t>
            </a:r>
            <a:r>
              <a:rPr lang="en-CA" altLang="en-US" sz="1400" dirty="0" smtClean="0">
                <a:solidFill>
                  <a:srgbClr val="0000FF"/>
                </a:solidFill>
              </a:rPr>
              <a:t>44kHz</a:t>
            </a:r>
            <a:endParaRPr lang="en-CA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374" name="Group 2"/>
          <p:cNvGrpSpPr>
            <a:grpSpLocks/>
          </p:cNvGrpSpPr>
          <p:nvPr/>
        </p:nvGrpSpPr>
        <p:grpSpPr bwMode="auto">
          <a:xfrm>
            <a:off x="6280150" y="4133850"/>
            <a:ext cx="539750" cy="1189038"/>
            <a:chOff x="4743450" y="4133850"/>
            <a:chExt cx="539750" cy="1189036"/>
          </a:xfrm>
        </p:grpSpPr>
        <p:sp>
          <p:nvSpPr>
            <p:cNvPr id="15379" name="TextBox 25"/>
            <p:cNvSpPr txBox="1">
              <a:spLocks noChangeArrowheads="1"/>
            </p:cNvSpPr>
            <p:nvPr/>
          </p:nvSpPr>
          <p:spPr bwMode="auto">
            <a:xfrm>
              <a:off x="4743450" y="4983161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60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15380" name="Straight Arrow Connector 24"/>
            <p:cNvCxnSpPr>
              <a:cxnSpLocks noChangeShapeType="1"/>
            </p:cNvCxnSpPr>
            <p:nvPr/>
          </p:nvCxnSpPr>
          <p:spPr bwMode="auto">
            <a:xfrm flipV="1">
              <a:off x="5013325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5" name="Group 1"/>
          <p:cNvGrpSpPr>
            <a:grpSpLocks/>
          </p:cNvGrpSpPr>
          <p:nvPr/>
        </p:nvGrpSpPr>
        <p:grpSpPr bwMode="auto">
          <a:xfrm>
            <a:off x="9926170" y="1820855"/>
            <a:ext cx="539750" cy="2962278"/>
            <a:chOff x="8402637" y="1820863"/>
            <a:chExt cx="539750" cy="2962275"/>
          </a:xfrm>
        </p:grpSpPr>
        <p:sp>
          <p:nvSpPr>
            <p:cNvPr id="15377" name="TextBox 13"/>
            <p:cNvSpPr txBox="1">
              <a:spLocks noChangeArrowheads="1"/>
            </p:cNvSpPr>
            <p:nvPr/>
          </p:nvSpPr>
          <p:spPr bwMode="auto">
            <a:xfrm>
              <a:off x="8402637" y="1820863"/>
              <a:ext cx="5397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600" dirty="0">
                  <a:solidFill>
                    <a:srgbClr val="FF0000"/>
                  </a:solidFill>
                </a:rPr>
                <a:t>-F</a:t>
              </a:r>
            </a:p>
          </p:txBody>
        </p:sp>
        <p:cxnSp>
          <p:nvCxnSpPr>
            <p:cNvPr id="15378" name="Straight Arrow Connector 38"/>
            <p:cNvCxnSpPr>
              <a:cxnSpLocks noChangeShapeType="1"/>
            </p:cNvCxnSpPr>
            <p:nvPr/>
          </p:nvCxnSpPr>
          <p:spPr bwMode="auto">
            <a:xfrm flipV="1">
              <a:off x="8567738" y="4133850"/>
              <a:ext cx="0" cy="64928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FF0000"/>
                </a:solidFill>
              </a:rPr>
              <a:t>Add 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Sweep 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0 kHz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-22 kHz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0 kHz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-44 kHz</a:t>
            </a:r>
          </a:p>
        </p:txBody>
      </p:sp>
    </p:spTree>
    <p:extLst>
      <p:ext uri="{BB962C8B-B14F-4D97-AF65-F5344CB8AC3E}">
        <p14:creationId xmlns:p14="http://schemas.microsoft.com/office/powerpoint/2010/main" val="25686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7174"/>
          <p:cNvSpPr txBox="1">
            <a:spLocks noChangeArrowheads="1"/>
          </p:cNvSpPr>
          <p:nvPr/>
        </p:nvSpPr>
        <p:spPr bwMode="auto">
          <a:xfrm>
            <a:off x="6664326" y="5913439"/>
            <a:ext cx="3394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400">
                <a:solidFill>
                  <a:srgbClr val="0000FF"/>
                </a:solidFill>
              </a:rPr>
              <a:t>Sine sweep 0-44kHz sampled at 22kHz</a:t>
            </a:r>
            <a:endParaRPr lang="en-CA" altLang="en-US" sz="2400">
              <a:solidFill>
                <a:srgbClr val="0000FF"/>
              </a:solidFill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 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  <a:endParaRPr lang="en-CA" altLang="en-US" sz="2000" kern="0" dirty="0">
              <a:solidFill>
                <a:srgbClr val="2D2D8A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0 kHz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280897" y="3932323"/>
            <a:ext cx="539750" cy="1389061"/>
            <a:chOff x="6267450" y="3933827"/>
            <a:chExt cx="539750" cy="1389061"/>
          </a:xfrm>
        </p:grpSpPr>
        <p:grpSp>
          <p:nvGrpSpPr>
            <p:cNvPr id="15374" name="Group 2"/>
            <p:cNvGrpSpPr>
              <a:grpSpLocks/>
            </p:cNvGrpSpPr>
            <p:nvPr/>
          </p:nvGrpSpPr>
          <p:grpSpPr bwMode="auto">
            <a:xfrm>
              <a:off x="6267450" y="4133850"/>
              <a:ext cx="539750" cy="1189038"/>
              <a:chOff x="4743450" y="4133850"/>
              <a:chExt cx="539750" cy="1189036"/>
            </a:xfrm>
          </p:grpSpPr>
          <p:sp>
            <p:nvSpPr>
              <p:cNvPr id="15379" name="TextBox 25"/>
              <p:cNvSpPr txBox="1">
                <a:spLocks noChangeArrowheads="1"/>
              </p:cNvSpPr>
              <p:nvPr/>
            </p:nvSpPr>
            <p:spPr bwMode="auto">
              <a:xfrm>
                <a:off x="4743450" y="4983161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600">
                    <a:solidFill>
                      <a:srgbClr val="000000"/>
                    </a:solidFill>
                  </a:rPr>
                  <a:t>F</a:t>
                </a:r>
              </a:p>
            </p:txBody>
          </p:sp>
          <p:cxnSp>
            <p:nvCxnSpPr>
              <p:cNvPr id="15380" name="Straight Arrow Connector 24"/>
              <p:cNvCxnSpPr>
                <a:cxnSpLocks noChangeShapeType="1"/>
              </p:cNvCxnSpPr>
              <p:nvPr/>
            </p:nvCxnSpPr>
            <p:spPr bwMode="auto">
              <a:xfrm flipV="1">
                <a:off x="5013325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" name="TextBox 2"/>
            <p:cNvSpPr txBox="1"/>
            <p:nvPr/>
          </p:nvSpPr>
          <p:spPr>
            <a:xfrm>
              <a:off x="6405564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CA" sz="1800" dirty="0">
                  <a:solidFill>
                    <a:srgbClr val="000000"/>
                  </a:solidFill>
                  <a:latin typeface="Arial"/>
                </a:rPr>
                <a:t>*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935060" y="1820855"/>
            <a:ext cx="539750" cy="2962278"/>
            <a:chOff x="9942680" y="1820855"/>
            <a:chExt cx="539750" cy="2962278"/>
          </a:xfrm>
        </p:grpSpPr>
        <p:grpSp>
          <p:nvGrpSpPr>
            <p:cNvPr id="15375" name="Group 1"/>
            <p:cNvGrpSpPr>
              <a:grpSpLocks/>
            </p:cNvGrpSpPr>
            <p:nvPr/>
          </p:nvGrpSpPr>
          <p:grpSpPr bwMode="auto">
            <a:xfrm>
              <a:off x="9942680" y="1820855"/>
              <a:ext cx="539750" cy="2962278"/>
              <a:chOff x="8402637" y="1820863"/>
              <a:chExt cx="539750" cy="2962275"/>
            </a:xfrm>
          </p:grpSpPr>
          <p:sp>
            <p:nvSpPr>
              <p:cNvPr id="15377" name="TextBox 13"/>
              <p:cNvSpPr txBox="1">
                <a:spLocks noChangeArrowheads="1"/>
              </p:cNvSpPr>
              <p:nvPr/>
            </p:nvSpPr>
            <p:spPr bwMode="auto">
              <a:xfrm>
                <a:off x="8402637" y="1820863"/>
                <a:ext cx="53975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E30000"/>
                  </a:buClr>
                  <a:buFont typeface="Wingdings" panose="05000000000000000000" pitchFamily="2" charset="2"/>
                  <a:buChar char="§"/>
                  <a:defRPr sz="3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CA" altLang="en-US" sz="1600" dirty="0">
                    <a:solidFill>
                      <a:srgbClr val="FF0000"/>
                    </a:solidFill>
                  </a:rPr>
                  <a:t>-F</a:t>
                </a:r>
              </a:p>
            </p:txBody>
          </p:sp>
          <p:cxnSp>
            <p:nvCxnSpPr>
              <p:cNvPr id="15378" name="Straight Arrow Connector 38"/>
              <p:cNvCxnSpPr>
                <a:cxnSpLocks noChangeShapeType="1"/>
              </p:cNvCxnSpPr>
              <p:nvPr/>
            </p:nvCxnSpPr>
            <p:spPr bwMode="auto">
              <a:xfrm flipV="1">
                <a:off x="8567738" y="4133850"/>
                <a:ext cx="0" cy="649288"/>
              </a:xfrm>
              <a:prstGeom prst="straightConnector1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TextBox 24"/>
            <p:cNvSpPr txBox="1"/>
            <p:nvPr/>
          </p:nvSpPr>
          <p:spPr>
            <a:xfrm>
              <a:off x="9967913" y="3933827"/>
              <a:ext cx="29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CA" sz="1800" dirty="0">
                  <a:solidFill>
                    <a:srgbClr val="FF0000"/>
                  </a:solidFill>
                  <a:latin typeface="Arial"/>
                </a:rPr>
                <a:t>*</a:t>
              </a:r>
            </a:p>
          </p:txBody>
        </p:sp>
      </p:grp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" name="alia20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5345906"/>
            <a:ext cx="487363" cy="487363"/>
          </a:xfrm>
          <a:prstGeom prst="rect">
            <a:avLst/>
          </a:prstGeom>
        </p:spPr>
      </p:pic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-44 kHz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8144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29219 -0.00348 " pathEditMode="relative" rAng="0" ptsTypes="AA">
                                      <p:cBhvr>
                                        <p:cTn id="8" dur="9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17 -0.00023 L -0.29037 -0.00023 " pathEditMode="relative" rAng="0" ptsTypes="AA">
                                      <p:cBhvr>
                                        <p:cTn id="10" dur="9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3911600" y="6400800"/>
            <a:ext cx="5422900" cy="2720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50773" y="2420938"/>
            <a:ext cx="1161302" cy="2360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“Negative” frequencies from harmonics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7326" y="2406650"/>
            <a:ext cx="3565525" cy="2376488"/>
          </a:xfrm>
          <a:prstGeom prst="rect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112125" y="4746625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r>
              <a:rPr lang="en-CA" altLang="en-US" sz="1600">
                <a:solidFill>
                  <a:srgbClr val="000000"/>
                </a:solidFill>
              </a:rPr>
              <a:t>/2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9983788" y="4746625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  <a:r>
              <a:rPr lang="en-CA" altLang="en-US" sz="1600" baseline="-25000">
                <a:solidFill>
                  <a:srgbClr val="000000"/>
                </a:solidFill>
              </a:rPr>
              <a:t>s</a:t>
            </a: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9948863" y="2068514"/>
            <a:ext cx="468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 rot="-5400000">
            <a:off x="5936457" y="3532982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Power</a:t>
            </a: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8040689" y="2082800"/>
            <a:ext cx="6111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r>
              <a:rPr lang="en-CA" altLang="en-US" sz="1600">
                <a:solidFill>
                  <a:srgbClr val="FF0000"/>
                </a:solidFill>
              </a:rPr>
              <a:t>/2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6332538" y="2082800"/>
            <a:ext cx="468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-f</a:t>
            </a:r>
            <a:r>
              <a:rPr lang="en-CA" altLang="en-US" sz="1600" baseline="-25000">
                <a:solidFill>
                  <a:srgbClr val="FF0000"/>
                </a:solidFill>
              </a:rPr>
              <a:t>s</a:t>
            </a:r>
            <a:endParaRPr lang="en-CA" altLang="en-US" sz="1600">
              <a:solidFill>
                <a:srgbClr val="FF0000"/>
              </a:solidFill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6369051" y="47466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0</a:t>
            </a:r>
          </a:p>
        </p:txBody>
      </p:sp>
      <p:cxnSp>
        <p:nvCxnSpPr>
          <p:cNvPr id="15371" name="Straight Connector 23"/>
          <p:cNvCxnSpPr>
            <a:cxnSpLocks noChangeShapeType="1"/>
          </p:cNvCxnSpPr>
          <p:nvPr/>
        </p:nvCxnSpPr>
        <p:spPr bwMode="auto">
          <a:xfrm flipH="1">
            <a:off x="6526214" y="2408238"/>
            <a:ext cx="35655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507999" y="1557339"/>
            <a:ext cx="574992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en-CA" altLang="en-US" sz="2400" kern="0" dirty="0">
                <a:solidFill>
                  <a:srgbClr val="000000"/>
                </a:solidFill>
              </a:rPr>
              <a:t>Fourier Transform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>
                <a:solidFill>
                  <a:srgbClr val="000000"/>
                </a:solidFill>
              </a:rPr>
              <a:t>Shows power vs. frequency of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/>
            </a:r>
            <a:br>
              <a:rPr lang="en-CA" altLang="en-US" sz="2000" kern="0" dirty="0" smtClean="0">
                <a:solidFill>
                  <a:srgbClr val="000000"/>
                </a:solidFill>
              </a:rPr>
            </a:br>
            <a:r>
              <a:rPr lang="en-CA" altLang="en-US" sz="2000" kern="0" dirty="0" smtClean="0">
                <a:solidFill>
                  <a:srgbClr val="000000"/>
                </a:solidFill>
              </a:rPr>
              <a:t>sine </a:t>
            </a:r>
            <a:r>
              <a:rPr lang="en-CA" altLang="en-US" sz="2000" kern="0" dirty="0">
                <a:solidFill>
                  <a:srgbClr val="000000"/>
                </a:solidFill>
              </a:rPr>
              <a:t>wave at frequency 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Add </a:t>
            </a:r>
            <a:r>
              <a:rPr lang="en-CA" altLang="en-US" sz="2000" kern="0" dirty="0">
                <a:solidFill>
                  <a:srgbClr val="FF0000"/>
                </a:solidFill>
              </a:rPr>
              <a:t>a reverse scale of negative </a:t>
            </a:r>
            <a:br>
              <a:rPr lang="en-CA" altLang="en-US" sz="2000" kern="0" dirty="0">
                <a:solidFill>
                  <a:srgbClr val="FF0000"/>
                </a:solidFill>
              </a:rPr>
            </a:br>
            <a:r>
              <a:rPr lang="en-CA" altLang="en-US" sz="2000" kern="0" dirty="0">
                <a:solidFill>
                  <a:srgbClr val="FF0000"/>
                </a:solidFill>
              </a:rPr>
              <a:t>(1</a:t>
            </a:r>
            <a:r>
              <a:rPr lang="en-CA" altLang="en-US" sz="2000" kern="0" baseline="30000" dirty="0">
                <a:solidFill>
                  <a:srgbClr val="FF0000"/>
                </a:solidFill>
              </a:rPr>
              <a:t>st</a:t>
            </a:r>
            <a:r>
              <a:rPr lang="en-CA" altLang="en-US" sz="2000" kern="0" dirty="0">
                <a:solidFill>
                  <a:srgbClr val="FF0000"/>
                </a:solidFill>
              </a:rPr>
              <a:t> harmonic) frequencies at -F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000000"/>
                </a:solidFill>
              </a:rPr>
              <a:t>Sweep </a:t>
            </a:r>
            <a:r>
              <a:rPr lang="en-CA" altLang="en-US" sz="2000" kern="0" dirty="0">
                <a:solidFill>
                  <a:srgbClr val="000000"/>
                </a:solidFill>
              </a:rPr>
              <a:t>a sine wave from 0-44 kHz,</a:t>
            </a:r>
            <a:br>
              <a:rPr lang="en-CA" altLang="en-US" sz="2000" kern="0" dirty="0">
                <a:solidFill>
                  <a:srgbClr val="000000"/>
                </a:solidFill>
              </a:rPr>
            </a:br>
            <a:r>
              <a:rPr lang="en-CA" altLang="en-US" sz="2000" kern="0" dirty="0">
                <a:solidFill>
                  <a:srgbClr val="000000"/>
                </a:solidFill>
              </a:rPr>
              <a:t>but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sampled </a:t>
            </a:r>
            <a:r>
              <a:rPr lang="en-CA" altLang="en-US" sz="2000" kern="0" dirty="0">
                <a:solidFill>
                  <a:srgbClr val="000000"/>
                </a:solidFill>
              </a:rPr>
              <a:t>at </a:t>
            </a:r>
            <a:r>
              <a:rPr lang="en-CA" altLang="en-US" sz="2000" kern="0" dirty="0" smtClean="0">
                <a:solidFill>
                  <a:srgbClr val="000000"/>
                </a:solidFill>
              </a:rPr>
              <a:t>44 kHz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2D2D8A"/>
                </a:solidFill>
              </a:rPr>
              <a:t>Can hear the starred frequencies</a:t>
            </a:r>
            <a:br>
              <a:rPr lang="en-CA" altLang="en-US" sz="2000" kern="0" dirty="0" smtClean="0">
                <a:solidFill>
                  <a:srgbClr val="2D2D8A"/>
                </a:solidFill>
              </a:rPr>
            </a:br>
            <a:r>
              <a:rPr lang="en-CA" altLang="en-US" sz="2000" kern="0" dirty="0" smtClean="0">
                <a:solidFill>
                  <a:srgbClr val="2D2D8A"/>
                </a:solidFill>
              </a:rPr>
              <a:t>in the blue frequency range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CA" altLang="en-US" sz="2000" kern="0" dirty="0" smtClean="0">
                <a:solidFill>
                  <a:srgbClr val="FF0000"/>
                </a:solidFill>
              </a:rPr>
              <a:t>When harmonic frequency is at –F, </a:t>
            </a:r>
            <a:br>
              <a:rPr lang="en-CA" altLang="en-US" sz="2000" kern="0" dirty="0" smtClean="0">
                <a:solidFill>
                  <a:srgbClr val="FF0000"/>
                </a:solidFill>
              </a:rPr>
            </a:br>
            <a:r>
              <a:rPr lang="en-CA" altLang="en-US" sz="2000" kern="0" dirty="0" smtClean="0">
                <a:solidFill>
                  <a:srgbClr val="FF0000"/>
                </a:solidFill>
              </a:rPr>
              <a:t>it is heard at f</a:t>
            </a:r>
            <a:r>
              <a:rPr lang="en-CA" altLang="en-US" sz="2000" kern="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2000" kern="0" dirty="0" smtClean="0">
                <a:solidFill>
                  <a:srgbClr val="FF0000"/>
                </a:solidFill>
              </a:rPr>
              <a:t>–F </a:t>
            </a:r>
            <a:endParaRPr lang="en-CA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0655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22 kHz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735166" y="51773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44 kHz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37551" y="5165311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000000"/>
                </a:solidFill>
                <a:latin typeface="Arial"/>
              </a:rPr>
              <a:t>0 kHz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723503" y="4010025"/>
            <a:ext cx="2379348" cy="1066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0102851" y="4002405"/>
            <a:ext cx="0" cy="1143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Rectangle 8"/>
          <p:cNvSpPr/>
          <p:nvPr/>
        </p:nvSpPr>
        <p:spPr bwMode="auto">
          <a:xfrm>
            <a:off x="10114280" y="4010025"/>
            <a:ext cx="76200" cy="933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5372" name="Straight Connector 26"/>
          <p:cNvCxnSpPr>
            <a:cxnSpLocks noChangeShapeType="1"/>
            <a:stCxn id="15363" idx="0"/>
          </p:cNvCxnSpPr>
          <p:nvPr/>
        </p:nvCxnSpPr>
        <p:spPr bwMode="auto">
          <a:xfrm flipH="1">
            <a:off x="8291513" y="2406650"/>
            <a:ext cx="0" cy="23764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7920655" y="1583911"/>
            <a:ext cx="105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-22 kHz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35166" y="1595996"/>
            <a:ext cx="92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0 kHz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37551" y="1583911"/>
            <a:ext cx="101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-44 kHz</a:t>
            </a:r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V="1">
            <a:off x="7535863" y="4095750"/>
            <a:ext cx="0" cy="6492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302501" y="1711325"/>
            <a:ext cx="468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>
                <a:solidFill>
                  <a:srgbClr val="FF0000"/>
                </a:solidFill>
              </a:rPr>
              <a:t>-F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319963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 dirty="0" smtClean="0">
                <a:solidFill>
                  <a:srgbClr val="FF0000"/>
                </a:solidFill>
              </a:rPr>
              <a:t>f</a:t>
            </a:r>
            <a:r>
              <a:rPr lang="en-CA" altLang="en-US" sz="1600" baseline="-25000" dirty="0" smtClean="0">
                <a:solidFill>
                  <a:srgbClr val="FF0000"/>
                </a:solidFill>
              </a:rPr>
              <a:t>s</a:t>
            </a:r>
            <a:r>
              <a:rPr lang="en-CA" altLang="en-US" sz="1600" dirty="0" smtClean="0">
                <a:solidFill>
                  <a:srgbClr val="FF0000"/>
                </a:solidFill>
              </a:rPr>
              <a:t>-F</a:t>
            </a:r>
            <a:endParaRPr lang="en-CA" altLang="en-US" sz="1600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 flipH="1">
            <a:off x="7531100" y="2068515"/>
            <a:ext cx="2575720" cy="1428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41"/>
          <p:cNvCxnSpPr>
            <a:cxnSpLocks noChangeShapeType="1"/>
            <a:stCxn id="38" idx="2"/>
          </p:cNvCxnSpPr>
          <p:nvPr/>
        </p:nvCxnSpPr>
        <p:spPr bwMode="auto">
          <a:xfrm flipH="1">
            <a:off x="7531100" y="2049463"/>
            <a:ext cx="5558" cy="31051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Arrow Connector 42"/>
          <p:cNvCxnSpPr>
            <a:cxnSpLocks noChangeShapeType="1"/>
          </p:cNvCxnSpPr>
          <p:nvPr/>
        </p:nvCxnSpPr>
        <p:spPr bwMode="auto">
          <a:xfrm>
            <a:off x="6511926" y="5046663"/>
            <a:ext cx="10191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Straight Arrow Connector 24"/>
          <p:cNvCxnSpPr>
            <a:cxnSpLocks noChangeShapeType="1"/>
          </p:cNvCxnSpPr>
          <p:nvPr/>
        </p:nvCxnSpPr>
        <p:spPr bwMode="auto">
          <a:xfrm flipV="1">
            <a:off x="9156700" y="4111625"/>
            <a:ext cx="0" cy="6492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8904288" y="5154614"/>
            <a:ext cx="539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000000"/>
                </a:solidFill>
              </a:rPr>
              <a:t>F</a:t>
            </a:r>
          </a:p>
        </p:txBody>
      </p:sp>
      <p:cxnSp>
        <p:nvCxnSpPr>
          <p:cNvPr id="46" name="Straight Connector 26"/>
          <p:cNvCxnSpPr>
            <a:cxnSpLocks noChangeShapeType="1"/>
          </p:cNvCxnSpPr>
          <p:nvPr/>
        </p:nvCxnSpPr>
        <p:spPr bwMode="auto">
          <a:xfrm>
            <a:off x="9156700" y="4795839"/>
            <a:ext cx="0" cy="4095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Group 33"/>
          <p:cNvGrpSpPr>
            <a:grpSpLocks/>
          </p:cNvGrpSpPr>
          <p:nvPr/>
        </p:nvGrpSpPr>
        <p:grpSpPr bwMode="auto">
          <a:xfrm>
            <a:off x="270361" y="5431396"/>
            <a:ext cx="4033838" cy="1241425"/>
            <a:chOff x="1799692" y="27485"/>
            <a:chExt cx="4716524" cy="1493303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692" y="45966"/>
              <a:ext cx="4716524" cy="147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4387190" y="27485"/>
              <a:ext cx="18561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0">
              <a:spAutoFit/>
            </a:bodyPr>
            <a:lstStyle/>
            <a:p>
              <a:pPr>
                <a:defRPr/>
              </a:pPr>
              <a:r>
                <a:rPr lang="en-CA" sz="1050" dirty="0">
                  <a:solidFill>
                    <a:srgbClr val="000000"/>
                  </a:solidFill>
                  <a:latin typeface="Arial"/>
                </a:rPr>
                <a:t>F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367247" y="37032"/>
              <a:ext cx="248727" cy="3054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000">
              <a:spAutoFit/>
            </a:bodyPr>
            <a:lstStyle/>
            <a:p>
              <a:pPr>
                <a:defRPr/>
              </a:pPr>
              <a:r>
                <a:rPr lang="en-CA" sz="1050" dirty="0">
                  <a:solidFill>
                    <a:srgbClr val="000000"/>
                  </a:solidFill>
                  <a:latin typeface="Arial"/>
                </a:rPr>
                <a:t>F</a:t>
              </a:r>
            </a:p>
          </p:txBody>
        </p:sp>
      </p:grpSp>
      <p:cxnSp>
        <p:nvCxnSpPr>
          <p:cNvPr id="57" name="Straight Arrow Connector 56"/>
          <p:cNvCxnSpPr>
            <a:cxnSpLocks noChangeShapeType="1"/>
          </p:cNvCxnSpPr>
          <p:nvPr/>
        </p:nvCxnSpPr>
        <p:spPr bwMode="auto">
          <a:xfrm flipV="1">
            <a:off x="4051300" y="5421313"/>
            <a:ext cx="5067300" cy="814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Arrow Connector 57"/>
          <p:cNvCxnSpPr>
            <a:cxnSpLocks noChangeShapeType="1"/>
          </p:cNvCxnSpPr>
          <p:nvPr/>
        </p:nvCxnSpPr>
        <p:spPr bwMode="auto">
          <a:xfrm flipV="1">
            <a:off x="4089400" y="5431396"/>
            <a:ext cx="3327400" cy="4487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TextBox 7174"/>
          <p:cNvSpPr txBox="1">
            <a:spLocks noChangeArrowheads="1"/>
          </p:cNvSpPr>
          <p:nvPr/>
        </p:nvSpPr>
        <p:spPr bwMode="auto">
          <a:xfrm>
            <a:off x="6137551" y="5950508"/>
            <a:ext cx="5165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 dirty="0" smtClean="0">
                <a:solidFill>
                  <a:srgbClr val="000000"/>
                </a:solidFill>
              </a:rPr>
              <a:t>F = 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</a:t>
            </a:r>
            <a:r>
              <a:rPr lang="en-CA" altLang="en-US" sz="1800" dirty="0" smtClean="0">
                <a:solidFill>
                  <a:srgbClr val="FF0000"/>
                </a:solidFill>
              </a:rPr>
              <a:t>-F = -31 kHz</a:t>
            </a:r>
            <a:r>
              <a:rPr lang="en-CA" altLang="en-US" sz="1800" dirty="0" smtClean="0">
                <a:solidFill>
                  <a:srgbClr val="0000FF"/>
                </a:solidFill>
              </a:rPr>
              <a:t>,    f</a:t>
            </a:r>
            <a:r>
              <a:rPr lang="en-CA" altLang="en-US" sz="1800" baseline="-25000" dirty="0" smtClean="0">
                <a:solidFill>
                  <a:srgbClr val="0000FF"/>
                </a:solidFill>
              </a:rPr>
              <a:t>s</a:t>
            </a:r>
            <a:r>
              <a:rPr lang="en-CA" altLang="en-US" sz="1800" dirty="0" smtClean="0">
                <a:solidFill>
                  <a:srgbClr val="0000FF"/>
                </a:solidFill>
              </a:rPr>
              <a:t> = 44 kHz</a:t>
            </a:r>
            <a:br>
              <a:rPr lang="en-CA" altLang="en-US" sz="1800" dirty="0" smtClean="0">
                <a:solidFill>
                  <a:srgbClr val="0000FF"/>
                </a:solidFill>
              </a:rPr>
            </a:br>
            <a:r>
              <a:rPr lang="en-CA" altLang="en-US" sz="1800" dirty="0" smtClean="0">
                <a:solidFill>
                  <a:srgbClr val="0000FF"/>
                </a:solidFill>
              </a:rPr>
              <a:t>Frequency heard = 44–31 = 13 kHz</a:t>
            </a:r>
            <a:endParaRPr lang="en-CA" alt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77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examples of aliasing due to video sampling</a:t>
            </a:r>
            <a:endParaRPr lang="en-CA" dirty="0"/>
          </a:p>
        </p:txBody>
      </p:sp>
      <p:pic>
        <p:nvPicPr>
          <p:cNvPr id="5" name="Alia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843" y="2564904"/>
            <a:ext cx="3657600" cy="2743200"/>
          </a:xfrm>
          <a:prstGeom prst="rect">
            <a:avLst/>
          </a:prstGeom>
        </p:spPr>
      </p:pic>
      <p:pic>
        <p:nvPicPr>
          <p:cNvPr id="6" name="Helicopter flying with no blades spinning !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20036" y="255988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1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6900"/>
            <a:ext cx="8382000" cy="4319588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Timing considerations</a:t>
            </a:r>
          </a:p>
          <a:p>
            <a:pPr lvl="1" eaLnBrk="1" hangingPunct="1"/>
            <a:r>
              <a:rPr lang="en-GB" altLang="en-US" sz="2400"/>
              <a:t>all gates have a certain </a:t>
            </a:r>
            <a:r>
              <a:rPr lang="en-GB" altLang="en-US" sz="2400" b="1">
                <a:solidFill>
                  <a:srgbClr val="0000FF"/>
                </a:solidFill>
              </a:rPr>
              <a:t>propagation delay time</a:t>
            </a:r>
            <a:r>
              <a:rPr lang="en-GB" altLang="en-US" sz="2400"/>
              <a:t>, </a:t>
            </a:r>
            <a:r>
              <a:rPr lang="en-GB" altLang="en-US" sz="2400" b="1" i="1">
                <a:solidFill>
                  <a:srgbClr val="0000FF"/>
                </a:solidFill>
              </a:rPr>
              <a:t>t</a:t>
            </a:r>
            <a:r>
              <a:rPr lang="en-GB" altLang="en-US" sz="2400" b="1" i="1" baseline="-25000">
                <a:solidFill>
                  <a:srgbClr val="0000FF"/>
                </a:solidFill>
              </a:rPr>
              <a:t>PD</a:t>
            </a:r>
            <a:r>
              <a:rPr lang="en-GB" altLang="en-US" sz="2400" b="1" i="1">
                <a:solidFill>
                  <a:srgbClr val="0000FF"/>
                </a:solidFill>
              </a:rPr>
              <a:t> </a:t>
            </a:r>
            <a:endParaRPr lang="en-GB" altLang="en-US" sz="2400">
              <a:solidFill>
                <a:srgbClr val="0000FF"/>
              </a:solidFill>
            </a:endParaRPr>
          </a:p>
          <a:p>
            <a:pPr lvl="1" eaLnBrk="1" hangingPunct="1"/>
            <a:r>
              <a:rPr lang="en-GB" altLang="en-US" sz="2400"/>
              <a:t>this is the average of the two switching times</a:t>
            </a:r>
            <a:r>
              <a:rPr lang="en-GB" altLang="en-US" smtClean="0"/>
              <a:t> </a:t>
            </a:r>
          </a:p>
        </p:txBody>
      </p:sp>
      <p:pic>
        <p:nvPicPr>
          <p:cNvPr id="141315" name="Picture 3" descr="C25NF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1" y="3290889"/>
            <a:ext cx="3960813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1316" name="Object 5"/>
          <p:cNvGraphicFramePr>
            <a:graphicFrameLocks noChangeAspect="1"/>
          </p:cNvGraphicFramePr>
          <p:nvPr/>
        </p:nvGraphicFramePr>
        <p:xfrm>
          <a:off x="7896226" y="4576763"/>
          <a:ext cx="21113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8" name="Equation" r:id="rId5" imgW="2628900" imgH="457200" progId="Equation.3">
                  <p:embed/>
                </p:oleObj>
              </mc:Choice>
              <mc:Fallback>
                <p:oleObj name="Equation" r:id="rId5" imgW="2628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26" y="4576763"/>
                        <a:ext cx="2111375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59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3414" y="1665289"/>
            <a:ext cx="8764587" cy="4319587"/>
          </a:xfrm>
        </p:spPr>
        <p:txBody>
          <a:bodyPr/>
          <a:lstStyle/>
          <a:p>
            <a:pPr marL="388938" indent="-388938" eaLnBrk="1" hangingPunct="1"/>
            <a:r>
              <a:rPr lang="en-GB" altLang="en-US" sz="2600" b="1" i="1" dirty="0">
                <a:solidFill>
                  <a:srgbClr val="E30000"/>
                </a:solidFill>
              </a:rPr>
              <a:t>Note:</a:t>
            </a:r>
            <a:r>
              <a:rPr lang="en-GB" altLang="en-US" sz="2600" dirty="0"/>
              <a:t> the sampling rate is determined by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/>
              <a:t>the </a:t>
            </a:r>
            <a:r>
              <a:rPr lang="en-GB" altLang="en-US" sz="2600" i="1" dirty="0"/>
              <a:t>highest frequency present in the signal</a:t>
            </a:r>
            <a:r>
              <a:rPr lang="en-GB" altLang="en-US" sz="2600" dirty="0"/>
              <a:t>,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i="1" dirty="0" smtClean="0">
                <a:solidFill>
                  <a:srgbClr val="FF0000"/>
                </a:solidFill>
              </a:rPr>
              <a:t>Not</a:t>
            </a:r>
            <a:r>
              <a:rPr lang="en-GB" altLang="en-US" sz="2600" dirty="0" smtClean="0"/>
              <a:t> </a:t>
            </a:r>
            <a:r>
              <a:rPr lang="en-GB" altLang="en-US" sz="2600" dirty="0"/>
              <a:t>the highest frequency of interest</a:t>
            </a:r>
          </a:p>
          <a:p>
            <a:pPr marL="388938" indent="-388938" eaLnBrk="1" hangingPunct="1"/>
            <a:r>
              <a:rPr lang="en-GB" altLang="en-US" sz="2600" dirty="0"/>
              <a:t>If a signal contains unwanted high frequency components, </a:t>
            </a:r>
            <a:r>
              <a:rPr lang="en-GB" altLang="en-US" sz="2600" i="1" dirty="0">
                <a:solidFill>
                  <a:srgbClr val="FF0000"/>
                </a:solidFill>
              </a:rPr>
              <a:t>we will see these as aliased frequencies</a:t>
            </a:r>
            <a:r>
              <a:rPr lang="en-GB" altLang="en-US" sz="2600" dirty="0"/>
              <a:t>. So they should be removed </a:t>
            </a:r>
            <a:r>
              <a:rPr lang="en-GB" altLang="en-US" sz="2600" i="1" dirty="0">
                <a:solidFill>
                  <a:srgbClr val="FF0000"/>
                </a:solidFill>
              </a:rPr>
              <a:t>before</a:t>
            </a:r>
            <a:r>
              <a:rPr lang="en-GB" altLang="en-US" sz="2600" dirty="0"/>
              <a:t> sampling</a:t>
            </a:r>
          </a:p>
          <a:p>
            <a:pPr lvl="1" eaLnBrk="1" hangingPunct="1"/>
            <a:r>
              <a:rPr lang="en-GB" altLang="en-US" sz="2400" dirty="0"/>
              <a:t>this is done using a low-pass filter</a:t>
            </a:r>
          </a:p>
          <a:p>
            <a:pPr lvl="1" eaLnBrk="1" hangingPunct="1"/>
            <a:r>
              <a:rPr lang="en-GB" altLang="en-US" sz="2400" dirty="0"/>
              <a:t>such a filter is called an </a:t>
            </a:r>
            <a:r>
              <a:rPr lang="en-GB" altLang="en-US" sz="2400" b="1" dirty="0">
                <a:solidFill>
                  <a:srgbClr val="0000FF"/>
                </a:solidFill>
              </a:rPr>
              <a:t>anti-aliasing filter</a:t>
            </a:r>
          </a:p>
          <a:p>
            <a:pPr marL="388938" indent="-388938" eaLnBrk="1" hangingPunct="1"/>
            <a:r>
              <a:rPr lang="en-GB" altLang="en-US" sz="2600" dirty="0"/>
              <a:t>It is common to sample at about 20% or more above the Nyquist rate to allow for</a:t>
            </a:r>
            <a:r>
              <a:rPr lang="en-GB" altLang="en-US" sz="2600" b="1" dirty="0">
                <a:solidFill>
                  <a:srgbClr val="0000FF"/>
                </a:solidFill>
              </a:rPr>
              <a:t> </a:t>
            </a:r>
            <a:r>
              <a:rPr lang="en-GB" altLang="en-US" sz="2600" dirty="0"/>
              <a:t>imperfect filtering</a:t>
            </a:r>
          </a:p>
        </p:txBody>
      </p:sp>
    </p:spTree>
    <p:extLst>
      <p:ext uri="{BB962C8B-B14F-4D97-AF65-F5344CB8AC3E}">
        <p14:creationId xmlns:p14="http://schemas.microsoft.com/office/powerpoint/2010/main" val="11431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</a:t>
            </a:r>
          </a:p>
        </p:txBody>
      </p:sp>
      <p:grpSp>
        <p:nvGrpSpPr>
          <p:cNvPr id="101379" name="Group 16"/>
          <p:cNvGrpSpPr>
            <a:grpSpLocks/>
          </p:cNvGrpSpPr>
          <p:nvPr/>
        </p:nvGrpSpPr>
        <p:grpSpPr bwMode="auto">
          <a:xfrm>
            <a:off x="2279650" y="1703389"/>
            <a:ext cx="7164388" cy="3921125"/>
            <a:chOff x="971600" y="1880828"/>
            <a:chExt cx="7164796" cy="3921311"/>
          </a:xfrm>
        </p:grpSpPr>
        <p:pic>
          <p:nvPicPr>
            <p:cNvPr id="101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383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4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5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6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7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8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89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0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1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2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1393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1394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101380" name="Rectangle 25"/>
          <p:cNvSpPr>
            <a:spLocks noChangeArrowheads="1"/>
          </p:cNvSpPr>
          <p:nvPr/>
        </p:nvSpPr>
        <p:spPr bwMode="auto">
          <a:xfrm>
            <a:off x="5483226" y="1739901"/>
            <a:ext cx="4176713" cy="39925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101381" name="TextBox 26"/>
          <p:cNvSpPr txBox="1">
            <a:spLocks noChangeArrowheads="1"/>
          </p:cNvSpPr>
          <p:nvPr/>
        </p:nvSpPr>
        <p:spPr bwMode="auto">
          <a:xfrm>
            <a:off x="5556250" y="1839914"/>
            <a:ext cx="5111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Specify the attenuation of the first harmonic in our “signal” band, 0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</a:t>
            </a:r>
            <a:r>
              <a:rPr lang="en-CA" altLang="en-US" sz="2400">
                <a:solidFill>
                  <a:srgbClr val="000000"/>
                </a:solidFill>
              </a:rPr>
              <a:t>F. </a:t>
            </a:r>
            <a:br>
              <a:rPr lang="en-CA" altLang="en-US" sz="2400">
                <a:solidFill>
                  <a:srgbClr val="000000"/>
                </a:solidFill>
              </a:rPr>
            </a:br>
            <a:r>
              <a:rPr lang="en-CA" altLang="en-US" sz="2400">
                <a:solidFill>
                  <a:srgbClr val="000000"/>
                </a:solidFill>
              </a:rPr>
              <a:t>(F 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 </a:t>
            </a:r>
            <a:r>
              <a:rPr lang="en-CA" altLang="en-US" sz="2400">
                <a:solidFill>
                  <a:srgbClr val="000000"/>
                </a:solidFill>
              </a:rPr>
              <a:t>0.8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 = 0.8f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ny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)</a:t>
            </a: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Will still have those frequencies, but at an attenuation of DR.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Usually want as many frequencies as possible (F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f</a:t>
            </a:r>
            <a:r>
              <a:rPr lang="en-CA" altLang="en-US" sz="2400" baseline="-250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r>
              <a:rPr lang="en-CA" altLang="en-US" sz="2400">
                <a:solidFill>
                  <a:srgbClr val="000000"/>
                </a:solidFill>
                <a:sym typeface="Symbol" panose="05050102010706020507" pitchFamily="18" charset="2"/>
              </a:rPr>
              <a:t>/2)</a:t>
            </a:r>
            <a:r>
              <a:rPr lang="en-CA" altLang="en-US" sz="2400">
                <a:solidFill>
                  <a:srgbClr val="000000"/>
                </a:solidFill>
              </a:rPr>
              <a:t>, but that would require a sharp filter (“brick wall”),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Relax to ~80% of f</a:t>
            </a:r>
            <a:r>
              <a:rPr lang="en-CA" altLang="en-US" sz="2400" baseline="-25000">
                <a:solidFill>
                  <a:srgbClr val="000000"/>
                </a:solidFill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193210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Example of filtering and “oversampling”</a:t>
            </a:r>
          </a:p>
        </p:txBody>
      </p:sp>
      <p:grpSp>
        <p:nvGrpSpPr>
          <p:cNvPr id="102403" name="Group 16"/>
          <p:cNvGrpSpPr>
            <a:grpSpLocks/>
          </p:cNvGrpSpPr>
          <p:nvPr/>
        </p:nvGrpSpPr>
        <p:grpSpPr bwMode="auto">
          <a:xfrm>
            <a:off x="2495550" y="1703389"/>
            <a:ext cx="7164388" cy="3921125"/>
            <a:chOff x="971600" y="1880828"/>
            <a:chExt cx="7164796" cy="3921311"/>
          </a:xfrm>
        </p:grpSpPr>
        <p:pic>
          <p:nvPicPr>
            <p:cNvPr id="1024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880828"/>
              <a:ext cx="7164796" cy="392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14" name="TextBox 4"/>
            <p:cNvSpPr txBox="1">
              <a:spLocks noChangeArrowheads="1"/>
            </p:cNvSpPr>
            <p:nvPr/>
          </p:nvSpPr>
          <p:spPr bwMode="auto">
            <a:xfrm>
              <a:off x="2807804" y="2143889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5" name="TextBox 6"/>
            <p:cNvSpPr txBox="1">
              <a:spLocks noChangeArrowheads="1"/>
            </p:cNvSpPr>
            <p:nvPr/>
          </p:nvSpPr>
          <p:spPr bwMode="auto">
            <a:xfrm>
              <a:off x="187170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6" name="TextBox 7"/>
            <p:cNvSpPr txBox="1">
              <a:spLocks noChangeArrowheads="1"/>
            </p:cNvSpPr>
            <p:nvPr/>
          </p:nvSpPr>
          <p:spPr bwMode="auto">
            <a:xfrm>
              <a:off x="4788024" y="21177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7" name="TextBox 8"/>
            <p:cNvSpPr txBox="1">
              <a:spLocks noChangeArrowheads="1"/>
            </p:cNvSpPr>
            <p:nvPr/>
          </p:nvSpPr>
          <p:spPr bwMode="auto">
            <a:xfrm>
              <a:off x="6912260" y="2153704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8" name="TextBox 9"/>
            <p:cNvSpPr txBox="1">
              <a:spLocks noChangeArrowheads="1"/>
            </p:cNvSpPr>
            <p:nvPr/>
          </p:nvSpPr>
          <p:spPr bwMode="auto">
            <a:xfrm>
              <a:off x="3383868" y="522920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19" name="TextBox 10"/>
            <p:cNvSpPr txBox="1">
              <a:spLocks noChangeArrowheads="1"/>
            </p:cNvSpPr>
            <p:nvPr/>
          </p:nvSpPr>
          <p:spPr bwMode="auto">
            <a:xfrm>
              <a:off x="2789802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0" name="TextBox 11"/>
            <p:cNvSpPr txBox="1">
              <a:spLocks noChangeArrowheads="1"/>
            </p:cNvSpPr>
            <p:nvPr/>
          </p:nvSpPr>
          <p:spPr bwMode="auto">
            <a:xfrm>
              <a:off x="305983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1" name="TextBox 12"/>
            <p:cNvSpPr txBox="1">
              <a:spLocks noChangeArrowheads="1"/>
            </p:cNvSpPr>
            <p:nvPr/>
          </p:nvSpPr>
          <p:spPr bwMode="auto">
            <a:xfrm>
              <a:off x="6480212" y="5481228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2" name="TextBox 13"/>
            <p:cNvSpPr txBox="1">
              <a:spLocks noChangeArrowheads="1"/>
            </p:cNvSpPr>
            <p:nvPr/>
          </p:nvSpPr>
          <p:spPr bwMode="auto">
            <a:xfrm>
              <a:off x="6948264" y="5281100"/>
              <a:ext cx="252028" cy="221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tIns="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3" name="TextBox 15"/>
            <p:cNvSpPr txBox="1">
              <a:spLocks noChangeArrowheads="1"/>
            </p:cNvSpPr>
            <p:nvPr/>
          </p:nvSpPr>
          <p:spPr bwMode="auto">
            <a:xfrm>
              <a:off x="6264188" y="5229200"/>
              <a:ext cx="16201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02424" name="Rectangle 5"/>
            <p:cNvSpPr>
              <a:spLocks noChangeArrowheads="1"/>
            </p:cNvSpPr>
            <p:nvPr/>
          </p:nvSpPr>
          <p:spPr bwMode="auto">
            <a:xfrm>
              <a:off x="2123728" y="1916832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102425" name="Rectangle 17"/>
            <p:cNvSpPr>
              <a:spLocks noChangeArrowheads="1"/>
            </p:cNvSpPr>
            <p:nvPr/>
          </p:nvSpPr>
          <p:spPr bwMode="auto">
            <a:xfrm>
              <a:off x="5724128" y="1906408"/>
              <a:ext cx="432048" cy="3704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en-CA" altLang="en-US" sz="2400">
                <a:solidFill>
                  <a:srgbClr val="000000"/>
                </a:solidFill>
              </a:endParaRPr>
            </a:p>
          </p:txBody>
        </p:sp>
      </p:grp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2855913" y="2649538"/>
            <a:ext cx="21780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754688" y="2649538"/>
            <a:ext cx="3365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59376" y="2519364"/>
            <a:ext cx="6842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FF0000"/>
                </a:solidFill>
              </a:rPr>
              <a:t>-3 dB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58925" y="5589589"/>
            <a:ext cx="89662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Remember, a LPF will have a -45</a:t>
            </a:r>
            <a:r>
              <a:rPr lang="en-CA" altLang="en-US" sz="2400">
                <a:solidFill>
                  <a:srgbClr val="FF0000"/>
                </a:solidFill>
                <a:sym typeface="Symbol" panose="05050102010706020507" pitchFamily="18" charset="2"/>
              </a:rPr>
              <a:t> phase shift at the -3 dB point</a:t>
            </a:r>
            <a:r>
              <a:rPr lang="en-CA" altLang="en-US" sz="2400">
                <a:solidFill>
                  <a:srgbClr val="FF0000"/>
                </a:solidFill>
              </a:rPr>
              <a:t> </a:t>
            </a:r>
            <a:endParaRPr lang="en-CA" altLang="en-US" sz="2000">
              <a:solidFill>
                <a:srgbClr val="FF0000"/>
              </a:solidFill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If you want the violin at the same time as the bass, move this as far out as possible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93213" y="1649413"/>
            <a:ext cx="14033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600">
                <a:solidFill>
                  <a:srgbClr val="FF0000"/>
                </a:solidFill>
              </a:rPr>
              <a:t>A more gentle filter with same attenuation</a:t>
            </a:r>
          </a:p>
        </p:txBody>
      </p:sp>
      <p:sp>
        <p:nvSpPr>
          <p:cNvPr id="4" name="5-Point Star 3"/>
          <p:cNvSpPr/>
          <p:nvPr/>
        </p:nvSpPr>
        <p:spPr bwMode="auto">
          <a:xfrm>
            <a:off x="3683000" y="2586039"/>
            <a:ext cx="109538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4014788" y="2587626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5-Point Star 25"/>
          <p:cNvSpPr/>
          <p:nvPr/>
        </p:nvSpPr>
        <p:spPr bwMode="auto">
          <a:xfrm>
            <a:off x="6924675" y="2578101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5-Point Star 26"/>
          <p:cNvSpPr/>
          <p:nvPr/>
        </p:nvSpPr>
        <p:spPr bwMode="auto">
          <a:xfrm>
            <a:off x="7824788" y="2586039"/>
            <a:ext cx="107950" cy="13017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467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Next time: 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1">
                    <a:lumMod val="75000"/>
                  </a:schemeClr>
                </a:solidFill>
              </a:rPr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4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The bipolar transistor as a logical switch</a:t>
            </a:r>
          </a:p>
          <a:p>
            <a:pPr lvl="1" eaLnBrk="1" hangingPunct="1"/>
            <a:endParaRPr lang="en-GB" altLang="en-US" sz="2600"/>
          </a:p>
        </p:txBody>
      </p:sp>
      <p:pic>
        <p:nvPicPr>
          <p:cNvPr id="143363" name="Picture 3" descr="C25NF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2600325"/>
            <a:ext cx="8389938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7468" y="332656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Note:  </a:t>
            </a:r>
            <a:r>
              <a:rPr lang="en-CA" dirty="0" smtClean="0">
                <a:solidFill>
                  <a:srgbClr val="FF0000"/>
                </a:solidFill>
              </a:rPr>
              <a:t>BPT </a:t>
            </a:r>
            <a:r>
              <a:rPr lang="en-CA" dirty="0" smtClean="0">
                <a:solidFill>
                  <a:srgbClr val="FF0000"/>
                </a:solidFill>
              </a:rPr>
              <a:t>has </a:t>
            </a:r>
            <a:r>
              <a:rPr lang="en-CA" dirty="0" err="1" smtClean="0">
                <a:solidFill>
                  <a:srgbClr val="FF0000"/>
                </a:solidFill>
              </a:rPr>
              <a:t>t</a:t>
            </a:r>
            <a:r>
              <a:rPr lang="en-CA" baseline="-25000" dirty="0" err="1" smtClean="0">
                <a:solidFill>
                  <a:srgbClr val="FF0000"/>
                </a:solidFill>
              </a:rPr>
              <a:t>PLH</a:t>
            </a:r>
            <a:r>
              <a:rPr lang="en-CA" dirty="0" smtClean="0">
                <a:solidFill>
                  <a:srgbClr val="FF0000"/>
                </a:solidFill>
              </a:rPr>
              <a:t> &gt; </a:t>
            </a:r>
            <a:r>
              <a:rPr lang="en-CA" dirty="0" err="1" smtClean="0">
                <a:solidFill>
                  <a:srgbClr val="FF0000"/>
                </a:solidFill>
              </a:rPr>
              <a:t>t</a:t>
            </a:r>
            <a:r>
              <a:rPr lang="en-CA" baseline="-25000" dirty="0" err="1" smtClean="0">
                <a:solidFill>
                  <a:srgbClr val="FF0000"/>
                </a:solidFill>
              </a:rPr>
              <a:t>PHL</a:t>
            </a:r>
            <a:endParaRPr lang="en-CA" baseline="-25000" dirty="0" smtClean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rgbClr val="FF0000"/>
                </a:solidFill>
              </a:rPr>
              <a:t>	</a:t>
            </a:r>
            <a:r>
              <a:rPr lang="en-CA" dirty="0" smtClean="0">
                <a:solidFill>
                  <a:srgbClr val="FF0000"/>
                </a:solidFill>
              </a:rPr>
              <a:t>MOS </a:t>
            </a:r>
            <a:r>
              <a:rPr lang="en-CA" dirty="0" smtClean="0">
                <a:solidFill>
                  <a:srgbClr val="FF0000"/>
                </a:solidFill>
              </a:rPr>
              <a:t>has </a:t>
            </a:r>
            <a:r>
              <a:rPr lang="en-CA" dirty="0" err="1">
                <a:solidFill>
                  <a:srgbClr val="FF0000"/>
                </a:solidFill>
              </a:rPr>
              <a:t>t</a:t>
            </a:r>
            <a:r>
              <a:rPr lang="en-CA" baseline="-25000" dirty="0" err="1">
                <a:solidFill>
                  <a:srgbClr val="FF0000"/>
                </a:solidFill>
              </a:rPr>
              <a:t>PLH</a:t>
            </a:r>
            <a:r>
              <a:rPr lang="en-CA" dirty="0">
                <a:solidFill>
                  <a:srgbClr val="FF0000"/>
                </a:solidFill>
              </a:rPr>
              <a:t> </a:t>
            </a:r>
            <a:r>
              <a:rPr lang="en-CA" dirty="0" smtClean="0">
                <a:solidFill>
                  <a:srgbClr val="FF0000"/>
                </a:solidFill>
                <a:sym typeface="Symbol" panose="05050102010706020507" pitchFamily="18" charset="2"/>
              </a:rPr>
              <a:t></a:t>
            </a:r>
            <a:r>
              <a:rPr lang="en-CA" dirty="0" smtClean="0">
                <a:solidFill>
                  <a:srgbClr val="FF0000"/>
                </a:solidFill>
              </a:rPr>
              <a:t> </a:t>
            </a:r>
            <a:r>
              <a:rPr lang="en-CA" dirty="0" err="1">
                <a:solidFill>
                  <a:srgbClr val="FF0000"/>
                </a:solidFill>
              </a:rPr>
              <a:t>t</a:t>
            </a:r>
            <a:r>
              <a:rPr lang="en-CA" baseline="-25000" dirty="0" err="1">
                <a:solidFill>
                  <a:srgbClr val="FF0000"/>
                </a:solidFill>
              </a:rPr>
              <a:t>PHL</a:t>
            </a:r>
            <a:endParaRPr lang="en-CA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426063"/>
              </p:ext>
            </p:extLst>
          </p:nvPr>
        </p:nvGraphicFramePr>
        <p:xfrm>
          <a:off x="7212124" y="596910"/>
          <a:ext cx="21113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2" name="Equation" r:id="rId5" imgW="2628900" imgH="457200" progId="Equation.3">
                  <p:embed/>
                </p:oleObj>
              </mc:Choice>
              <mc:Fallback>
                <p:oleObj name="Equation" r:id="rId5" imgW="2628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2124" y="596910"/>
                        <a:ext cx="2111375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144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05000" y="1887539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400"/>
              <a:t>When the input voltage to a bipolar transistor is high the transistor turns ON and the output voltage is driven down to its </a:t>
            </a:r>
            <a:r>
              <a:rPr lang="en-GB" altLang="en-US" sz="2400" b="1">
                <a:solidFill>
                  <a:srgbClr val="0000FF"/>
                </a:solidFill>
              </a:rPr>
              <a:t>saturation voltage,</a:t>
            </a:r>
            <a:r>
              <a:rPr lang="en-GB" altLang="en-US" sz="2400"/>
              <a:t> which is about 0.1 V</a:t>
            </a:r>
          </a:p>
          <a:p>
            <a:pPr lvl="1" eaLnBrk="1" hangingPunct="1"/>
            <a:r>
              <a:rPr lang="en-GB" altLang="en-US" sz="2400"/>
              <a:t>However, saturation of the transistor results in the storage of excess charge in the base region</a:t>
            </a:r>
          </a:p>
          <a:p>
            <a:pPr lvl="1" eaLnBrk="1" hangingPunct="1"/>
            <a:r>
              <a:rPr lang="en-GB" altLang="en-US" sz="2400"/>
              <a:t>This </a:t>
            </a:r>
            <a:r>
              <a:rPr lang="en-GB" altLang="en-US" sz="2400" i="1" u="sng">
                <a:solidFill>
                  <a:srgbClr val="0000FF"/>
                </a:solidFill>
              </a:rPr>
              <a:t>increases the time taken to turn OFF the device </a:t>
            </a:r>
            <a:r>
              <a:rPr lang="en-GB" altLang="en-US" sz="2400"/>
              <a:t>– an effect known as </a:t>
            </a:r>
            <a:r>
              <a:rPr lang="en-GB" altLang="en-US" sz="2400" b="1">
                <a:solidFill>
                  <a:srgbClr val="0000FF"/>
                </a:solidFill>
              </a:rPr>
              <a:t>storage time</a:t>
            </a:r>
          </a:p>
          <a:p>
            <a:pPr lvl="1" eaLnBrk="1" hangingPunct="1"/>
            <a:r>
              <a:rPr lang="en-GB" altLang="en-US" sz="2400"/>
              <a:t>This makes the device faster to turn ON than OFF</a:t>
            </a:r>
          </a:p>
          <a:p>
            <a:pPr lvl="1" eaLnBrk="1" hangingPunct="1"/>
            <a:r>
              <a:rPr lang="en-GB" altLang="en-US" sz="2400"/>
              <a:t>Some switching circuits increase speed by preventing the transistors from entering saturation</a:t>
            </a:r>
          </a:p>
        </p:txBody>
      </p:sp>
      <p:pic>
        <p:nvPicPr>
          <p:cNvPr id="145411" name="Picture 3" descr="C21NF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1588"/>
            <a:ext cx="21955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5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558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Logic families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8501" y="1843088"/>
            <a:ext cx="8475663" cy="460851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sz="2600" dirty="0"/>
              <a:t>We have seen that different devices </a:t>
            </a:r>
            <a:r>
              <a:rPr lang="en-US" altLang="en-US" sz="2600" dirty="0" smtClean="0"/>
              <a:t>(MOS vs BJT) use </a:t>
            </a:r>
            <a:r>
              <a:rPr lang="en-US" altLang="en-US" sz="2600" dirty="0"/>
              <a:t>different voltages ranges for their logic levels</a:t>
            </a:r>
          </a:p>
          <a:p>
            <a:pPr eaLnBrk="1" hangingPunct="1">
              <a:lnSpc>
                <a:spcPct val="110000"/>
              </a:lnSpc>
            </a:pPr>
            <a:endParaRPr lang="en-US" altLang="en-US" sz="1400" dirty="0"/>
          </a:p>
          <a:p>
            <a:pPr eaLnBrk="1" hangingPunct="1">
              <a:lnSpc>
                <a:spcPct val="110000"/>
              </a:lnSpc>
            </a:pPr>
            <a:r>
              <a:rPr lang="en-US" altLang="en-US" sz="2600" dirty="0"/>
              <a:t>They also differ in other characteristics</a:t>
            </a:r>
          </a:p>
          <a:p>
            <a:pPr eaLnBrk="1" hangingPunct="1">
              <a:lnSpc>
                <a:spcPct val="110000"/>
              </a:lnSpc>
            </a:pPr>
            <a:endParaRPr lang="en-US" altLang="en-US" sz="1400" dirty="0"/>
          </a:p>
          <a:p>
            <a:pPr eaLnBrk="1" hangingPunct="1">
              <a:lnSpc>
                <a:spcPct val="110000"/>
              </a:lnSpc>
            </a:pPr>
            <a:r>
              <a:rPr lang="en-US" altLang="en-US" sz="2600" dirty="0"/>
              <a:t>In order to assure correct operation when gates are interconnected they are normally produced in families</a:t>
            </a:r>
          </a:p>
          <a:p>
            <a:pPr eaLnBrk="1" hangingPunct="1">
              <a:lnSpc>
                <a:spcPct val="110000"/>
              </a:lnSpc>
            </a:pPr>
            <a:endParaRPr lang="en-US" altLang="en-US" sz="1400" dirty="0"/>
          </a:p>
          <a:p>
            <a:pPr eaLnBrk="1" hangingPunct="1">
              <a:lnSpc>
                <a:spcPct val="110000"/>
              </a:lnSpc>
            </a:pPr>
            <a:r>
              <a:rPr lang="en-US" altLang="en-US" sz="2600" dirty="0"/>
              <a:t>We will look briefly at the most important ones, namely </a:t>
            </a:r>
            <a:r>
              <a:rPr lang="en-US" altLang="en-US" sz="2600" b="1" dirty="0">
                <a:solidFill>
                  <a:srgbClr val="0000FF"/>
                </a:solidFill>
              </a:rPr>
              <a:t>TTL</a:t>
            </a:r>
            <a:r>
              <a:rPr lang="en-US" altLang="en-US" sz="2600" dirty="0"/>
              <a:t> </a:t>
            </a:r>
            <a:r>
              <a:rPr lang="en-US" altLang="en-US" sz="2600" dirty="0" smtClean="0"/>
              <a:t>(BJT based) </a:t>
            </a:r>
            <a:r>
              <a:rPr lang="en-US" altLang="en-US" sz="2600" b="1" dirty="0" smtClean="0">
                <a:solidFill>
                  <a:srgbClr val="0000FF"/>
                </a:solidFill>
              </a:rPr>
              <a:t>and </a:t>
            </a:r>
            <a:r>
              <a:rPr lang="en-US" altLang="en-US" sz="2600" b="1" dirty="0">
                <a:solidFill>
                  <a:srgbClr val="0000FF"/>
                </a:solidFill>
              </a:rPr>
              <a:t>CMOS</a:t>
            </a:r>
            <a:r>
              <a:rPr lang="en-US" altLang="en-US" sz="2600" dirty="0"/>
              <a:t> </a:t>
            </a:r>
            <a:r>
              <a:rPr lang="en-US" altLang="en-US" sz="2600" dirty="0" smtClean="0"/>
              <a:t>(MOS based)</a:t>
            </a:r>
            <a:endParaRPr lang="en-US" altLang="en-US" sz="2600" dirty="0"/>
          </a:p>
        </p:txBody>
      </p:sp>
      <p:grpSp>
        <p:nvGrpSpPr>
          <p:cNvPr id="9114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1144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26B</a:t>
              </a:r>
            </a:p>
          </p:txBody>
        </p:sp>
        <p:pic>
          <p:nvPicPr>
            <p:cNvPr id="91145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1141" name="Group 9"/>
          <p:cNvGrpSpPr>
            <a:grpSpLocks/>
          </p:cNvGrpSpPr>
          <p:nvPr/>
        </p:nvGrpSpPr>
        <p:grpSpPr bwMode="auto">
          <a:xfrm>
            <a:off x="9048751" y="152401"/>
            <a:ext cx="1476375" cy="1274763"/>
            <a:chOff x="7488238" y="188640"/>
            <a:chExt cx="1476375" cy="1274546"/>
          </a:xfrm>
        </p:grpSpPr>
        <p:pic>
          <p:nvPicPr>
            <p:cNvPr id="91142" name="Picture 11" descr="Cover Image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364" y="188640"/>
              <a:ext cx="742267" cy="9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143" name="Text Box 7"/>
            <p:cNvSpPr txBox="1">
              <a:spLocks noChangeArrowheads="1"/>
            </p:cNvSpPr>
            <p:nvPr/>
          </p:nvSpPr>
          <p:spPr bwMode="auto">
            <a:xfrm>
              <a:off x="7488238" y="1124632"/>
              <a:ext cx="14763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26.3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2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6900"/>
            <a:ext cx="8382000" cy="4319588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Transistor-transistor logic (TTL)</a:t>
            </a:r>
          </a:p>
          <a:p>
            <a:pPr lvl="1" eaLnBrk="1" hangingPunct="1"/>
            <a:r>
              <a:rPr lang="en-GB" altLang="en-US" sz="2400"/>
              <a:t>a simple TTL NAND gate using BJT transistors</a:t>
            </a:r>
          </a:p>
        </p:txBody>
      </p:sp>
      <p:pic>
        <p:nvPicPr>
          <p:cNvPr id="93187" name="Picture 3" descr="C14NF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2770189"/>
            <a:ext cx="69850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Box 1"/>
          <p:cNvSpPr txBox="1">
            <a:spLocks noChangeArrowheads="1"/>
          </p:cNvSpPr>
          <p:nvPr/>
        </p:nvSpPr>
        <p:spPr bwMode="auto">
          <a:xfrm>
            <a:off x="2279651" y="584200"/>
            <a:ext cx="72374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Inputs can source current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Outputs can sink current</a:t>
            </a:r>
          </a:p>
        </p:txBody>
      </p:sp>
    </p:spTree>
    <p:extLst>
      <p:ext uri="{BB962C8B-B14F-4D97-AF65-F5344CB8AC3E}">
        <p14:creationId xmlns:p14="http://schemas.microsoft.com/office/powerpoint/2010/main" val="369731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Complementary metal oxide semiconductor (CMOS) logic</a:t>
            </a:r>
          </a:p>
          <a:p>
            <a:pPr lvl="1" eaLnBrk="1" hangingPunct="1"/>
            <a:r>
              <a:rPr lang="en-GB" altLang="en-US" sz="2400"/>
              <a:t>a CMOS inverter using FET transistors</a:t>
            </a:r>
          </a:p>
        </p:txBody>
      </p:sp>
      <p:pic>
        <p:nvPicPr>
          <p:cNvPr id="95235" name="Picture 3" descr="C14NF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4" y="3176589"/>
            <a:ext cx="6264275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34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Noise immunity TTL (top) vs. CMOS (bottom)</a:t>
            </a:r>
          </a:p>
        </p:txBody>
      </p:sp>
      <p:pic>
        <p:nvPicPr>
          <p:cNvPr id="97283" name="Picture 2" descr="http://sub.allaboutcircuits.com/images/043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1665288"/>
            <a:ext cx="50673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88164" y="1592264"/>
            <a:ext cx="367188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b="1" kern="0" dirty="0">
                <a:solidFill>
                  <a:srgbClr val="0000FF"/>
                </a:solidFill>
              </a:rPr>
              <a:t>noise immunity in logic 1</a:t>
            </a:r>
            <a:r>
              <a:rPr lang="en-GB" altLang="en-US" sz="1800" kern="0" dirty="0">
                <a:solidFill>
                  <a:srgbClr val="000000"/>
                </a:solidFill>
              </a:rPr>
              <a:t> (high) </a:t>
            </a:r>
          </a:p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NIH</a:t>
            </a:r>
            <a:r>
              <a:rPr lang="en-GB" altLang="en-US" sz="1800" i="1" kern="0" dirty="0">
                <a:solidFill>
                  <a:srgbClr val="000000"/>
                </a:solidFill>
              </a:rPr>
              <a:t> </a:t>
            </a:r>
            <a:r>
              <a:rPr lang="en-GB" altLang="en-US" sz="1800" kern="0" dirty="0">
                <a:solidFill>
                  <a:srgbClr val="000000"/>
                </a:solidFill>
              </a:rPr>
              <a:t>=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OH(min) </a:t>
            </a:r>
            <a:r>
              <a:rPr lang="en-GB" altLang="en-US" sz="1800" kern="0" dirty="0">
                <a:solidFill>
                  <a:srgbClr val="000000"/>
                </a:solidFill>
              </a:rPr>
              <a:t>-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IH(min)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baseline="-25000" dirty="0">
                <a:solidFill>
                  <a:srgbClr val="000000"/>
                </a:solidFill>
              </a:rPr>
              <a:t> 	 </a:t>
            </a:r>
            <a:r>
              <a:rPr lang="en-GB" altLang="en-US" sz="1800" kern="0" dirty="0">
                <a:solidFill>
                  <a:srgbClr val="000000"/>
                </a:solidFill>
              </a:rPr>
              <a:t>= 2.4 – 2.0 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kern="0" dirty="0">
                <a:solidFill>
                  <a:srgbClr val="000000"/>
                </a:solidFill>
              </a:rPr>
              <a:t>  	 = 0.4 V</a:t>
            </a:r>
          </a:p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b="1" kern="0" dirty="0">
                <a:solidFill>
                  <a:srgbClr val="0000FF"/>
                </a:solidFill>
              </a:rPr>
              <a:t>noise immunity in logic 0</a:t>
            </a:r>
            <a:r>
              <a:rPr lang="en-GB" altLang="en-US" sz="1800" kern="0" dirty="0">
                <a:solidFill>
                  <a:srgbClr val="000000"/>
                </a:solidFill>
              </a:rPr>
              <a:t> (low) </a:t>
            </a:r>
          </a:p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NIL</a:t>
            </a:r>
            <a:r>
              <a:rPr lang="en-GB" altLang="en-US" sz="1800" i="1" kern="0" dirty="0">
                <a:solidFill>
                  <a:srgbClr val="000000"/>
                </a:solidFill>
              </a:rPr>
              <a:t>   </a:t>
            </a:r>
            <a:r>
              <a:rPr lang="en-GB" altLang="en-US" sz="1800" kern="0" dirty="0">
                <a:solidFill>
                  <a:srgbClr val="000000"/>
                </a:solidFill>
              </a:rPr>
              <a:t>=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IL(max) </a:t>
            </a:r>
            <a:r>
              <a:rPr lang="en-GB" altLang="en-US" sz="1800" kern="0" dirty="0">
                <a:solidFill>
                  <a:srgbClr val="000000"/>
                </a:solidFill>
              </a:rPr>
              <a:t>-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OL(max)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baseline="-25000" dirty="0">
                <a:solidFill>
                  <a:srgbClr val="000000"/>
                </a:solidFill>
              </a:rPr>
              <a:t> 	  </a:t>
            </a:r>
            <a:r>
              <a:rPr lang="en-GB" altLang="en-US" sz="1800" kern="0" dirty="0">
                <a:solidFill>
                  <a:srgbClr val="000000"/>
                </a:solidFill>
              </a:rPr>
              <a:t>= 0.8 – 0.4 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kern="0" dirty="0">
                <a:solidFill>
                  <a:srgbClr val="000000"/>
                </a:solidFill>
              </a:rPr>
              <a:t>  	  = 0.4 V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1524000" y="3968751"/>
            <a:ext cx="9144000" cy="730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87601" y="4833938"/>
            <a:ext cx="7777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CMOS can run on different power supply voltages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000000"/>
                </a:solidFill>
              </a:rPr>
              <a:t>Formulate slightly differently to get general expression, </a:t>
            </a:r>
          </a:p>
        </p:txBody>
      </p:sp>
    </p:spTree>
    <p:extLst>
      <p:ext uri="{BB962C8B-B14F-4D97-AF65-F5344CB8AC3E}">
        <p14:creationId xmlns:p14="http://schemas.microsoft.com/office/powerpoint/2010/main" val="356270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Noise immunity TTL (top) vs. CMOS (bottom)</a:t>
            </a:r>
          </a:p>
        </p:txBody>
      </p:sp>
      <p:pic>
        <p:nvPicPr>
          <p:cNvPr id="98307" name="Picture 2" descr="http://sub.allaboutcircuits.com/images/043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1665288"/>
            <a:ext cx="50673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8" name="Picture 4" descr="http://sub.allaboutcircuits.com/images/043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4243388"/>
            <a:ext cx="52101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88164" y="1592264"/>
            <a:ext cx="367188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b="1" kern="0" dirty="0">
                <a:solidFill>
                  <a:srgbClr val="0000FF"/>
                </a:solidFill>
              </a:rPr>
              <a:t>noise immunity in logic 1</a:t>
            </a:r>
            <a:r>
              <a:rPr lang="en-GB" altLang="en-US" sz="1800" kern="0" dirty="0">
                <a:solidFill>
                  <a:srgbClr val="000000"/>
                </a:solidFill>
              </a:rPr>
              <a:t> (high) </a:t>
            </a:r>
          </a:p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NIH</a:t>
            </a:r>
            <a:r>
              <a:rPr lang="en-GB" altLang="en-US" sz="1800" i="1" kern="0" dirty="0">
                <a:solidFill>
                  <a:srgbClr val="000000"/>
                </a:solidFill>
              </a:rPr>
              <a:t> </a:t>
            </a:r>
            <a:r>
              <a:rPr lang="en-GB" altLang="en-US" sz="1800" kern="0" dirty="0">
                <a:solidFill>
                  <a:srgbClr val="000000"/>
                </a:solidFill>
              </a:rPr>
              <a:t>=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OH(min) </a:t>
            </a:r>
            <a:r>
              <a:rPr lang="en-GB" altLang="en-US" sz="1800" kern="0" dirty="0">
                <a:solidFill>
                  <a:srgbClr val="000000"/>
                </a:solidFill>
              </a:rPr>
              <a:t>-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IH(min)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baseline="-25000" dirty="0">
                <a:solidFill>
                  <a:srgbClr val="000000"/>
                </a:solidFill>
              </a:rPr>
              <a:t> 	 </a:t>
            </a:r>
            <a:r>
              <a:rPr lang="en-GB" altLang="en-US" sz="1800" kern="0" dirty="0">
                <a:solidFill>
                  <a:srgbClr val="000000"/>
                </a:solidFill>
              </a:rPr>
              <a:t>= 2.4 – 2.0 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kern="0" dirty="0">
                <a:solidFill>
                  <a:srgbClr val="000000"/>
                </a:solidFill>
              </a:rPr>
              <a:t>  	 = 0.4 V</a:t>
            </a:r>
          </a:p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b="1" kern="0" dirty="0">
                <a:solidFill>
                  <a:srgbClr val="0000FF"/>
                </a:solidFill>
              </a:rPr>
              <a:t>noise immunity in logic 0</a:t>
            </a:r>
            <a:r>
              <a:rPr lang="en-GB" altLang="en-US" sz="1800" kern="0" dirty="0">
                <a:solidFill>
                  <a:srgbClr val="000000"/>
                </a:solidFill>
              </a:rPr>
              <a:t> (low) </a:t>
            </a:r>
          </a:p>
          <a:p>
            <a:pPr marL="5715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NIL</a:t>
            </a:r>
            <a:r>
              <a:rPr lang="en-GB" altLang="en-US" sz="1800" i="1" kern="0" dirty="0">
                <a:solidFill>
                  <a:srgbClr val="000000"/>
                </a:solidFill>
              </a:rPr>
              <a:t>   </a:t>
            </a:r>
            <a:r>
              <a:rPr lang="en-GB" altLang="en-US" sz="1800" kern="0" dirty="0">
                <a:solidFill>
                  <a:srgbClr val="000000"/>
                </a:solidFill>
              </a:rPr>
              <a:t>=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IL(max) </a:t>
            </a:r>
            <a:r>
              <a:rPr lang="en-GB" altLang="en-US" sz="1800" kern="0" dirty="0">
                <a:solidFill>
                  <a:srgbClr val="000000"/>
                </a:solidFill>
              </a:rPr>
              <a:t>-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OL(max)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baseline="-25000" dirty="0">
                <a:solidFill>
                  <a:srgbClr val="000000"/>
                </a:solidFill>
              </a:rPr>
              <a:t> 	  </a:t>
            </a:r>
            <a:r>
              <a:rPr lang="en-GB" altLang="en-US" sz="1800" kern="0" dirty="0">
                <a:solidFill>
                  <a:srgbClr val="000000"/>
                </a:solidFill>
              </a:rPr>
              <a:t>= 0.8 – 0.4 </a:t>
            </a:r>
          </a:p>
          <a:p>
            <a:pPr marL="536575" indent="-479425" eaLnBrk="1" hangingPunct="1">
              <a:lnSpc>
                <a:spcPct val="80000"/>
              </a:lnSpc>
              <a:buNone/>
              <a:defRPr/>
            </a:pPr>
            <a:r>
              <a:rPr lang="en-GB" altLang="en-US" sz="1800" kern="0" dirty="0">
                <a:solidFill>
                  <a:srgbClr val="000000"/>
                </a:solidFill>
              </a:rPr>
              <a:t>  	  = 0.4 V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935789" y="4203701"/>
            <a:ext cx="3697287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b="1" kern="0" dirty="0">
                <a:solidFill>
                  <a:srgbClr val="0000FF"/>
                </a:solidFill>
              </a:rPr>
              <a:t>noise immunity in logic 1</a:t>
            </a:r>
            <a:r>
              <a:rPr lang="en-GB" altLang="en-US" sz="1800" kern="0" dirty="0">
                <a:solidFill>
                  <a:srgbClr val="000000"/>
                </a:solidFill>
              </a:rPr>
              <a:t> (high)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NIH	</a:t>
            </a:r>
            <a:r>
              <a:rPr lang="en-GB" altLang="en-US" sz="1800" kern="0" dirty="0">
                <a:solidFill>
                  <a:srgbClr val="000000"/>
                </a:solidFill>
              </a:rPr>
              <a:t>=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OH(min) </a:t>
            </a:r>
            <a:r>
              <a:rPr lang="en-GB" altLang="en-US" sz="1800" kern="0" dirty="0">
                <a:solidFill>
                  <a:srgbClr val="000000"/>
                </a:solidFill>
              </a:rPr>
              <a:t>-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IH(min)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i="1" kern="0" baseline="-25000" dirty="0">
                <a:solidFill>
                  <a:srgbClr val="000000"/>
                </a:solidFill>
              </a:rPr>
              <a:t> 		</a:t>
            </a:r>
            <a:r>
              <a:rPr lang="en-GB" altLang="en-US" sz="1800" kern="0" dirty="0">
                <a:solidFill>
                  <a:srgbClr val="000000"/>
                </a:solidFill>
              </a:rPr>
              <a:t>= 0.99 </a:t>
            </a:r>
            <a:r>
              <a:rPr lang="en-GB" altLang="en-US" sz="1800" kern="0" dirty="0">
                <a:solidFill>
                  <a:srgbClr val="000000"/>
                </a:solidFill>
                <a:sym typeface="Symbol" panose="05050102010706020507" pitchFamily="18" charset="2"/>
              </a:rPr>
              <a:t>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DD</a:t>
            </a:r>
            <a:r>
              <a:rPr lang="en-GB" altLang="en-US" sz="1800" kern="0" dirty="0">
                <a:solidFill>
                  <a:srgbClr val="000000"/>
                </a:solidFill>
              </a:rPr>
              <a:t> – 0.7 </a:t>
            </a:r>
            <a:r>
              <a:rPr lang="en-GB" altLang="en-US" sz="1800" kern="0" dirty="0">
                <a:solidFill>
                  <a:srgbClr val="000000"/>
                </a:solidFill>
                <a:sym typeface="Symbol" panose="05050102010706020507" pitchFamily="18" charset="2"/>
              </a:rPr>
              <a:t></a:t>
            </a:r>
            <a:r>
              <a:rPr lang="en-GB" altLang="en-US" sz="1800" kern="0" dirty="0">
                <a:solidFill>
                  <a:srgbClr val="000000"/>
                </a:solidFill>
              </a:rPr>
              <a:t> 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DD</a:t>
            </a:r>
            <a:endParaRPr lang="en-GB" altLang="en-US" sz="1800" kern="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kern="0" dirty="0">
                <a:solidFill>
                  <a:srgbClr val="000000"/>
                </a:solidFill>
              </a:rPr>
              <a:t> 		= 0.29 </a:t>
            </a:r>
            <a:r>
              <a:rPr lang="en-GB" altLang="en-US" sz="1800" kern="0" dirty="0">
                <a:solidFill>
                  <a:srgbClr val="000000"/>
                </a:solidFill>
                <a:sym typeface="Symbol" pitchFamily="18" charset="2"/>
              </a:rPr>
              <a:t></a:t>
            </a:r>
            <a:r>
              <a:rPr lang="en-GB" altLang="en-US" sz="1800" kern="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DD</a:t>
            </a:r>
            <a:endParaRPr lang="en-GB" altLang="en-US" sz="1800" kern="0" dirty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b="1" kern="0" dirty="0">
                <a:solidFill>
                  <a:srgbClr val="0000FF"/>
                </a:solidFill>
              </a:rPr>
              <a:t>noise immunity in logic 0</a:t>
            </a:r>
            <a:r>
              <a:rPr lang="en-GB" altLang="en-US" sz="1800" kern="0" dirty="0">
                <a:solidFill>
                  <a:srgbClr val="000000"/>
                </a:solidFill>
              </a:rPr>
              <a:t> (low)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NIL	</a:t>
            </a:r>
            <a:r>
              <a:rPr lang="en-GB" altLang="en-US" sz="1800" kern="0" dirty="0">
                <a:solidFill>
                  <a:srgbClr val="000000"/>
                </a:solidFill>
              </a:rPr>
              <a:t>=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IL(max) </a:t>
            </a:r>
            <a:r>
              <a:rPr lang="en-GB" altLang="en-US" sz="1800" kern="0" dirty="0">
                <a:solidFill>
                  <a:srgbClr val="000000"/>
                </a:solidFill>
              </a:rPr>
              <a:t>-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OL(max)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i="1" kern="0" baseline="-25000" dirty="0">
                <a:solidFill>
                  <a:srgbClr val="000000"/>
                </a:solidFill>
              </a:rPr>
              <a:t> 		</a:t>
            </a:r>
            <a:r>
              <a:rPr lang="en-GB" altLang="en-US" sz="1800" kern="0" dirty="0">
                <a:solidFill>
                  <a:srgbClr val="000000"/>
                </a:solidFill>
              </a:rPr>
              <a:t>= 0.3 </a:t>
            </a:r>
            <a:r>
              <a:rPr lang="en-GB" altLang="en-US" sz="1800" kern="0" dirty="0">
                <a:solidFill>
                  <a:srgbClr val="000000"/>
                </a:solidFill>
                <a:sym typeface="Symbol" pitchFamily="18" charset="2"/>
              </a:rPr>
              <a:t></a:t>
            </a:r>
            <a:r>
              <a:rPr lang="en-GB" altLang="en-US" sz="1800" kern="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DD </a:t>
            </a:r>
            <a:r>
              <a:rPr lang="en-GB" altLang="en-US" sz="1800" kern="0" dirty="0">
                <a:solidFill>
                  <a:srgbClr val="000000"/>
                </a:solidFill>
              </a:rPr>
              <a:t> - 0.01</a:t>
            </a:r>
            <a:r>
              <a:rPr lang="en-GB" altLang="en-US" sz="1800" i="1" kern="0" dirty="0">
                <a:solidFill>
                  <a:srgbClr val="000000"/>
                </a:solidFill>
              </a:rPr>
              <a:t> </a:t>
            </a:r>
            <a:r>
              <a:rPr lang="en-GB" altLang="en-US" sz="1800" kern="0" dirty="0">
                <a:solidFill>
                  <a:srgbClr val="000000"/>
                </a:solidFill>
                <a:sym typeface="Symbol" pitchFamily="18" charset="2"/>
              </a:rPr>
              <a:t>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DD</a:t>
            </a:r>
            <a:r>
              <a:rPr lang="en-GB" altLang="en-US" sz="1800" kern="0" dirty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kern="0" dirty="0">
                <a:solidFill>
                  <a:srgbClr val="000000"/>
                </a:solidFill>
              </a:rPr>
              <a:t> 		= 0.29 </a:t>
            </a:r>
            <a:r>
              <a:rPr lang="en-GB" altLang="en-US" sz="1800" kern="0" dirty="0">
                <a:solidFill>
                  <a:srgbClr val="000000"/>
                </a:solidFill>
                <a:sym typeface="Symbol" pitchFamily="18" charset="2"/>
              </a:rPr>
              <a:t></a:t>
            </a:r>
            <a:r>
              <a:rPr lang="en-GB" altLang="en-US" sz="1800" kern="0" dirty="0">
                <a:solidFill>
                  <a:srgbClr val="000000"/>
                </a:solidFill>
              </a:rPr>
              <a:t> </a:t>
            </a:r>
            <a:r>
              <a:rPr lang="en-GB" altLang="en-US" sz="1800" i="1" kern="0" dirty="0">
                <a:solidFill>
                  <a:srgbClr val="000000"/>
                </a:solidFill>
              </a:rPr>
              <a:t>V</a:t>
            </a:r>
            <a:r>
              <a:rPr lang="en-GB" altLang="en-US" sz="1800" i="1" kern="0" baseline="-25000" dirty="0">
                <a:solidFill>
                  <a:srgbClr val="000000"/>
                </a:solidFill>
              </a:rPr>
              <a:t>DD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1524000" y="3968751"/>
            <a:ext cx="9144000" cy="730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1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338" y="5842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A comparison of logic families</a:t>
            </a:r>
            <a:br>
              <a:rPr lang="en-US" altLang="en-US" smtClean="0"/>
            </a:br>
            <a:r>
              <a:rPr lang="en-GB" altLang="en-US" sz="2000"/>
              <a:t>Transistor-Transistor (TTL) Logic (bipolar)</a:t>
            </a:r>
            <a:br>
              <a:rPr lang="en-GB" altLang="en-US" sz="2000"/>
            </a:br>
            <a:r>
              <a:rPr lang="en-GB" altLang="en-US" sz="2000"/>
              <a:t>Metal oxide semiconductor (MOS) logic (FET)</a:t>
            </a:r>
            <a:br>
              <a:rPr lang="en-GB" altLang="en-US" sz="2000"/>
            </a:br>
            <a:endParaRPr lang="en-US" altLang="en-US" sz="200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7701" y="1773239"/>
            <a:ext cx="8507413" cy="431958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endParaRPr lang="en-US" altLang="en-US" sz="2200" b="1" dirty="0">
              <a:solidFill>
                <a:srgbClr val="0000FF"/>
              </a:solidFill>
            </a:endParaRPr>
          </a:p>
        </p:txBody>
      </p:sp>
      <p:grpSp>
        <p:nvGrpSpPr>
          <p:cNvPr id="99332" name="Group 39"/>
          <p:cNvGrpSpPr>
            <a:grpSpLocks/>
          </p:cNvGrpSpPr>
          <p:nvPr/>
        </p:nvGrpSpPr>
        <p:grpSpPr bwMode="auto">
          <a:xfrm>
            <a:off x="1595500" y="1845051"/>
            <a:ext cx="9433048" cy="4252913"/>
            <a:chOff x="272" y="1177"/>
            <a:chExt cx="5193" cy="2679"/>
          </a:xfrm>
        </p:grpSpPr>
        <p:sp>
          <p:nvSpPr>
            <p:cNvPr id="99349" name="Rectangle 30"/>
            <p:cNvSpPr>
              <a:spLocks noChangeArrowheads="1"/>
            </p:cNvSpPr>
            <p:nvPr/>
          </p:nvSpPr>
          <p:spPr bwMode="auto">
            <a:xfrm>
              <a:off x="1872" y="1193"/>
              <a:ext cx="1192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 dirty="0">
                  <a:solidFill>
                    <a:srgbClr val="000000"/>
                  </a:solidFill>
                </a:rPr>
                <a:t>TTL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4" name="Rectangle 10"/>
            <p:cNvSpPr>
              <a:spLocks noChangeArrowheads="1"/>
            </p:cNvSpPr>
            <p:nvPr/>
          </p:nvSpPr>
          <p:spPr bwMode="auto">
            <a:xfrm>
              <a:off x="1872" y="3493"/>
              <a:ext cx="1192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33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7" name="Rectangle 14"/>
            <p:cNvSpPr>
              <a:spLocks noChangeArrowheads="1"/>
            </p:cNvSpPr>
            <p:nvPr/>
          </p:nvSpPr>
          <p:spPr bwMode="auto">
            <a:xfrm>
              <a:off x="1872" y="3032"/>
              <a:ext cx="1192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Very good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0" name="Rectangle 18"/>
            <p:cNvSpPr>
              <a:spLocks noChangeArrowheads="1"/>
            </p:cNvSpPr>
            <p:nvPr/>
          </p:nvSpPr>
          <p:spPr bwMode="auto">
            <a:xfrm>
              <a:off x="1872" y="2495"/>
              <a:ext cx="1192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 smtClean="0">
                  <a:solidFill>
                    <a:srgbClr val="000000"/>
                  </a:solidFill>
                </a:rPr>
                <a:t>1</a:t>
              </a:r>
              <a:r>
                <a:rPr lang="en-GB" altLang="en-US" sz="2400" dirty="0" smtClean="0">
                  <a:solidFill>
                    <a:srgbClr val="000000"/>
                  </a:solidFill>
                  <a:sym typeface="Symbol" panose="05050102010706020507" pitchFamily="18" charset="2"/>
                </a:rPr>
                <a:t></a:t>
              </a:r>
              <a:r>
                <a:rPr lang="en-GB" altLang="en-US" sz="2400" dirty="0" smtClean="0">
                  <a:solidFill>
                    <a:srgbClr val="000000"/>
                  </a:solidFill>
                </a:rPr>
                <a:t>22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3" name="Rectangle 22"/>
            <p:cNvSpPr>
              <a:spLocks noChangeArrowheads="1"/>
            </p:cNvSpPr>
            <p:nvPr/>
          </p:nvSpPr>
          <p:spPr bwMode="auto">
            <a:xfrm>
              <a:off x="1872" y="2042"/>
              <a:ext cx="1192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>
                  <a:solidFill>
                    <a:srgbClr val="000000"/>
                  </a:solidFill>
                </a:rPr>
                <a:t>10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6" name="Rectangle 26"/>
            <p:cNvSpPr>
              <a:spLocks noChangeArrowheads="1"/>
            </p:cNvSpPr>
            <p:nvPr/>
          </p:nvSpPr>
          <p:spPr bwMode="auto">
            <a:xfrm>
              <a:off x="1872" y="1525"/>
              <a:ext cx="1192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>
                  <a:solidFill>
                    <a:srgbClr val="000000"/>
                  </a:solidFill>
                </a:rPr>
                <a:t>NAND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3" name="Rectangle 8"/>
            <p:cNvSpPr>
              <a:spLocks noChangeArrowheads="1"/>
            </p:cNvSpPr>
            <p:nvPr/>
          </p:nvSpPr>
          <p:spPr bwMode="auto">
            <a:xfrm>
              <a:off x="3054" y="3477"/>
              <a:ext cx="1529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1.5 – 200</a:t>
              </a:r>
            </a:p>
          </p:txBody>
        </p:sp>
        <p:sp>
          <p:nvSpPr>
            <p:cNvPr id="99335" name="Rectangle 11"/>
            <p:cNvSpPr>
              <a:spLocks noChangeArrowheads="1"/>
            </p:cNvSpPr>
            <p:nvPr/>
          </p:nvSpPr>
          <p:spPr bwMode="auto">
            <a:xfrm>
              <a:off x="272" y="3485"/>
              <a:ext cx="1915" cy="36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i="1">
                  <a:solidFill>
                    <a:srgbClr val="000000"/>
                  </a:solidFill>
                </a:rPr>
                <a:t>T</a:t>
              </a:r>
              <a:r>
                <a:rPr lang="en-GB" altLang="en-US" sz="2400" i="1" baseline="-30000">
                  <a:solidFill>
                    <a:srgbClr val="000000"/>
                  </a:solidFill>
                </a:rPr>
                <a:t>PD </a:t>
              </a:r>
              <a:r>
                <a:rPr lang="en-GB" altLang="en-US" sz="2400">
                  <a:solidFill>
                    <a:srgbClr val="000000"/>
                  </a:solidFill>
                </a:rPr>
                <a:t>(ns)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6" name="Rectangle 12"/>
            <p:cNvSpPr>
              <a:spLocks noChangeArrowheads="1"/>
            </p:cNvSpPr>
            <p:nvPr/>
          </p:nvSpPr>
          <p:spPr bwMode="auto">
            <a:xfrm>
              <a:off x="3054" y="3016"/>
              <a:ext cx="1529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Excellent</a:t>
              </a:r>
            </a:p>
          </p:txBody>
        </p:sp>
        <p:sp>
          <p:nvSpPr>
            <p:cNvPr id="99338" name="Rectangle 15"/>
            <p:cNvSpPr>
              <a:spLocks noChangeArrowheads="1"/>
            </p:cNvSpPr>
            <p:nvPr/>
          </p:nvSpPr>
          <p:spPr bwMode="auto">
            <a:xfrm>
              <a:off x="272" y="3024"/>
              <a:ext cx="1666" cy="461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Noise immunity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39" name="Rectangle 16"/>
            <p:cNvSpPr>
              <a:spLocks noChangeArrowheads="1"/>
            </p:cNvSpPr>
            <p:nvPr/>
          </p:nvSpPr>
          <p:spPr bwMode="auto">
            <a:xfrm>
              <a:off x="3054" y="2479"/>
              <a:ext cx="1529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1@1 MHz</a:t>
              </a:r>
            </a:p>
          </p:txBody>
        </p:sp>
        <p:sp>
          <p:nvSpPr>
            <p:cNvPr id="99342" name="Rectangle 20"/>
            <p:cNvSpPr>
              <a:spLocks noChangeArrowheads="1"/>
            </p:cNvSpPr>
            <p:nvPr/>
          </p:nvSpPr>
          <p:spPr bwMode="auto">
            <a:xfrm>
              <a:off x="3054" y="2026"/>
              <a:ext cx="1529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&gt;50</a:t>
              </a:r>
            </a:p>
          </p:txBody>
        </p:sp>
        <p:sp>
          <p:nvSpPr>
            <p:cNvPr id="99344" name="Rectangle 23"/>
            <p:cNvSpPr>
              <a:spLocks noChangeArrowheads="1"/>
            </p:cNvSpPr>
            <p:nvPr/>
          </p:nvSpPr>
          <p:spPr bwMode="auto">
            <a:xfrm>
              <a:off x="272" y="2034"/>
              <a:ext cx="1915" cy="45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Fan-out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5" name="Rectangle 24"/>
            <p:cNvSpPr>
              <a:spLocks noChangeArrowheads="1"/>
            </p:cNvSpPr>
            <p:nvPr/>
          </p:nvSpPr>
          <p:spPr bwMode="auto">
            <a:xfrm>
              <a:off x="3054" y="1509"/>
              <a:ext cx="1527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NAND-NOR</a:t>
              </a:r>
            </a:p>
          </p:txBody>
        </p:sp>
        <p:sp>
          <p:nvSpPr>
            <p:cNvPr id="99347" name="Rectangle 27"/>
            <p:cNvSpPr>
              <a:spLocks noChangeArrowheads="1"/>
            </p:cNvSpPr>
            <p:nvPr/>
          </p:nvSpPr>
          <p:spPr bwMode="auto">
            <a:xfrm>
              <a:off x="272" y="1517"/>
              <a:ext cx="1758" cy="51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>
                  <a:solidFill>
                    <a:srgbClr val="000000"/>
                  </a:solidFill>
                </a:rPr>
                <a:t>Basic gate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48" name="Rectangle 28"/>
            <p:cNvSpPr>
              <a:spLocks noChangeArrowheads="1"/>
            </p:cNvSpPr>
            <p:nvPr/>
          </p:nvSpPr>
          <p:spPr bwMode="auto">
            <a:xfrm>
              <a:off x="3054" y="1177"/>
              <a:ext cx="1529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CMOS</a:t>
              </a:r>
            </a:p>
          </p:txBody>
        </p:sp>
        <p:sp>
          <p:nvSpPr>
            <p:cNvPr id="99350" name="Rectangle 31"/>
            <p:cNvSpPr>
              <a:spLocks noChangeArrowheads="1"/>
            </p:cNvSpPr>
            <p:nvPr/>
          </p:nvSpPr>
          <p:spPr bwMode="auto">
            <a:xfrm>
              <a:off x="272" y="1185"/>
              <a:ext cx="1915" cy="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b="1">
                  <a:solidFill>
                    <a:srgbClr val="000000"/>
                  </a:solidFill>
                </a:rPr>
                <a:t>Parameter</a:t>
              </a:r>
              <a:endParaRPr lang="en-GB" altLang="en-US" sz="240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99351" name="Line 32"/>
            <p:cNvSpPr>
              <a:spLocks noChangeShapeType="1"/>
            </p:cNvSpPr>
            <p:nvPr/>
          </p:nvSpPr>
          <p:spPr bwMode="auto">
            <a:xfrm flipV="1">
              <a:off x="272" y="1185"/>
              <a:ext cx="4309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2" name="Line 33"/>
            <p:cNvSpPr>
              <a:spLocks noChangeShapeType="1"/>
            </p:cNvSpPr>
            <p:nvPr/>
          </p:nvSpPr>
          <p:spPr bwMode="auto">
            <a:xfrm>
              <a:off x="272" y="3848"/>
              <a:ext cx="4309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3" name="Line 34"/>
            <p:cNvSpPr>
              <a:spLocks noChangeShapeType="1"/>
            </p:cNvSpPr>
            <p:nvPr/>
          </p:nvSpPr>
          <p:spPr bwMode="auto">
            <a:xfrm>
              <a:off x="272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4" name="Line 35"/>
            <p:cNvSpPr>
              <a:spLocks noChangeShapeType="1"/>
            </p:cNvSpPr>
            <p:nvPr/>
          </p:nvSpPr>
          <p:spPr bwMode="auto">
            <a:xfrm>
              <a:off x="5465" y="1185"/>
              <a:ext cx="0" cy="26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55" name="Line 36"/>
            <p:cNvSpPr>
              <a:spLocks noChangeShapeType="1"/>
            </p:cNvSpPr>
            <p:nvPr/>
          </p:nvSpPr>
          <p:spPr bwMode="auto">
            <a:xfrm flipV="1">
              <a:off x="272" y="1509"/>
              <a:ext cx="4309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A">
                <a:solidFill>
                  <a:srgbClr val="000000"/>
                </a:solidFill>
              </a:endParaRPr>
            </a:p>
          </p:txBody>
        </p:sp>
        <p:sp>
          <p:nvSpPr>
            <p:cNvPr id="99341" name="Rectangle 19"/>
            <p:cNvSpPr>
              <a:spLocks noChangeArrowheads="1"/>
            </p:cNvSpPr>
            <p:nvPr/>
          </p:nvSpPr>
          <p:spPr bwMode="auto">
            <a:xfrm>
              <a:off x="272" y="2487"/>
              <a:ext cx="1758" cy="537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400" dirty="0">
                  <a:solidFill>
                    <a:srgbClr val="000000"/>
                  </a:solidFill>
                </a:rPr>
                <a:t>Power per gate (</a:t>
              </a:r>
              <a:r>
                <a:rPr lang="en-GB" altLang="en-US" sz="2400" dirty="0" err="1">
                  <a:solidFill>
                    <a:srgbClr val="000000"/>
                  </a:solidFill>
                </a:rPr>
                <a:t>mW</a:t>
              </a:r>
              <a:r>
                <a:rPr lang="en-GB" altLang="en-US" sz="2400" dirty="0">
                  <a:solidFill>
                    <a:srgbClr val="000000"/>
                  </a:solidFill>
                </a:rPr>
                <a:t>)</a:t>
              </a:r>
              <a:endParaRPr lang="en-GB" altLang="en-US" sz="2400" dirty="0">
                <a:solidFill>
                  <a:srgbClr val="000000"/>
                </a:solidFill>
                <a:latin typeface="Times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5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So, what kind of sequential logic is there</a:t>
            </a:r>
          </a:p>
        </p:txBody>
      </p:sp>
      <p:sp>
        <p:nvSpPr>
          <p:cNvPr id="123907" name="Content Placeholder 2"/>
          <p:cNvSpPr>
            <a:spLocks noGrp="1"/>
          </p:cNvSpPr>
          <p:nvPr>
            <p:ph idx="1"/>
          </p:nvPr>
        </p:nvSpPr>
        <p:spPr>
          <a:xfrm>
            <a:off x="1768475" y="1665289"/>
            <a:ext cx="8655050" cy="4319587"/>
          </a:xfrm>
        </p:spPr>
        <p:txBody>
          <a:bodyPr/>
          <a:lstStyle/>
          <a:p>
            <a:r>
              <a:rPr lang="en-CA" altLang="en-US" sz="2400"/>
              <a:t>0 and 1 must translate to voltage levels for logic circuits</a:t>
            </a:r>
          </a:p>
          <a:p>
            <a:pPr lvl="1"/>
            <a:r>
              <a:rPr lang="en-CA" altLang="en-US" sz="2200"/>
              <a:t>But</a:t>
            </a:r>
          </a:p>
          <a:p>
            <a:endParaRPr lang="en-CA" altLang="en-US" sz="2400"/>
          </a:p>
          <a:p>
            <a:r>
              <a:rPr lang="en-CA" altLang="en-US" sz="2400"/>
              <a:t>Can build these multi-vibrators out of different transistors</a:t>
            </a:r>
          </a:p>
          <a:p>
            <a:endParaRPr lang="en-CA" altLang="en-US" sz="2400"/>
          </a:p>
          <a:p>
            <a:endParaRPr lang="en-CA" altLang="en-US" sz="2400"/>
          </a:p>
          <a:p>
            <a:r>
              <a:rPr lang="en-CA" altLang="en-US" sz="2400"/>
              <a:t>Each transistor family will have different characteristics</a:t>
            </a:r>
          </a:p>
          <a:p>
            <a:pPr lvl="1"/>
            <a:r>
              <a:rPr lang="en-CA" altLang="en-US" sz="2200"/>
              <a:t>So each family of logic may require different voltages</a:t>
            </a:r>
          </a:p>
          <a:p>
            <a:endParaRPr lang="en-CA" altLang="en-US" sz="2400"/>
          </a:p>
          <a:p>
            <a:r>
              <a:rPr lang="en-CA" altLang="en-US" sz="2400"/>
              <a:t>Let’s explore these different families and their standards!</a:t>
            </a:r>
          </a:p>
        </p:txBody>
      </p:sp>
    </p:spTree>
    <p:extLst>
      <p:ext uri="{BB962C8B-B14F-4D97-AF65-F5344CB8AC3E}">
        <p14:creationId xmlns:p14="http://schemas.microsoft.com/office/powerpoint/2010/main" val="219085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55540" y="1736812"/>
            <a:ext cx="8483984" cy="4319587"/>
          </a:xfrm>
        </p:spPr>
        <p:txBody>
          <a:bodyPr/>
          <a:lstStyle/>
          <a:p>
            <a:pPr eaLnBrk="1" hangingPunct="1"/>
            <a:r>
              <a:rPr lang="en-GB" altLang="en-US" sz="2600" b="1" dirty="0">
                <a:solidFill>
                  <a:srgbClr val="0000FF"/>
                </a:solidFill>
              </a:rPr>
              <a:t>TTL inputs</a:t>
            </a:r>
          </a:p>
          <a:p>
            <a:pPr lvl="1" eaLnBrk="1" hangingPunct="1"/>
            <a:r>
              <a:rPr lang="en-GB" altLang="en-US" sz="2400" dirty="0"/>
              <a:t>unused inputs, if left unconnected, will float to logical 1</a:t>
            </a:r>
          </a:p>
          <a:p>
            <a:pPr lvl="1" eaLnBrk="1" hangingPunct="1"/>
            <a:r>
              <a:rPr lang="en-GB" altLang="en-US" sz="2400" dirty="0"/>
              <a:t>it is not advisable to allow them to float since they are then very susceptible to noise</a:t>
            </a:r>
          </a:p>
          <a:p>
            <a:pPr lvl="1" eaLnBrk="1" hangingPunct="1"/>
            <a:r>
              <a:rPr lang="en-GB" altLang="en-US" sz="2400" dirty="0"/>
              <a:t>unused inputs should be tied </a:t>
            </a:r>
            <a:r>
              <a:rPr lang="en-GB" altLang="en-US" sz="2400" dirty="0" smtClean="0"/>
              <a:t>directly to </a:t>
            </a:r>
            <a:r>
              <a:rPr lang="en-GB" altLang="en-US" sz="2400" dirty="0"/>
              <a:t>ground (logic 0) or </a:t>
            </a:r>
            <a:r>
              <a:rPr lang="en-GB" altLang="en-US" sz="2400" i="1" dirty="0"/>
              <a:t>through a resistor </a:t>
            </a:r>
            <a:r>
              <a:rPr lang="en-GB" altLang="en-US" sz="2400" dirty="0"/>
              <a:t>to the positive supply rail (logic 1)</a:t>
            </a:r>
          </a:p>
          <a:p>
            <a:pPr lvl="2" eaLnBrk="1" hangingPunct="1"/>
            <a:r>
              <a:rPr lang="en-GB" altLang="en-US" sz="2000" dirty="0"/>
              <a:t>unused inputs to an AND or NAND gate should be tied </a:t>
            </a:r>
            <a:r>
              <a:rPr lang="en-GB" altLang="en-US" sz="2000" i="1" dirty="0"/>
              <a:t>high</a:t>
            </a:r>
          </a:p>
          <a:p>
            <a:pPr lvl="2" eaLnBrk="1" hangingPunct="1"/>
            <a:r>
              <a:rPr lang="en-GB" altLang="en-US" sz="2000" dirty="0"/>
              <a:t>unused inputs to an OR </a:t>
            </a:r>
            <a:r>
              <a:rPr lang="en-GB" altLang="en-US" sz="2000" dirty="0" err="1"/>
              <a:t>or</a:t>
            </a:r>
            <a:r>
              <a:rPr lang="en-GB" altLang="en-US" sz="2000" dirty="0"/>
              <a:t> NOR gate should be tied </a:t>
            </a:r>
            <a:r>
              <a:rPr lang="en-GB" altLang="en-US" sz="2000" i="1" dirty="0"/>
              <a:t>low</a:t>
            </a:r>
          </a:p>
          <a:p>
            <a:pPr lvl="1" eaLnBrk="1" hangingPunct="1"/>
            <a:r>
              <a:rPr lang="en-GB" altLang="en-US" sz="2400" dirty="0" smtClean="0"/>
              <a:t>Can function as </a:t>
            </a:r>
            <a:r>
              <a:rPr lang="en-GB" altLang="en-US" sz="2400" dirty="0" err="1" smtClean="0"/>
              <a:t>tri-state</a:t>
            </a:r>
            <a:r>
              <a:rPr lang="en-GB" altLang="en-US" sz="2400" dirty="0" smtClean="0"/>
              <a:t> device (on, off, or not there!)</a:t>
            </a:r>
          </a:p>
          <a:p>
            <a:pPr lvl="1" eaLnBrk="1" hangingPunct="1"/>
            <a:r>
              <a:rPr lang="en-GB" altLang="en-US" sz="2400" dirty="0" smtClean="0"/>
              <a:t>Several </a:t>
            </a:r>
            <a:r>
              <a:rPr lang="en-GB" altLang="en-US" sz="2400" dirty="0"/>
              <a:t>variants of TTL available (e.g.</a:t>
            </a:r>
            <a:r>
              <a:rPr lang="en-CA" altLang="en-US" sz="2400" dirty="0"/>
              <a:t> Low-powered </a:t>
            </a:r>
            <a:r>
              <a:rPr lang="en-CA" altLang="en-US" sz="2400" dirty="0" err="1"/>
              <a:t>Schottky</a:t>
            </a:r>
            <a:r>
              <a:rPr lang="en-CA" altLang="en-US" sz="2400" dirty="0"/>
              <a:t>-TTL) that have many enhanced features.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7517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 dirty="0">
                <a:solidFill>
                  <a:srgbClr val="0000FF"/>
                </a:solidFill>
              </a:rPr>
              <a:t>CMOS inputs</a:t>
            </a:r>
          </a:p>
          <a:p>
            <a:pPr lvl="1" eaLnBrk="1" hangingPunct="1"/>
            <a:r>
              <a:rPr lang="en-GB" altLang="en-US" sz="2400" dirty="0"/>
              <a:t>CMOS gate protection circuitry</a:t>
            </a:r>
          </a:p>
          <a:p>
            <a:pPr lvl="1" eaLnBrk="1" hangingPunct="1"/>
            <a:endParaRPr lang="en-GB" altLang="en-US" sz="2400" dirty="0"/>
          </a:p>
          <a:p>
            <a:pPr lvl="1" eaLnBrk="1" hangingPunct="1"/>
            <a:endParaRPr lang="en-GB" altLang="en-US" sz="2400" dirty="0"/>
          </a:p>
          <a:p>
            <a:pPr lvl="1" eaLnBrk="1" hangingPunct="1"/>
            <a:endParaRPr lang="en-GB" altLang="en-US" sz="2400" dirty="0"/>
          </a:p>
          <a:p>
            <a:pPr lvl="1" eaLnBrk="1" hangingPunct="1"/>
            <a:r>
              <a:rPr lang="en-GB" altLang="en-US" sz="2400" dirty="0"/>
              <a:t>CMOS inputs must </a:t>
            </a:r>
            <a:r>
              <a:rPr lang="en-GB" altLang="en-US" sz="2400" b="1" i="1" u="sng" dirty="0"/>
              <a:t>not</a:t>
            </a:r>
            <a:r>
              <a:rPr lang="en-GB" altLang="en-US" sz="2400" dirty="0"/>
              <a:t> be left unconnected</a:t>
            </a:r>
          </a:p>
          <a:p>
            <a:pPr lvl="1" eaLnBrk="1" hangingPunct="1"/>
            <a:r>
              <a:rPr lang="en-GB" altLang="en-US" sz="2400" dirty="0"/>
              <a:t>unused inputs should be tied </a:t>
            </a:r>
            <a:r>
              <a:rPr lang="en-GB" altLang="en-US" sz="2400" dirty="0" smtClean="0"/>
              <a:t>directly to </a:t>
            </a:r>
            <a:r>
              <a:rPr lang="en-GB" altLang="en-US" sz="2400" dirty="0"/>
              <a:t>ground (logic 0) or to the positive supply rail (logic 1)</a:t>
            </a:r>
          </a:p>
          <a:p>
            <a:pPr lvl="2" eaLnBrk="1" hangingPunct="1"/>
            <a:r>
              <a:rPr lang="en-GB" altLang="en-US" sz="2000" dirty="0"/>
              <a:t>unused inputs to an AND or NAND gate should be tied </a:t>
            </a:r>
            <a:r>
              <a:rPr lang="en-GB" altLang="en-US" sz="2000" i="1" dirty="0"/>
              <a:t>high</a:t>
            </a:r>
          </a:p>
          <a:p>
            <a:pPr lvl="2" eaLnBrk="1" hangingPunct="1"/>
            <a:r>
              <a:rPr lang="en-GB" altLang="en-US" sz="2000" dirty="0"/>
              <a:t>unused inputs to an OR </a:t>
            </a:r>
            <a:r>
              <a:rPr lang="en-GB" altLang="en-US" sz="2000" dirty="0" err="1"/>
              <a:t>or</a:t>
            </a:r>
            <a:r>
              <a:rPr lang="en-GB" altLang="en-US" sz="2000" dirty="0"/>
              <a:t> NOR gate should be tied </a:t>
            </a:r>
            <a:r>
              <a:rPr lang="en-GB" altLang="en-US" sz="2000" i="1" dirty="0"/>
              <a:t>low</a:t>
            </a:r>
            <a:endParaRPr lang="en-GB" altLang="en-US" sz="2000" dirty="0"/>
          </a:p>
        </p:txBody>
      </p:sp>
      <p:pic>
        <p:nvPicPr>
          <p:cNvPr id="103427" name="Picture 3" descr="C14NF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1844675"/>
            <a:ext cx="3024188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8" name="TextBox 1"/>
          <p:cNvSpPr txBox="1">
            <a:spLocks noChangeArrowheads="1"/>
          </p:cNvSpPr>
          <p:nvPr/>
        </p:nvSpPr>
        <p:spPr bwMode="auto">
          <a:xfrm>
            <a:off x="2279650" y="657226"/>
            <a:ext cx="6732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Can be easily “blown” with too high a voltage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Sensitive to static</a:t>
            </a:r>
          </a:p>
        </p:txBody>
      </p:sp>
    </p:spTree>
    <p:extLst>
      <p:ext uri="{BB962C8B-B14F-4D97-AF65-F5344CB8AC3E}">
        <p14:creationId xmlns:p14="http://schemas.microsoft.com/office/powerpoint/2010/main" val="152467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CMOS outputs</a:t>
            </a:r>
          </a:p>
          <a:p>
            <a:pPr lvl="1" eaLnBrk="1" hangingPunct="1"/>
            <a:r>
              <a:rPr lang="en-GB" altLang="en-US" sz="2400"/>
              <a:t>typical output resistance of about 250</a:t>
            </a:r>
            <a:r>
              <a:rPr lang="en-GB" altLang="en-US" sz="2400">
                <a:sym typeface="Symbol" panose="05050102010706020507" pitchFamily="18" charset="2"/>
              </a:rPr>
              <a:t> (5V operation)</a:t>
            </a: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high input resistance produces a high fan-out</a:t>
            </a: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propagation delay increases with the number of gates being driven</a:t>
            </a: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if high-speed operation is not required, at least 50 gates can be driven from a single output</a:t>
            </a: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no CMOS equivalent of open-collector output</a:t>
            </a:r>
          </a:p>
          <a:p>
            <a:pPr lvl="1" eaLnBrk="1" hangingPunct="1"/>
            <a:r>
              <a:rPr lang="en-GB" altLang="en-US" sz="2400">
                <a:sym typeface="Symbol" panose="05050102010706020507" pitchFamily="18" charset="2"/>
              </a:rPr>
              <a:t>some CMOS gates have three-state facility</a:t>
            </a:r>
          </a:p>
        </p:txBody>
      </p:sp>
    </p:spTree>
    <p:extLst>
      <p:ext uri="{BB962C8B-B14F-4D97-AF65-F5344CB8AC3E}">
        <p14:creationId xmlns:p14="http://schemas.microsoft.com/office/powerpoint/2010/main" val="68174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GB" altLang="en-US" smtClean="0"/>
              <a:t>Interfacing TTL and CMOS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85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Driving CMOS from TTL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z="2600"/>
          </a:p>
        </p:txBody>
      </p:sp>
      <p:pic>
        <p:nvPicPr>
          <p:cNvPr id="107524" name="Picture 7" descr="C14NF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3" y="2673351"/>
            <a:ext cx="76200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7525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0752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26F</a:t>
              </a:r>
            </a:p>
          </p:txBody>
        </p:sp>
        <p:pic>
          <p:nvPicPr>
            <p:cNvPr id="10753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7526" name="Group 10"/>
          <p:cNvGrpSpPr>
            <a:grpSpLocks/>
          </p:cNvGrpSpPr>
          <p:nvPr/>
        </p:nvGrpSpPr>
        <p:grpSpPr bwMode="auto">
          <a:xfrm>
            <a:off x="9048751" y="152401"/>
            <a:ext cx="1476375" cy="1274763"/>
            <a:chOff x="7488238" y="188640"/>
            <a:chExt cx="1476375" cy="1274546"/>
          </a:xfrm>
        </p:grpSpPr>
        <p:pic>
          <p:nvPicPr>
            <p:cNvPr id="107527" name="Picture 12" descr="Cover Image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364" y="188640"/>
              <a:ext cx="742267" cy="9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528" name="Text Box 7"/>
            <p:cNvSpPr txBox="1">
              <a:spLocks noChangeArrowheads="1"/>
            </p:cNvSpPr>
            <p:nvPr/>
          </p:nvSpPr>
          <p:spPr bwMode="auto">
            <a:xfrm>
              <a:off x="7488238" y="1124632"/>
              <a:ext cx="14763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26.6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920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55800" y="18780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400"/>
              <a:t>use of a low-to-high voltage translator</a:t>
            </a:r>
          </a:p>
        </p:txBody>
      </p:sp>
      <p:pic>
        <p:nvPicPr>
          <p:cNvPr id="109571" name="Picture 3" descr="C14NF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2673350"/>
            <a:ext cx="5041900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97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Driving TTL from CMOS</a:t>
            </a:r>
          </a:p>
        </p:txBody>
      </p:sp>
      <p:pic>
        <p:nvPicPr>
          <p:cNvPr id="111619" name="Picture 3" descr="C14NF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52"/>
          <a:stretch>
            <a:fillRect/>
          </a:stretch>
        </p:blipFill>
        <p:spPr bwMode="auto">
          <a:xfrm>
            <a:off x="2532063" y="2387600"/>
            <a:ext cx="73088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0" name="TextBox 1"/>
          <p:cNvSpPr txBox="1">
            <a:spLocks noChangeArrowheads="1"/>
          </p:cNvSpPr>
          <p:nvPr/>
        </p:nvSpPr>
        <p:spPr bwMode="auto">
          <a:xfrm>
            <a:off x="2747963" y="5913439"/>
            <a:ext cx="3060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000000"/>
                </a:solidFill>
              </a:rPr>
              <a:t>Low-powered Schottky-TTL</a:t>
            </a:r>
          </a:p>
        </p:txBody>
      </p:sp>
    </p:spTree>
    <p:extLst>
      <p:ext uri="{BB962C8B-B14F-4D97-AF65-F5344CB8AC3E}">
        <p14:creationId xmlns:p14="http://schemas.microsoft.com/office/powerpoint/2010/main" val="174168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55800" y="18653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using a high-to-low voltage translator</a:t>
            </a:r>
          </a:p>
        </p:txBody>
      </p:sp>
      <p:pic>
        <p:nvPicPr>
          <p:cNvPr id="113667" name="Picture 3" descr="C14NF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97"/>
          <a:stretch>
            <a:fillRect/>
          </a:stretch>
        </p:blipFill>
        <p:spPr bwMode="auto">
          <a:xfrm>
            <a:off x="2711450" y="2327276"/>
            <a:ext cx="7056438" cy="398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35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GB" altLang="en-US" smtClean="0"/>
              <a:t>Noise and EMC in digital systems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Digital noise sources</a:t>
            </a:r>
          </a:p>
          <a:p>
            <a:pPr lvl="1" eaLnBrk="1" hangingPunct="1">
              <a:lnSpc>
                <a:spcPct val="150000"/>
              </a:lnSpc>
            </a:pPr>
            <a:r>
              <a:rPr lang="en-GB" altLang="en-US" sz="2400"/>
              <a:t>Electronic noise</a:t>
            </a:r>
          </a:p>
          <a:p>
            <a:pPr lvl="1" eaLnBrk="1" hangingPunct="1">
              <a:lnSpc>
                <a:spcPct val="150000"/>
              </a:lnSpc>
            </a:pPr>
            <a:r>
              <a:rPr lang="en-GB" altLang="en-US" sz="2400"/>
              <a:t>Interference</a:t>
            </a:r>
          </a:p>
          <a:p>
            <a:pPr lvl="1" eaLnBrk="1" hangingPunct="1">
              <a:lnSpc>
                <a:spcPct val="150000"/>
              </a:lnSpc>
            </a:pPr>
            <a:r>
              <a:rPr lang="en-GB" altLang="en-US" sz="2400"/>
              <a:t>Internal noise</a:t>
            </a:r>
          </a:p>
          <a:p>
            <a:pPr lvl="1" eaLnBrk="1" hangingPunct="1">
              <a:lnSpc>
                <a:spcPct val="150000"/>
              </a:lnSpc>
            </a:pPr>
            <a:r>
              <a:rPr lang="en-GB" altLang="en-US" sz="2400"/>
              <a:t>Power supply noise</a:t>
            </a:r>
          </a:p>
          <a:p>
            <a:pPr lvl="1" eaLnBrk="1" hangingPunct="1">
              <a:lnSpc>
                <a:spcPct val="150000"/>
              </a:lnSpc>
            </a:pPr>
            <a:r>
              <a:rPr lang="en-GB" altLang="en-US" sz="2400"/>
              <a:t>CMOS switching transients</a:t>
            </a:r>
            <a:endParaRPr lang="en-GB" altLang="en-US" sz="2600"/>
          </a:p>
        </p:txBody>
      </p:sp>
      <p:grpSp>
        <p:nvGrpSpPr>
          <p:cNvPr id="115716" name="Group 6"/>
          <p:cNvGrpSpPr>
            <a:grpSpLocks/>
          </p:cNvGrpSpPr>
          <p:nvPr/>
        </p:nvGrpSpPr>
        <p:grpSpPr bwMode="auto">
          <a:xfrm>
            <a:off x="9048751" y="152401"/>
            <a:ext cx="1476375" cy="1274763"/>
            <a:chOff x="7488238" y="188640"/>
            <a:chExt cx="1476375" cy="1274546"/>
          </a:xfrm>
        </p:grpSpPr>
        <p:pic>
          <p:nvPicPr>
            <p:cNvPr id="115717" name="Picture 7" descr="Cover Image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364" y="188640"/>
              <a:ext cx="742267" cy="9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718" name="Text Box 7"/>
            <p:cNvSpPr txBox="1">
              <a:spLocks noChangeArrowheads="1"/>
            </p:cNvSpPr>
            <p:nvPr/>
          </p:nvSpPr>
          <p:spPr bwMode="auto">
            <a:xfrm>
              <a:off x="7488238" y="1124632"/>
              <a:ext cx="14763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26.8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875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2138"/>
            <a:ext cx="8382000" cy="576262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The effects of noise in digital systems</a:t>
            </a:r>
          </a:p>
        </p:txBody>
      </p:sp>
      <p:pic>
        <p:nvPicPr>
          <p:cNvPr id="117763" name="Picture 3" descr="C14NF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6" y="2549526"/>
            <a:ext cx="2144713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4" name="Picture 4" descr="C14NF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114" y="2544764"/>
            <a:ext cx="213042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1703389" y="5862638"/>
            <a:ext cx="385127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3" eaLnBrk="1" hangingPunct="1">
              <a:buFontTx/>
              <a:buNone/>
            </a:pPr>
            <a:r>
              <a:rPr lang="en-GB" altLang="en-US" sz="1800">
                <a:solidFill>
                  <a:srgbClr val="000000"/>
                </a:solidFill>
              </a:rPr>
              <a:t>Steady logic voltages</a:t>
            </a: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5627689" y="5862638"/>
            <a:ext cx="3851275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3" eaLnBrk="1" hangingPunct="1">
              <a:buFontTx/>
              <a:buNone/>
            </a:pPr>
            <a:r>
              <a:rPr lang="en-GB" altLang="en-US" sz="1800">
                <a:solidFill>
                  <a:srgbClr val="000000"/>
                </a:solidFill>
              </a:rPr>
              <a:t>Slowly varying signals</a:t>
            </a:r>
          </a:p>
        </p:txBody>
      </p:sp>
    </p:spTree>
    <p:extLst>
      <p:ext uri="{BB962C8B-B14F-4D97-AF65-F5344CB8AC3E}">
        <p14:creationId xmlns:p14="http://schemas.microsoft.com/office/powerpoint/2010/main" val="207627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0" y="1865314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Designing digital systems for EMC</a:t>
            </a:r>
          </a:p>
          <a:p>
            <a:pPr lvl="1" eaLnBrk="1" hangingPunct="1"/>
            <a:r>
              <a:rPr lang="en-GB" altLang="en-US" sz="2400"/>
              <a:t>backplane arrangements</a:t>
            </a:r>
          </a:p>
        </p:txBody>
      </p:sp>
      <p:pic>
        <p:nvPicPr>
          <p:cNvPr id="119811" name="Picture 3" descr="C14NF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816225"/>
            <a:ext cx="6588125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2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0" y="774700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Noise and EMC in digital circuits</a:t>
            </a:r>
          </a:p>
        </p:txBody>
      </p:sp>
    </p:spTree>
    <p:extLst>
      <p:ext uri="{BB962C8B-B14F-4D97-AF65-F5344CB8AC3E}">
        <p14:creationId xmlns:p14="http://schemas.microsoft.com/office/powerpoint/2010/main" val="303148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01" y="774700"/>
            <a:ext cx="7504113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Next time: Digital devices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0401" y="1878013"/>
            <a:ext cx="8372475" cy="36830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US" altLang="en-US" sz="2800"/>
              <a:t>Introduction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Gate characteristics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Logic families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TTL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CMOS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Interfacing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en-US" sz="2800"/>
              <a:t>Noise and EMC in digital systems</a:t>
            </a:r>
            <a:endParaRPr lang="en-US" altLang="en-US" sz="3400"/>
          </a:p>
        </p:txBody>
      </p:sp>
      <p:pic>
        <p:nvPicPr>
          <p:cNvPr id="124932" name="Picture 9" descr="Chap 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2024063"/>
            <a:ext cx="4127500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933" name="Group 7"/>
          <p:cNvGrpSpPr>
            <a:grpSpLocks/>
          </p:cNvGrpSpPr>
          <p:nvPr/>
        </p:nvGrpSpPr>
        <p:grpSpPr bwMode="auto">
          <a:xfrm>
            <a:off x="9048751" y="152401"/>
            <a:ext cx="1476375" cy="1274763"/>
            <a:chOff x="7488238" y="188640"/>
            <a:chExt cx="1476375" cy="1274546"/>
          </a:xfrm>
        </p:grpSpPr>
        <p:pic>
          <p:nvPicPr>
            <p:cNvPr id="124934" name="Picture 9" descr="Cover Image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364" y="188640"/>
              <a:ext cx="742267" cy="9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935" name="Text Box 7"/>
            <p:cNvSpPr txBox="1">
              <a:spLocks noChangeArrowheads="1"/>
            </p:cNvSpPr>
            <p:nvPr/>
          </p:nvSpPr>
          <p:spPr bwMode="auto">
            <a:xfrm>
              <a:off x="7488238" y="1124632"/>
              <a:ext cx="14763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Chapter 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530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9144000" cy="838200"/>
          </a:xfrm>
        </p:spPr>
        <p:txBody>
          <a:bodyPr/>
          <a:lstStyle/>
          <a:p>
            <a:r>
              <a:rPr lang="en-CA" altLang="en-US" smtClean="0"/>
              <a:t>De-Coupling capacitors (between +V</a:t>
            </a:r>
            <a:r>
              <a:rPr lang="en-CA" altLang="en-US" baseline="-25000" smtClean="0"/>
              <a:t>cc</a:t>
            </a:r>
            <a:r>
              <a:rPr lang="en-CA" altLang="en-US" smtClean="0"/>
              <a:t> and earth)</a:t>
            </a:r>
          </a:p>
        </p:txBody>
      </p:sp>
      <p:pic>
        <p:nvPicPr>
          <p:cNvPr id="12185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6" y="1684338"/>
            <a:ext cx="391001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4" y="2263775"/>
            <a:ext cx="44926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1" name="TextBox 10"/>
          <p:cNvSpPr txBox="1">
            <a:spLocks noChangeArrowheads="1"/>
          </p:cNvSpPr>
          <p:nvPr/>
        </p:nvSpPr>
        <p:spPr bwMode="auto">
          <a:xfrm>
            <a:off x="5595939" y="1657351"/>
            <a:ext cx="1189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without</a:t>
            </a:r>
          </a:p>
        </p:txBody>
      </p:sp>
      <p:sp>
        <p:nvSpPr>
          <p:cNvPr id="121862" name="Rectangle 11"/>
          <p:cNvSpPr>
            <a:spLocks noChangeArrowheads="1"/>
          </p:cNvSpPr>
          <p:nvPr/>
        </p:nvSpPr>
        <p:spPr bwMode="auto">
          <a:xfrm>
            <a:off x="6672263" y="2397125"/>
            <a:ext cx="900112" cy="11890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 flipH="1">
            <a:off x="4943476" y="2397125"/>
            <a:ext cx="1414463" cy="6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864" name="Straight Connector 15"/>
          <p:cNvCxnSpPr>
            <a:cxnSpLocks noChangeShapeType="1"/>
          </p:cNvCxnSpPr>
          <p:nvPr/>
        </p:nvCxnSpPr>
        <p:spPr bwMode="auto">
          <a:xfrm>
            <a:off x="9625013" y="2990851"/>
            <a:ext cx="0" cy="923925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865" name="Straight Connector 17"/>
          <p:cNvCxnSpPr>
            <a:cxnSpLocks noChangeShapeType="1"/>
          </p:cNvCxnSpPr>
          <p:nvPr/>
        </p:nvCxnSpPr>
        <p:spPr bwMode="auto">
          <a:xfrm flipH="1">
            <a:off x="5916613" y="3914775"/>
            <a:ext cx="3708400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866" name="Straight Connector 19"/>
          <p:cNvCxnSpPr>
            <a:cxnSpLocks noChangeShapeType="1"/>
          </p:cNvCxnSpPr>
          <p:nvPr/>
        </p:nvCxnSpPr>
        <p:spPr bwMode="auto">
          <a:xfrm>
            <a:off x="5900738" y="3009900"/>
            <a:ext cx="0" cy="922338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867" name="Straight Connector 20"/>
          <p:cNvCxnSpPr>
            <a:cxnSpLocks noChangeShapeType="1"/>
            <a:endCxn id="121860" idx="1"/>
          </p:cNvCxnSpPr>
          <p:nvPr/>
        </p:nvCxnSpPr>
        <p:spPr bwMode="auto">
          <a:xfrm>
            <a:off x="4899025" y="3009900"/>
            <a:ext cx="1017588" cy="635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6859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9144000" cy="838200"/>
          </a:xfrm>
        </p:spPr>
        <p:txBody>
          <a:bodyPr/>
          <a:lstStyle/>
          <a:p>
            <a:r>
              <a:rPr lang="en-CA" altLang="en-US" smtClean="0"/>
              <a:t>De-Coupling capacitors (between +V</a:t>
            </a:r>
            <a:r>
              <a:rPr lang="en-CA" altLang="en-US" baseline="-25000" smtClean="0"/>
              <a:t>cc</a:t>
            </a:r>
            <a:r>
              <a:rPr lang="en-CA" altLang="en-US" smtClean="0"/>
              <a:t> and earth)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9638" y="2274889"/>
            <a:ext cx="3408362" cy="2600325"/>
          </a:xfrm>
        </p:spPr>
      </p:pic>
      <p:pic>
        <p:nvPicPr>
          <p:cNvPr id="12288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6" y="1684338"/>
            <a:ext cx="391001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1" y="4108450"/>
            <a:ext cx="397827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6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4" y="4748213"/>
            <a:ext cx="44926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7" name="TextBox 10"/>
          <p:cNvSpPr txBox="1">
            <a:spLocks noChangeArrowheads="1"/>
          </p:cNvSpPr>
          <p:nvPr/>
        </p:nvSpPr>
        <p:spPr bwMode="auto">
          <a:xfrm>
            <a:off x="5595939" y="1657351"/>
            <a:ext cx="1189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7F7F7F"/>
                </a:solidFill>
              </a:rPr>
              <a:t>without</a:t>
            </a:r>
          </a:p>
        </p:txBody>
      </p:sp>
      <p:sp>
        <p:nvSpPr>
          <p:cNvPr id="122888" name="TextBox 8"/>
          <p:cNvSpPr txBox="1">
            <a:spLocks noChangeArrowheads="1"/>
          </p:cNvSpPr>
          <p:nvPr/>
        </p:nvSpPr>
        <p:spPr bwMode="auto">
          <a:xfrm>
            <a:off x="5676900" y="3990976"/>
            <a:ext cx="118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with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H="1">
            <a:off x="4943476" y="4881563"/>
            <a:ext cx="1414463" cy="6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890" name="Straight Connector 15"/>
          <p:cNvCxnSpPr>
            <a:cxnSpLocks noChangeShapeType="1"/>
          </p:cNvCxnSpPr>
          <p:nvPr/>
        </p:nvCxnSpPr>
        <p:spPr bwMode="auto">
          <a:xfrm>
            <a:off x="9625013" y="5475289"/>
            <a:ext cx="0" cy="92233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1" name="Straight Connector 17"/>
          <p:cNvCxnSpPr>
            <a:cxnSpLocks noChangeShapeType="1"/>
          </p:cNvCxnSpPr>
          <p:nvPr/>
        </p:nvCxnSpPr>
        <p:spPr bwMode="auto">
          <a:xfrm flipH="1">
            <a:off x="5916613" y="6397625"/>
            <a:ext cx="3708400" cy="0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2" name="Straight Connector 19"/>
          <p:cNvCxnSpPr>
            <a:cxnSpLocks noChangeShapeType="1"/>
          </p:cNvCxnSpPr>
          <p:nvPr/>
        </p:nvCxnSpPr>
        <p:spPr bwMode="auto">
          <a:xfrm>
            <a:off x="5900738" y="5494339"/>
            <a:ext cx="0" cy="92233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3" name="Straight Connector 20"/>
          <p:cNvCxnSpPr>
            <a:cxnSpLocks noChangeShapeType="1"/>
            <a:endCxn id="122886" idx="1"/>
          </p:cNvCxnSpPr>
          <p:nvPr/>
        </p:nvCxnSpPr>
        <p:spPr bwMode="auto">
          <a:xfrm flipV="1">
            <a:off x="4943475" y="5500689"/>
            <a:ext cx="973138" cy="217487"/>
          </a:xfrm>
          <a:prstGeom prst="line">
            <a:avLst/>
          </a:prstGeom>
          <a:noFill/>
          <a:ln w="9525" algn="ctr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5417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55800" y="185261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400"/>
              <a:t>opto-isolation</a:t>
            </a:r>
          </a:p>
        </p:txBody>
      </p:sp>
      <p:pic>
        <p:nvPicPr>
          <p:cNvPr id="123907" name="Picture 3" descr="C14NF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6" y="2565401"/>
            <a:ext cx="4638675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8" name="TextBox 1"/>
          <p:cNvSpPr txBox="1">
            <a:spLocks noChangeArrowheads="1"/>
          </p:cNvSpPr>
          <p:nvPr/>
        </p:nvSpPr>
        <p:spPr bwMode="auto">
          <a:xfrm>
            <a:off x="2027239" y="692151"/>
            <a:ext cx="8245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400">
                <a:solidFill>
                  <a:srgbClr val="FF0000"/>
                </a:solidFill>
              </a:rPr>
              <a:t>Good for long input wires with digital data</a:t>
            </a:r>
          </a:p>
        </p:txBody>
      </p:sp>
    </p:spTree>
    <p:extLst>
      <p:ext uri="{BB962C8B-B14F-4D97-AF65-F5344CB8AC3E}">
        <p14:creationId xmlns:p14="http://schemas.microsoft.com/office/powerpoint/2010/main" val="245264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13" descr="Further Study 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1" y="1822450"/>
            <a:ext cx="3205163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773238"/>
            <a:ext cx="5451475" cy="2951162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26 is concerned with noise in digital systems.</a:t>
            </a:r>
          </a:p>
          <a:p>
            <a:pPr eaLnBrk="1" hangingPunct="1"/>
            <a:r>
              <a:rPr lang="en-GB" altLang="en-US" sz="2600"/>
              <a:t>It looks at a unit that takes inputs from two mechanical switches and provides outputs to control a heater and a motor.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25957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2596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26H</a:t>
              </a:r>
            </a:p>
          </p:txBody>
        </p:sp>
        <p:pic>
          <p:nvPicPr>
            <p:cNvPr id="125963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4724400"/>
            <a:ext cx="81153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solidFill>
                  <a:srgbClr val="000000"/>
                </a:solidFill>
                <a:latin typeface="Arial"/>
              </a:rPr>
              <a:t>Consider how the system could be designed to minimise the effects of noise on its operation, and then look at the treatment given in the video.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defRPr/>
            </a:pPr>
            <a:endParaRPr lang="en-GB" sz="3000" kern="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25959" name="Group 11"/>
          <p:cNvGrpSpPr>
            <a:grpSpLocks/>
          </p:cNvGrpSpPr>
          <p:nvPr/>
        </p:nvGrpSpPr>
        <p:grpSpPr bwMode="auto">
          <a:xfrm>
            <a:off x="9048751" y="152401"/>
            <a:ext cx="1476375" cy="1274763"/>
            <a:chOff x="7488238" y="188640"/>
            <a:chExt cx="1476375" cy="1274546"/>
          </a:xfrm>
        </p:grpSpPr>
        <p:pic>
          <p:nvPicPr>
            <p:cNvPr id="125960" name="Picture 13" descr="Cover Image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364" y="188640"/>
              <a:ext cx="742267" cy="9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5961" name="Text Box 7"/>
            <p:cNvSpPr txBox="1">
              <a:spLocks noChangeArrowheads="1"/>
            </p:cNvSpPr>
            <p:nvPr/>
          </p:nvSpPr>
          <p:spPr bwMode="auto">
            <a:xfrm>
              <a:off x="7488238" y="1124632"/>
              <a:ext cx="14763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  <a:cs typeface="Arial" panose="020B0604020202020204" pitchFamily="34" charset="0"/>
                </a:rPr>
                <a:t> Further Study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515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964" y="656692"/>
            <a:ext cx="9276072" cy="838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Key points from </a:t>
            </a:r>
            <a:r>
              <a:rPr lang="en-US" altLang="en-US" dirty="0" smtClean="0"/>
              <a:t>digital devices (</a:t>
            </a:r>
            <a:r>
              <a:rPr lang="en-US" altLang="en-US" dirty="0" smtClean="0">
                <a:sym typeface="Symbol" panose="05050102010706020507" pitchFamily="18" charset="2"/>
              </a:rPr>
              <a:t> = important)</a:t>
            </a:r>
            <a:endParaRPr lang="en-US" altLang="en-US" dirty="0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700809"/>
            <a:ext cx="9144000" cy="46434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Physical gates are not ideal components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Logic gates are manufactured in a range of logic families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The ability of a gate to ignore noise is its ‘noise immunity’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Both MOSFETs (FET) and bipolar junction transistors (BJT) are used in gates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MOS devices are voltage controlled, BJT current controlled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All logic gates exhibit a propagation delay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The most widely used logic families are TTL and CMOS.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Both TTL (BJT) and CMOS (FET) gates are produced in a range of versions, each </a:t>
            </a:r>
            <a:r>
              <a:rPr lang="en-US" altLang="en-US" sz="2200" dirty="0" err="1" smtClean="0"/>
              <a:t>optimised</a:t>
            </a:r>
            <a:r>
              <a:rPr lang="en-US" altLang="en-US" sz="2200" dirty="0" smtClean="0"/>
              <a:t> for a particular characteristic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200" dirty="0" smtClean="0"/>
              <a:t>Interface circuitry may be needed to link devices of different families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200" dirty="0" smtClean="0"/>
              <a:t>Noise and EMC issues must be considered during design</a:t>
            </a:r>
            <a:endParaRPr lang="en-US" altLang="en-US" sz="22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0774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altLang="en-US" smtClean="0"/>
          </a:p>
        </p:txBody>
      </p:sp>
      <p:sp>
        <p:nvSpPr>
          <p:cNvPr id="130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8460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347913" y="733425"/>
            <a:ext cx="7504112" cy="838200"/>
          </a:xfrm>
        </p:spPr>
        <p:txBody>
          <a:bodyPr/>
          <a:lstStyle/>
          <a:p>
            <a:pPr algn="ctr" eaLnBrk="1" hangingPunct="1"/>
            <a:r>
              <a:rPr lang="en-US" altLang="en-US" smtClean="0"/>
              <a:t>Implementing digital systems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68488" y="1844675"/>
            <a:ext cx="8547100" cy="4084638"/>
          </a:xfrm>
        </p:spPr>
        <p:txBody>
          <a:bodyPr/>
          <a:lstStyle/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/>
              <a:t>Introduction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/>
              <a:t>Array logic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/>
              <a:t>Microprocessors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System-on-a-chip devices</a:t>
            </a:r>
          </a:p>
          <a:p>
            <a:pPr marL="400050" indent="-400050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Selecting an implementation</a:t>
            </a:r>
            <a:b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en-US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method</a:t>
            </a:r>
          </a:p>
          <a:p>
            <a:pPr lvl="1" eaLnBrk="1" hangingPunct="1">
              <a:buClr>
                <a:schemeClr val="tx1"/>
              </a:buClr>
              <a:tabLst>
                <a:tab pos="1049338" algn="l"/>
              </a:tabLst>
              <a:defRPr/>
            </a:pPr>
            <a:endParaRPr lang="en-US" altLang="en-US" sz="3000" dirty="0"/>
          </a:p>
          <a:p>
            <a:pPr lvl="1" eaLnBrk="1" hangingPunct="1">
              <a:tabLst>
                <a:tab pos="1049338" algn="l"/>
              </a:tabLst>
              <a:defRPr/>
            </a:pPr>
            <a:endParaRPr lang="en-US" altLang="en-US" sz="3000" dirty="0"/>
          </a:p>
          <a:p>
            <a:pPr lvl="1" eaLnBrk="1" hangingPunct="1">
              <a:tabLst>
                <a:tab pos="1049338" algn="l"/>
              </a:tabLst>
              <a:defRPr/>
            </a:pPr>
            <a:endParaRPr lang="en-US" altLang="en-US" sz="3200" dirty="0"/>
          </a:p>
        </p:txBody>
      </p:sp>
      <p:grpSp>
        <p:nvGrpSpPr>
          <p:cNvPr id="131076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1078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107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27</a:t>
              </a:r>
            </a:p>
          </p:txBody>
        </p:sp>
      </p:grpSp>
      <p:pic>
        <p:nvPicPr>
          <p:cNvPr id="131077" name="Picture 9" descr="Chap 2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4" y="1844675"/>
            <a:ext cx="3227387" cy="322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2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5" y="1830389"/>
            <a:ext cx="8331200" cy="4319587"/>
          </a:xfrm>
        </p:spPr>
        <p:txBody>
          <a:bodyPr/>
          <a:lstStyle/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In this lecture we will look at the techniques used to implement complex digital systems</a:t>
            </a:r>
          </a:p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We will begin by looking at the nature of various complex integrated circuits</a:t>
            </a:r>
          </a:p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The complexity of the integrated circuits used within electronic circuits is increasing rapidly</a:t>
            </a:r>
            <a:endParaRPr lang="en-US" altLang="en-US" sz="2600" b="1">
              <a:solidFill>
                <a:srgbClr val="0000FF"/>
              </a:solidFill>
            </a:endParaRPr>
          </a:p>
          <a:p>
            <a:pPr marL="385763" indent="-385763" eaLnBrk="1" hangingPunct="1">
              <a:lnSpc>
                <a:spcPct val="110000"/>
              </a:lnSpc>
            </a:pPr>
            <a:r>
              <a:rPr lang="en-US" altLang="en-US" sz="2600"/>
              <a:t>Available integration level increases exponentially with time (</a:t>
            </a:r>
            <a:r>
              <a:rPr lang="en-US" altLang="en-US" sz="2600" b="1">
                <a:solidFill>
                  <a:srgbClr val="0000FF"/>
                </a:solidFill>
              </a:rPr>
              <a:t>Moore’s Law</a:t>
            </a:r>
            <a:r>
              <a:rPr lang="en-US" altLang="en-US" sz="2600"/>
              <a:t>)</a:t>
            </a: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3127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3131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32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27.1</a:t>
              </a:r>
            </a:p>
          </p:txBody>
        </p:sp>
      </p:grpSp>
      <p:grpSp>
        <p:nvGrpSpPr>
          <p:cNvPr id="133128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3129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27A</a:t>
              </a:r>
            </a:p>
          </p:txBody>
        </p:sp>
        <p:pic>
          <p:nvPicPr>
            <p:cNvPr id="133130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564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844675"/>
            <a:ext cx="8382000" cy="4319588"/>
          </a:xfrm>
        </p:spPr>
        <p:txBody>
          <a:bodyPr/>
          <a:lstStyle/>
          <a:p>
            <a:pPr marL="400050" indent="-400050" eaLnBrk="1" hangingPunct="1"/>
            <a:r>
              <a:rPr lang="en-GB" altLang="en-US" sz="2600" b="1">
                <a:solidFill>
                  <a:srgbClr val="0000FF"/>
                </a:solidFill>
              </a:rPr>
              <a:t>Integration densities of Intel microprocessors</a:t>
            </a:r>
          </a:p>
        </p:txBody>
      </p:sp>
      <p:sp>
        <p:nvSpPr>
          <p:cNvPr id="135171" name="Rectangle 5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Moore’s Law</a:t>
            </a:r>
          </a:p>
        </p:txBody>
      </p:sp>
      <p:pic>
        <p:nvPicPr>
          <p:cNvPr id="135172" name="Picture 4" descr="Figure-27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39" y="2384426"/>
            <a:ext cx="684212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90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33425"/>
            <a:ext cx="8382000" cy="838200"/>
          </a:xfrm>
        </p:spPr>
        <p:txBody>
          <a:bodyPr/>
          <a:lstStyle/>
          <a:p>
            <a:pPr marL="193675" indent="-193675" eaLnBrk="1" hangingPunct="1"/>
            <a:r>
              <a:rPr lang="en-US" altLang="en-US" smtClean="0"/>
              <a:t>Array logic (for information only, not tested)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8025" y="1858963"/>
            <a:ext cx="8331200" cy="4824412"/>
          </a:xfrm>
        </p:spPr>
        <p:txBody>
          <a:bodyPr/>
          <a:lstStyle/>
          <a:p>
            <a:pPr marL="395288" indent="-395288" eaLnBrk="1" hangingPunct="1"/>
            <a:r>
              <a:rPr lang="en-US" altLang="en-US" sz="2600" b="1">
                <a:solidFill>
                  <a:srgbClr val="0000FF"/>
                </a:solidFill>
              </a:rPr>
              <a:t>Programmable logic devices (PLDs)</a:t>
            </a:r>
          </a:p>
          <a:p>
            <a:pPr lvl="1" eaLnBrk="1" hangingPunct="1"/>
            <a:r>
              <a:rPr lang="en-US" altLang="en-US" sz="2400"/>
              <a:t>these are examples of </a:t>
            </a:r>
            <a:r>
              <a:rPr lang="en-US" altLang="en-US" sz="2400" b="1">
                <a:solidFill>
                  <a:srgbClr val="0000FF"/>
                </a:solidFill>
              </a:rPr>
              <a:t>uncommitted logic</a:t>
            </a:r>
          </a:p>
          <a:p>
            <a:pPr lvl="1" eaLnBrk="1" hangingPunct="1"/>
            <a:r>
              <a:rPr lang="en-US" altLang="en-US" sz="2400"/>
              <a:t>forms include:</a:t>
            </a:r>
          </a:p>
          <a:p>
            <a:pPr lvl="2" eaLnBrk="1" hangingPunct="1"/>
            <a:r>
              <a:rPr lang="en-US" altLang="en-US" sz="2200"/>
              <a:t>programmable logic array (PLA)</a:t>
            </a:r>
          </a:p>
          <a:p>
            <a:pPr lvl="2" eaLnBrk="1" hangingPunct="1"/>
            <a:r>
              <a:rPr lang="en-US" altLang="en-US" sz="2200"/>
              <a:t>programmable array logic (PAL) 3,</a:t>
            </a:r>
          </a:p>
          <a:p>
            <a:pPr lvl="2" eaLnBrk="1" hangingPunct="1"/>
            <a:r>
              <a:rPr lang="en-US" altLang="en-US" sz="2200"/>
              <a:t>programmable read only memory (PROM)</a:t>
            </a:r>
          </a:p>
          <a:p>
            <a:pPr lvl="2" eaLnBrk="1" hangingPunct="1"/>
            <a:r>
              <a:rPr lang="en-US" altLang="en-US" sz="2200">
                <a:solidFill>
                  <a:srgbClr val="0070C0"/>
                </a:solidFill>
              </a:rPr>
              <a:t>generic array logic (GAL)</a:t>
            </a:r>
          </a:p>
          <a:p>
            <a:pPr lvl="2" eaLnBrk="1" hangingPunct="1"/>
            <a:r>
              <a:rPr lang="en-US" altLang="en-US" sz="2200">
                <a:solidFill>
                  <a:srgbClr val="0070C0"/>
                </a:solidFill>
              </a:rPr>
              <a:t>erasable programmable logic device (EPLD)</a:t>
            </a:r>
          </a:p>
          <a:p>
            <a:pPr lvl="2" eaLnBrk="1" hangingPunct="1"/>
            <a:r>
              <a:rPr lang="en-US" altLang="en-US" sz="2200">
                <a:solidFill>
                  <a:srgbClr val="0070C0"/>
                </a:solidFill>
              </a:rPr>
              <a:t>programmable electrically erasable logic (PEEL)</a:t>
            </a:r>
          </a:p>
          <a:p>
            <a:pPr lvl="2" eaLnBrk="1" hangingPunct="1"/>
            <a:r>
              <a:rPr lang="en-US" altLang="en-US" sz="2200"/>
              <a:t>complex programmable logic device (CPLD)</a:t>
            </a:r>
          </a:p>
          <a:p>
            <a:pPr lvl="2" eaLnBrk="1" hangingPunct="1"/>
            <a:r>
              <a:rPr lang="en-US" altLang="en-US" sz="2200"/>
              <a:t>field programmable gate array (FPGA)</a:t>
            </a: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137223" name="Group 9"/>
          <p:cNvGrpSpPr>
            <a:grpSpLocks/>
          </p:cNvGrpSpPr>
          <p:nvPr/>
        </p:nvGrpSpPr>
        <p:grpSpPr bwMode="auto">
          <a:xfrm>
            <a:off x="9191626" y="1874838"/>
            <a:ext cx="1477963" cy="1274762"/>
            <a:chOff x="7272300" y="224644"/>
            <a:chExt cx="1476608" cy="1274592"/>
          </a:xfrm>
        </p:grpSpPr>
        <p:pic>
          <p:nvPicPr>
            <p:cNvPr id="137228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7229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27.2</a:t>
              </a:r>
            </a:p>
          </p:txBody>
        </p:sp>
      </p:grpSp>
      <p:sp>
        <p:nvSpPr>
          <p:cNvPr id="137224" name="TextBox 1"/>
          <p:cNvSpPr txBox="1">
            <a:spLocks noChangeArrowheads="1"/>
          </p:cNvSpPr>
          <p:nvPr/>
        </p:nvSpPr>
        <p:spPr bwMode="auto">
          <a:xfrm>
            <a:off x="1522413" y="4972050"/>
            <a:ext cx="13319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0070C0"/>
                </a:solidFill>
              </a:rPr>
              <a:t>Re-programmable</a:t>
            </a:r>
          </a:p>
        </p:txBody>
      </p:sp>
      <p:sp>
        <p:nvSpPr>
          <p:cNvPr id="3" name="Left Brace 2"/>
          <p:cNvSpPr/>
          <p:nvPr/>
        </p:nvSpPr>
        <p:spPr bwMode="auto">
          <a:xfrm>
            <a:off x="2747963" y="4545013"/>
            <a:ext cx="252412" cy="1116012"/>
          </a:xfrm>
          <a:prstGeom prst="leftBrace">
            <a:avLst/>
          </a:prstGeom>
          <a:noFill/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7226" name="TextBox 12"/>
          <p:cNvSpPr txBox="1">
            <a:spLocks noChangeArrowheads="1"/>
          </p:cNvSpPr>
          <p:nvPr/>
        </p:nvSpPr>
        <p:spPr bwMode="auto">
          <a:xfrm>
            <a:off x="1524001" y="5913439"/>
            <a:ext cx="13319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100">
                <a:solidFill>
                  <a:srgbClr val="000000"/>
                </a:solidFill>
              </a:rPr>
              <a:t>Arrays of arrays</a:t>
            </a:r>
          </a:p>
        </p:txBody>
      </p:sp>
      <p:sp>
        <p:nvSpPr>
          <p:cNvPr id="137227" name="Left Brace 13"/>
          <p:cNvSpPr>
            <a:spLocks/>
          </p:cNvSpPr>
          <p:nvPr/>
        </p:nvSpPr>
        <p:spPr bwMode="auto">
          <a:xfrm>
            <a:off x="2747963" y="5732464"/>
            <a:ext cx="252412" cy="612775"/>
          </a:xfrm>
          <a:prstGeom prst="leftBrace">
            <a:avLst>
              <a:gd name="adj1" fmla="val 8328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0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Logic levels</a:t>
            </a:r>
          </a:p>
          <a:p>
            <a:pPr lvl="1" eaLnBrk="1" hangingPunct="1"/>
            <a:r>
              <a:rPr lang="en-GB" altLang="en-US" sz="2400"/>
              <a:t>The voltage ranges representing ‘0’ and ‘1’ represent the </a:t>
            </a:r>
            <a:r>
              <a:rPr lang="en-GB" altLang="en-US" sz="2400" b="1">
                <a:solidFill>
                  <a:srgbClr val="0000FF"/>
                </a:solidFill>
              </a:rPr>
              <a:t>logic levels</a:t>
            </a:r>
            <a:r>
              <a:rPr lang="en-GB" altLang="en-US" sz="2400"/>
              <a:t> of the circuit</a:t>
            </a:r>
          </a:p>
          <a:p>
            <a:pPr lvl="1" eaLnBrk="1" hangingPunct="1"/>
            <a:r>
              <a:rPr lang="en-GB" altLang="en-US" sz="2400"/>
              <a:t>Often </a:t>
            </a:r>
            <a:r>
              <a:rPr lang="en-GB" altLang="en-US" sz="2400" b="1">
                <a:solidFill>
                  <a:srgbClr val="0000FF"/>
                </a:solidFill>
              </a:rPr>
              <a:t>logic 0</a:t>
            </a:r>
            <a:r>
              <a:rPr lang="en-GB" altLang="en-US" sz="2400"/>
              <a:t> is represented by a voltage close to 0 V but the allowable voltage range varies considerably</a:t>
            </a:r>
          </a:p>
          <a:p>
            <a:pPr lvl="1" eaLnBrk="1" hangingPunct="1"/>
            <a:r>
              <a:rPr lang="en-GB" altLang="en-US" sz="2400"/>
              <a:t>The voltage used to represent </a:t>
            </a:r>
            <a:r>
              <a:rPr lang="en-GB" altLang="en-US" sz="2400" b="1">
                <a:solidFill>
                  <a:srgbClr val="0000FF"/>
                </a:solidFill>
              </a:rPr>
              <a:t>logic 1</a:t>
            </a:r>
            <a:r>
              <a:rPr lang="en-GB" altLang="en-US" sz="2400"/>
              <a:t> also varies greatly. In some circuits it might be 2-4 V, while in others it might be 12-15 V</a:t>
            </a:r>
          </a:p>
          <a:p>
            <a:pPr lvl="1" eaLnBrk="1" hangingPunct="1"/>
            <a:r>
              <a:rPr lang="en-GB" altLang="en-US" sz="2400"/>
              <a:t>In order for one gate to work with another the logic levels must be compatible</a:t>
            </a:r>
          </a:p>
        </p:txBody>
      </p:sp>
    </p:spTree>
    <p:extLst>
      <p:ext uri="{BB962C8B-B14F-4D97-AF65-F5344CB8AC3E}">
        <p14:creationId xmlns:p14="http://schemas.microsoft.com/office/powerpoint/2010/main" val="260104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858964"/>
            <a:ext cx="8382000" cy="4319587"/>
          </a:xfrm>
        </p:spPr>
        <p:txBody>
          <a:bodyPr/>
          <a:lstStyle/>
          <a:p>
            <a:pPr marL="400050" indent="-400050" eaLnBrk="1" hangingPunct="1"/>
            <a:r>
              <a:rPr lang="en-GB" altLang="en-US" sz="2600" b="1">
                <a:solidFill>
                  <a:srgbClr val="0000FF"/>
                </a:solidFill>
              </a:rPr>
              <a:t>Programmable logic array (PLA)</a:t>
            </a:r>
          </a:p>
          <a:p>
            <a:pPr lvl="1" eaLnBrk="1" hangingPunct="1"/>
            <a:r>
              <a:rPr lang="en-GB" altLang="en-US" sz="2400"/>
              <a:t>has an array of inverters, AND gates and OR gates</a:t>
            </a:r>
          </a:p>
          <a:p>
            <a:pPr lvl="1" eaLnBrk="1" hangingPunct="1"/>
            <a:r>
              <a:rPr lang="en-GB" altLang="en-US" sz="2400"/>
              <a:t>can implement any logic function (given limits on numbers of inputs and outputs)</a:t>
            </a:r>
          </a:p>
          <a:p>
            <a:pPr lvl="1" eaLnBrk="1" hangingPunct="1">
              <a:buFontTx/>
              <a:buNone/>
            </a:pPr>
            <a:r>
              <a:rPr lang="en-GB" altLang="en-US" sz="2400" b="1">
                <a:solidFill>
                  <a:srgbClr val="0000FF"/>
                </a:solidFill>
              </a:rPr>
              <a:t>Example:</a:t>
            </a:r>
            <a:r>
              <a:rPr lang="en-GB" altLang="en-US" sz="2400"/>
              <a:t> consider a system with four  inputs</a:t>
            </a:r>
            <a:br>
              <a:rPr lang="en-GB" altLang="en-US" sz="2400"/>
            </a:br>
            <a:r>
              <a:rPr lang="en-GB" altLang="en-US" sz="2400" i="1"/>
              <a:t>A</a:t>
            </a:r>
            <a:r>
              <a:rPr lang="en-GB" altLang="en-US" sz="2400"/>
              <a:t>, </a:t>
            </a:r>
            <a:r>
              <a:rPr lang="en-GB" altLang="en-US" sz="2400" i="1"/>
              <a:t>B</a:t>
            </a:r>
            <a:r>
              <a:rPr lang="en-GB" altLang="en-US" sz="2400"/>
              <a:t>, </a:t>
            </a:r>
            <a:r>
              <a:rPr lang="en-GB" altLang="en-US" sz="2400" i="1"/>
              <a:t>C</a:t>
            </a:r>
            <a:r>
              <a:rPr lang="en-GB" altLang="en-US" sz="2400"/>
              <a:t> and </a:t>
            </a:r>
            <a:r>
              <a:rPr lang="en-GB" altLang="en-US" sz="2400" i="1"/>
              <a:t>D</a:t>
            </a:r>
            <a:r>
              <a:rPr lang="en-GB" altLang="en-US" sz="2400"/>
              <a:t> and three output </a:t>
            </a:r>
            <a:r>
              <a:rPr lang="en-GB" altLang="en-US" sz="2400" i="1"/>
              <a:t>X</a:t>
            </a:r>
            <a:r>
              <a:rPr lang="en-GB" altLang="en-US" sz="2400"/>
              <a:t>, </a:t>
            </a:r>
            <a:r>
              <a:rPr lang="en-GB" altLang="en-US" sz="2400" i="1"/>
              <a:t>Y</a:t>
            </a:r>
            <a:r>
              <a:rPr lang="en-GB" altLang="en-US" sz="2400"/>
              <a:t> and </a:t>
            </a:r>
            <a:r>
              <a:rPr lang="en-GB" altLang="en-US" sz="2400" i="1"/>
              <a:t>Z</a:t>
            </a:r>
            <a:r>
              <a:rPr lang="en-GB" altLang="en-US" sz="2400"/>
              <a:t>, where</a:t>
            </a:r>
          </a:p>
        </p:txBody>
      </p:sp>
      <p:graphicFrame>
        <p:nvGraphicFramePr>
          <p:cNvPr id="139267" name="Object 4"/>
          <p:cNvGraphicFramePr>
            <a:graphicFrameLocks noChangeAspect="1"/>
          </p:cNvGraphicFramePr>
          <p:nvPr/>
        </p:nvGraphicFramePr>
        <p:xfrm>
          <a:off x="4440239" y="4581525"/>
          <a:ext cx="27082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8" name="Équation" r:id="rId4" imgW="2679700" imgH="317500" progId="Equation.3">
                  <p:embed/>
                </p:oleObj>
              </mc:Choice>
              <mc:Fallback>
                <p:oleObj name="Équation" r:id="rId4" imgW="26797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9" y="4581525"/>
                        <a:ext cx="270827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68" name="Rectangle 5"/>
          <p:cNvSpPr>
            <a:spLocks noChangeArrowheads="1"/>
          </p:cNvSpPr>
          <p:nvPr/>
        </p:nvSpPr>
        <p:spPr bwMode="auto">
          <a:xfrm>
            <a:off x="1524001" y="309815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139269" name="Object 6"/>
          <p:cNvGraphicFramePr>
            <a:graphicFrameLocks noChangeAspect="1"/>
          </p:cNvGraphicFramePr>
          <p:nvPr/>
        </p:nvGraphicFramePr>
        <p:xfrm>
          <a:off x="4475163" y="5049838"/>
          <a:ext cx="27352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9" name="Equation" r:id="rId6" imgW="2691232" imgH="317362" progId="Equation.3">
                  <p:embed/>
                </p:oleObj>
              </mc:Choice>
              <mc:Fallback>
                <p:oleObj name="Equation" r:id="rId6" imgW="2691232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163" y="5049838"/>
                        <a:ext cx="2735262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70" name="Rectangle 7"/>
          <p:cNvSpPr>
            <a:spLocks noChangeArrowheads="1"/>
          </p:cNvSpPr>
          <p:nvPr/>
        </p:nvSpPr>
        <p:spPr bwMode="auto">
          <a:xfrm>
            <a:off x="1524001" y="309815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139271" name="Object 8"/>
          <p:cNvGraphicFramePr>
            <a:graphicFrameLocks noChangeAspect="1"/>
          </p:cNvGraphicFramePr>
          <p:nvPr/>
        </p:nvGraphicFramePr>
        <p:xfrm>
          <a:off x="4518026" y="5553076"/>
          <a:ext cx="39862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40" name="Equation" r:id="rId8" imgW="3937000" imgH="317500" progId="Equation.3">
                  <p:embed/>
                </p:oleObj>
              </mc:Choice>
              <mc:Fallback>
                <p:oleObj name="Equation" r:id="rId8" imgW="39370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6" y="5553076"/>
                        <a:ext cx="3986213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9272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9273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27B</a:t>
              </a:r>
            </a:p>
          </p:txBody>
        </p:sp>
        <p:pic>
          <p:nvPicPr>
            <p:cNvPr id="139274" name="Picture 6" descr="Video icon.jp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042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589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 structure</a:t>
            </a:r>
            <a:br>
              <a:rPr lang="en-GB" altLang="en-US" sz="2600"/>
            </a:br>
            <a:r>
              <a:rPr lang="en-GB" altLang="en-US" sz="2600"/>
              <a:t>of a simple PLA</a:t>
            </a:r>
          </a:p>
        </p:txBody>
      </p:sp>
      <p:pic>
        <p:nvPicPr>
          <p:cNvPr id="141315" name="Picture 3" descr="C27NF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9" y="1639889"/>
            <a:ext cx="4632325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6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721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 PLA programmed</a:t>
            </a:r>
            <a:br>
              <a:rPr lang="en-GB" altLang="en-US" sz="2600"/>
            </a:br>
            <a:r>
              <a:rPr lang="en-GB" altLang="en-US" sz="2600"/>
              <a:t>to give the required</a:t>
            </a:r>
            <a:br>
              <a:rPr lang="en-GB" altLang="en-US" sz="2600"/>
            </a:br>
            <a:r>
              <a:rPr lang="en-GB" altLang="en-US" sz="2600"/>
              <a:t>output functions</a:t>
            </a:r>
          </a:p>
          <a:p>
            <a:pPr lvl="1" eaLnBrk="1" hangingPunct="1"/>
            <a:r>
              <a:rPr lang="en-GB" altLang="en-US" sz="2600"/>
              <a:t>the device is</a:t>
            </a:r>
            <a:br>
              <a:rPr lang="en-GB" altLang="en-US" sz="2600"/>
            </a:br>
            <a:r>
              <a:rPr lang="en-GB" altLang="en-US" sz="2600"/>
              <a:t>programmed by</a:t>
            </a:r>
            <a:br>
              <a:rPr lang="en-GB" altLang="en-US" sz="2600"/>
            </a:br>
            <a:r>
              <a:rPr lang="en-GB" altLang="en-US" sz="2600"/>
              <a:t>blowing fusible</a:t>
            </a:r>
            <a:br>
              <a:rPr lang="en-GB" altLang="en-US" sz="2600"/>
            </a:br>
            <a:r>
              <a:rPr lang="en-GB" altLang="en-US" sz="2600"/>
              <a:t>links at the various</a:t>
            </a:r>
            <a:br>
              <a:rPr lang="en-GB" altLang="en-US" sz="2600"/>
            </a:br>
            <a:r>
              <a:rPr lang="en-GB" altLang="en-US" sz="2600"/>
              <a:t>interconnection</a:t>
            </a:r>
            <a:br>
              <a:rPr lang="en-GB" altLang="en-US" sz="2600"/>
            </a:br>
            <a:r>
              <a:rPr lang="en-GB" altLang="en-US" sz="2600"/>
              <a:t>points</a:t>
            </a: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6" y="1693863"/>
            <a:ext cx="3775075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3364" name="Object 4"/>
          <p:cNvGraphicFramePr>
            <a:graphicFrameLocks noChangeAspect="1"/>
          </p:cNvGraphicFramePr>
          <p:nvPr/>
        </p:nvGraphicFramePr>
        <p:xfrm>
          <a:off x="8621714" y="5446713"/>
          <a:ext cx="1373187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62" name="Équation" r:id="rId5" imgW="1358310" imgH="203112" progId="Equation.3">
                  <p:embed/>
                </p:oleObj>
              </mc:Choice>
              <mc:Fallback>
                <p:oleObj name="Équation" r:id="rId5" imgW="1358310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714" y="5446713"/>
                        <a:ext cx="1373187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5" name="Object 6"/>
          <p:cNvGraphicFramePr>
            <a:graphicFrameLocks noChangeAspect="1"/>
          </p:cNvGraphicFramePr>
          <p:nvPr/>
        </p:nvGraphicFramePr>
        <p:xfrm>
          <a:off x="8621714" y="5692775"/>
          <a:ext cx="13938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63" name="Équation" r:id="rId7" imgW="1371600" imgH="203200" progId="Equation.3">
                  <p:embed/>
                </p:oleObj>
              </mc:Choice>
              <mc:Fallback>
                <p:oleObj name="Équation" r:id="rId7" imgW="13716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714" y="5692775"/>
                        <a:ext cx="1393825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6" name="Object 8"/>
          <p:cNvGraphicFramePr>
            <a:graphicFrameLocks noChangeAspect="1"/>
          </p:cNvGraphicFramePr>
          <p:nvPr/>
        </p:nvGraphicFramePr>
        <p:xfrm>
          <a:off x="8621713" y="5961063"/>
          <a:ext cx="2032000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64" name="Équation" r:id="rId9" imgW="2005729" imgH="203112" progId="Equation.3">
                  <p:embed/>
                </p:oleObj>
              </mc:Choice>
              <mc:Fallback>
                <p:oleObj name="Équation" r:id="rId9" imgW="2005729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713" y="5961063"/>
                        <a:ext cx="2032000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082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5922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logic array shorthand symbolic notation</a:t>
            </a:r>
          </a:p>
        </p:txBody>
      </p:sp>
      <p:pic>
        <p:nvPicPr>
          <p:cNvPr id="145411" name="Picture 3" descr="C15NF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2060575"/>
            <a:ext cx="5056188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5412" name="Group 1"/>
          <p:cNvGrpSpPr>
            <a:grpSpLocks/>
          </p:cNvGrpSpPr>
          <p:nvPr/>
        </p:nvGrpSpPr>
        <p:grpSpPr bwMode="auto">
          <a:xfrm>
            <a:off x="3467100" y="5622926"/>
            <a:ext cx="5062538" cy="809625"/>
            <a:chOff x="1943708" y="5623210"/>
            <a:chExt cx="5062711" cy="810034"/>
          </a:xfrm>
        </p:grpSpPr>
        <p:pic>
          <p:nvPicPr>
            <p:cNvPr id="145413" name="Picture 3" descr="C15NF0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708" y="5623210"/>
              <a:ext cx="5062711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5414" name="Picture 3" descr="C15NF0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74" t="12645" r="48508" b="78053"/>
            <a:stretch>
              <a:fillRect/>
            </a:stretch>
          </p:blipFill>
          <p:spPr bwMode="auto">
            <a:xfrm>
              <a:off x="4247964" y="5661248"/>
              <a:ext cx="314325" cy="321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850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a PLA with 6 inputs,</a:t>
            </a:r>
            <a:br>
              <a:rPr lang="en-GB" altLang="en-US" sz="2600"/>
            </a:br>
            <a:r>
              <a:rPr lang="en-GB" altLang="en-US" sz="2600"/>
              <a:t>4 outputs and</a:t>
            </a:r>
            <a:br>
              <a:rPr lang="en-GB" altLang="en-US" sz="2600"/>
            </a:br>
            <a:r>
              <a:rPr lang="en-GB" altLang="en-US" sz="2600"/>
              <a:t>16 product terms</a:t>
            </a:r>
          </a:p>
          <a:p>
            <a:pPr lvl="1" eaLnBrk="1" hangingPunct="1"/>
            <a:endParaRPr lang="en-GB" altLang="en-US" sz="2600"/>
          </a:p>
        </p:txBody>
      </p:sp>
      <p:pic>
        <p:nvPicPr>
          <p:cNvPr id="147459" name="Picture 3" descr="C15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1736725"/>
            <a:ext cx="3810000" cy="441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880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858964"/>
            <a:ext cx="8382000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Programming tools</a:t>
            </a:r>
            <a:br>
              <a:rPr lang="en-GB" altLang="en-US" sz="2600" b="1">
                <a:solidFill>
                  <a:srgbClr val="0000FF"/>
                </a:solidFill>
              </a:rPr>
            </a:br>
            <a:r>
              <a:rPr lang="en-GB" altLang="en-US" sz="2600" b="1">
                <a:solidFill>
                  <a:srgbClr val="0000FF"/>
                </a:solidFill>
              </a:rPr>
              <a:t>for array logic</a:t>
            </a:r>
          </a:p>
          <a:p>
            <a:pPr lvl="1" eaLnBrk="1" hangingPunct="1"/>
            <a:r>
              <a:rPr lang="en-GB" altLang="en-US" sz="2400"/>
              <a:t>automated tools are used</a:t>
            </a:r>
            <a:br>
              <a:rPr lang="en-GB" altLang="en-US" sz="2400"/>
            </a:br>
            <a:r>
              <a:rPr lang="en-GB" altLang="en-US" sz="2400"/>
              <a:t>in almost all cases</a:t>
            </a:r>
          </a:p>
          <a:p>
            <a:pPr lvl="1" eaLnBrk="1" hangingPunct="1"/>
            <a:r>
              <a:rPr lang="en-GB" altLang="en-US" sz="2400"/>
              <a:t>often make use of</a:t>
            </a:r>
            <a:br>
              <a:rPr lang="en-GB" altLang="en-US" sz="2400"/>
            </a:br>
            <a:r>
              <a:rPr lang="en-GB" altLang="en-US" sz="2400" b="1">
                <a:solidFill>
                  <a:srgbClr val="0000FF"/>
                </a:solidFill>
              </a:rPr>
              <a:t>hardware description</a:t>
            </a:r>
            <a:br>
              <a:rPr lang="en-GB" altLang="en-US" sz="2400" b="1">
                <a:solidFill>
                  <a:srgbClr val="0000FF"/>
                </a:solidFill>
              </a:rPr>
            </a:br>
            <a:r>
              <a:rPr lang="en-GB" altLang="en-US" sz="2400" b="1">
                <a:solidFill>
                  <a:srgbClr val="0000FF"/>
                </a:solidFill>
              </a:rPr>
              <a:t>languages</a:t>
            </a:r>
            <a:r>
              <a:rPr lang="en-GB" altLang="en-US" sz="2400"/>
              <a:t> </a:t>
            </a:r>
          </a:p>
          <a:p>
            <a:pPr lvl="1" eaLnBrk="1" hangingPunct="1"/>
            <a:r>
              <a:rPr lang="en-GB" altLang="en-US" sz="2400"/>
              <a:t>fuse maps are passed</a:t>
            </a:r>
            <a:br>
              <a:rPr lang="en-GB" altLang="en-US" sz="2400"/>
            </a:br>
            <a:r>
              <a:rPr lang="en-GB" altLang="en-US" sz="2400"/>
              <a:t>to a </a:t>
            </a:r>
            <a:r>
              <a:rPr lang="en-GB" altLang="en-US" sz="2400" b="1">
                <a:solidFill>
                  <a:srgbClr val="0000FF"/>
                </a:solidFill>
              </a:rPr>
              <a:t>programmer</a:t>
            </a:r>
            <a:r>
              <a:rPr lang="en-GB" altLang="en-US" sz="2400"/>
              <a:t> to </a:t>
            </a:r>
            <a:br>
              <a:rPr lang="en-GB" altLang="en-US" sz="2400"/>
            </a:br>
            <a:r>
              <a:rPr lang="en-GB" altLang="en-US" sz="2400"/>
              <a:t>configure the device</a:t>
            </a:r>
          </a:p>
        </p:txBody>
      </p:sp>
      <p:pic>
        <p:nvPicPr>
          <p:cNvPr id="149507" name="Picture 6" descr="C15NF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1765301"/>
            <a:ext cx="3043238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40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858964"/>
            <a:ext cx="8382000" cy="4319587"/>
          </a:xfrm>
        </p:spPr>
        <p:txBody>
          <a:bodyPr/>
          <a:lstStyle/>
          <a:p>
            <a:pPr marL="400050" indent="-400050" eaLnBrk="1" hangingPunct="1"/>
            <a:r>
              <a:rPr lang="en-GB" altLang="en-US" sz="2600" b="1">
                <a:solidFill>
                  <a:srgbClr val="0000FF"/>
                </a:solidFill>
              </a:rPr>
              <a:t>Programmable logic array (PLA)</a:t>
            </a:r>
          </a:p>
          <a:p>
            <a:pPr lvl="1" eaLnBrk="1" hangingPunct="1"/>
            <a:r>
              <a:rPr lang="en-GB" altLang="en-US" sz="2400"/>
              <a:t>has an array of inverters, AND gates and OR gates</a:t>
            </a:r>
          </a:p>
          <a:p>
            <a:pPr lvl="1" eaLnBrk="1" hangingPunct="1"/>
            <a:r>
              <a:rPr lang="en-GB" altLang="en-US" sz="2400"/>
              <a:t>can implement any logic function (given limits on numbers of inputs and outputs)</a:t>
            </a:r>
          </a:p>
          <a:p>
            <a:pPr lvl="1" eaLnBrk="1" hangingPunct="1">
              <a:buFontTx/>
              <a:buNone/>
            </a:pPr>
            <a:r>
              <a:rPr lang="en-GB" altLang="en-US" sz="2400" b="1">
                <a:solidFill>
                  <a:srgbClr val="0000FF"/>
                </a:solidFill>
              </a:rPr>
              <a:t>Example:</a:t>
            </a:r>
            <a:r>
              <a:rPr lang="en-GB" altLang="en-US" sz="2400"/>
              <a:t> consider a system with four  inputs</a:t>
            </a:r>
            <a:br>
              <a:rPr lang="en-GB" altLang="en-US" sz="2400"/>
            </a:br>
            <a:r>
              <a:rPr lang="en-GB" altLang="en-US" sz="2400" i="1"/>
              <a:t>A</a:t>
            </a:r>
            <a:r>
              <a:rPr lang="en-GB" altLang="en-US" sz="2400"/>
              <a:t>, </a:t>
            </a:r>
            <a:r>
              <a:rPr lang="en-GB" altLang="en-US" sz="2400" i="1"/>
              <a:t>B</a:t>
            </a:r>
            <a:r>
              <a:rPr lang="en-GB" altLang="en-US" sz="2400"/>
              <a:t>, </a:t>
            </a:r>
            <a:r>
              <a:rPr lang="en-GB" altLang="en-US" sz="2400" i="1"/>
              <a:t>C</a:t>
            </a:r>
            <a:r>
              <a:rPr lang="en-GB" altLang="en-US" sz="2400"/>
              <a:t> and </a:t>
            </a:r>
            <a:r>
              <a:rPr lang="en-GB" altLang="en-US" sz="2400" i="1"/>
              <a:t>D</a:t>
            </a:r>
            <a:r>
              <a:rPr lang="en-GB" altLang="en-US" sz="2400"/>
              <a:t> and three output </a:t>
            </a:r>
            <a:r>
              <a:rPr lang="en-GB" altLang="en-US" sz="2400" i="1"/>
              <a:t>X</a:t>
            </a:r>
            <a:r>
              <a:rPr lang="en-GB" altLang="en-US" sz="2400"/>
              <a:t>, </a:t>
            </a:r>
            <a:r>
              <a:rPr lang="en-GB" altLang="en-US" sz="2400" i="1"/>
              <a:t>Y</a:t>
            </a:r>
            <a:r>
              <a:rPr lang="en-GB" altLang="en-US" sz="2400"/>
              <a:t> and </a:t>
            </a:r>
            <a:r>
              <a:rPr lang="en-GB" altLang="en-US" sz="2400" i="1"/>
              <a:t>Z</a:t>
            </a:r>
            <a:r>
              <a:rPr lang="en-GB" altLang="en-US" sz="2400"/>
              <a:t>, where</a:t>
            </a:r>
          </a:p>
        </p:txBody>
      </p:sp>
      <p:graphicFrame>
        <p:nvGraphicFramePr>
          <p:cNvPr id="75779" name="Object 4"/>
          <p:cNvGraphicFramePr>
            <a:graphicFrameLocks noChangeAspect="1"/>
          </p:cNvGraphicFramePr>
          <p:nvPr/>
        </p:nvGraphicFramePr>
        <p:xfrm>
          <a:off x="4440239" y="4581525"/>
          <a:ext cx="27082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8" name="Équation" r:id="rId4" imgW="2679700" imgH="317500" progId="Equation.3">
                  <p:embed/>
                </p:oleObj>
              </mc:Choice>
              <mc:Fallback>
                <p:oleObj name="Équation" r:id="rId4" imgW="26797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9" y="4581525"/>
                        <a:ext cx="270827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0" name="Rectangle 5"/>
          <p:cNvSpPr>
            <a:spLocks noChangeArrowheads="1"/>
          </p:cNvSpPr>
          <p:nvPr/>
        </p:nvSpPr>
        <p:spPr bwMode="auto">
          <a:xfrm>
            <a:off x="1524001" y="309815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75781" name="Object 6"/>
          <p:cNvGraphicFramePr>
            <a:graphicFrameLocks noChangeAspect="1"/>
          </p:cNvGraphicFramePr>
          <p:nvPr/>
        </p:nvGraphicFramePr>
        <p:xfrm>
          <a:off x="4475163" y="5049838"/>
          <a:ext cx="27352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9" name="Equation" r:id="rId6" imgW="2691232" imgH="317362" progId="Equation.3">
                  <p:embed/>
                </p:oleObj>
              </mc:Choice>
              <mc:Fallback>
                <p:oleObj name="Equation" r:id="rId6" imgW="2691232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163" y="5049838"/>
                        <a:ext cx="2735262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2" name="Rectangle 7"/>
          <p:cNvSpPr>
            <a:spLocks noChangeArrowheads="1"/>
          </p:cNvSpPr>
          <p:nvPr/>
        </p:nvSpPr>
        <p:spPr bwMode="auto">
          <a:xfrm>
            <a:off x="1524001" y="309815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aphicFrame>
        <p:nvGraphicFramePr>
          <p:cNvPr id="75783" name="Object 8"/>
          <p:cNvGraphicFramePr>
            <a:graphicFrameLocks noChangeAspect="1"/>
          </p:cNvGraphicFramePr>
          <p:nvPr/>
        </p:nvGraphicFramePr>
        <p:xfrm>
          <a:off x="4518026" y="5553076"/>
          <a:ext cx="39862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10" name="Equation" r:id="rId8" imgW="3937000" imgH="317500" progId="Equation.3">
                  <p:embed/>
                </p:oleObj>
              </mc:Choice>
              <mc:Fallback>
                <p:oleObj name="Equation" r:id="rId8" imgW="39370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6" y="5553076"/>
                        <a:ext cx="3986213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5784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solidFill>
                    <a:srgbClr val="000000"/>
                  </a:solidFill>
                  <a:latin typeface="Arial"/>
                </a:rPr>
                <a:t>Video 27B</a:t>
              </a:r>
            </a:p>
          </p:txBody>
        </p:sp>
        <p:pic>
          <p:nvPicPr>
            <p:cNvPr id="75786" name="Picture 6" descr="Video icon.jp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5429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58964"/>
            <a:ext cx="8382000" cy="4319587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the structure</a:t>
            </a:r>
            <a:br>
              <a:rPr lang="en-GB" altLang="en-US" sz="2600"/>
            </a:br>
            <a:r>
              <a:rPr lang="en-GB" altLang="en-US" sz="2600"/>
              <a:t>of a simple PLA</a:t>
            </a:r>
          </a:p>
        </p:txBody>
      </p:sp>
      <p:pic>
        <p:nvPicPr>
          <p:cNvPr id="77827" name="Picture 3" descr="C27NF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20" y="1639680"/>
            <a:ext cx="4632325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83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721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the PLA programmed</a:t>
            </a:r>
            <a:br>
              <a:rPr lang="en-GB" altLang="en-US" sz="2600" dirty="0"/>
            </a:br>
            <a:r>
              <a:rPr lang="en-GB" altLang="en-US" sz="2600" dirty="0"/>
              <a:t>to give the required</a:t>
            </a:r>
            <a:br>
              <a:rPr lang="en-GB" altLang="en-US" sz="2600" dirty="0"/>
            </a:br>
            <a:r>
              <a:rPr lang="en-GB" altLang="en-US" sz="2600" dirty="0"/>
              <a:t>output functions</a:t>
            </a:r>
          </a:p>
          <a:p>
            <a:pPr lvl="1" eaLnBrk="1" hangingPunct="1"/>
            <a:r>
              <a:rPr lang="en-GB" altLang="en-US" sz="2600" dirty="0"/>
              <a:t>the device is</a:t>
            </a:r>
            <a:br>
              <a:rPr lang="en-GB" altLang="en-US" sz="2600" dirty="0"/>
            </a:br>
            <a:r>
              <a:rPr lang="en-GB" altLang="en-US" sz="2600" dirty="0"/>
              <a:t>programmed by</a:t>
            </a:r>
            <a:br>
              <a:rPr lang="en-GB" altLang="en-US" sz="2600" dirty="0"/>
            </a:br>
            <a:r>
              <a:rPr lang="en-GB" altLang="en-US" sz="2600" dirty="0"/>
              <a:t>blowing fusible</a:t>
            </a:r>
            <a:br>
              <a:rPr lang="en-GB" altLang="en-US" sz="2600" dirty="0"/>
            </a:br>
            <a:r>
              <a:rPr lang="en-GB" altLang="en-US" sz="2600" dirty="0"/>
              <a:t>links at the various</a:t>
            </a:r>
            <a:br>
              <a:rPr lang="en-GB" altLang="en-US" sz="2600" dirty="0"/>
            </a:br>
            <a:r>
              <a:rPr lang="en-GB" altLang="en-US" sz="2600" dirty="0"/>
              <a:t>interconnection</a:t>
            </a:r>
            <a:br>
              <a:rPr lang="en-GB" altLang="en-US" sz="2600" dirty="0"/>
            </a:br>
            <a:r>
              <a:rPr lang="en-GB" altLang="en-US" sz="2600" dirty="0"/>
              <a:t>points</a:t>
            </a: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75" y="1693654"/>
            <a:ext cx="3775075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8621548" y="5447200"/>
          <a:ext cx="1373187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32" name="Équation" r:id="rId5" imgW="1358640" imgH="203040" progId="Equation.3">
                  <p:embed/>
                </p:oleObj>
              </mc:Choice>
              <mc:Fallback>
                <p:oleObj name="Équation" r:id="rId5" imgW="13586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548" y="5447200"/>
                        <a:ext cx="1373187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8621548" y="5693263"/>
          <a:ext cx="13938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33" name="Équation" r:id="rId7" imgW="1371600" imgH="203040" progId="Equation.3">
                  <p:embed/>
                </p:oleObj>
              </mc:Choice>
              <mc:Fallback>
                <p:oleObj name="Équation" r:id="rId7" imgW="1371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548" y="5693263"/>
                        <a:ext cx="1393825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8621547" y="5960382"/>
          <a:ext cx="20320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34" name="Équation" r:id="rId9" imgW="2006280" imgH="203040" progId="Equation.3">
                  <p:embed/>
                </p:oleObj>
              </mc:Choice>
              <mc:Fallback>
                <p:oleObj name="Équation" r:id="rId9" imgW="2006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1547" y="5960382"/>
                        <a:ext cx="2032000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838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 dirty="0"/>
              <a:t>a PLA with 6 inputs,</a:t>
            </a:r>
            <a:br>
              <a:rPr lang="en-GB" altLang="en-US" sz="2600" dirty="0"/>
            </a:br>
            <a:r>
              <a:rPr lang="en-GB" altLang="en-US" sz="2600" dirty="0"/>
              <a:t>4 outputs and</a:t>
            </a:r>
            <a:br>
              <a:rPr lang="en-GB" altLang="en-US" sz="2600" dirty="0"/>
            </a:br>
            <a:r>
              <a:rPr lang="en-GB" altLang="en-US" sz="2600" dirty="0"/>
              <a:t>16 product terms</a:t>
            </a:r>
          </a:p>
          <a:p>
            <a:pPr lvl="1" eaLnBrk="1" hangingPunct="1"/>
            <a:r>
              <a:rPr lang="en-GB" altLang="en-US" sz="2600" dirty="0"/>
              <a:t>Where the short hand is:</a:t>
            </a:r>
          </a:p>
        </p:txBody>
      </p:sp>
      <p:pic>
        <p:nvPicPr>
          <p:cNvPr id="9219" name="Picture 3" descr="C15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63" y="1736725"/>
            <a:ext cx="3810000" cy="441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15NF0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1" y="3536950"/>
            <a:ext cx="31607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2647950" y="5805488"/>
            <a:ext cx="2916238" cy="647700"/>
            <a:chOff x="1943708" y="5623210"/>
            <a:chExt cx="5062711" cy="810034"/>
          </a:xfrm>
        </p:grpSpPr>
        <p:pic>
          <p:nvPicPr>
            <p:cNvPr id="9222" name="Picture 3" descr="C15NF0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708" y="5623210"/>
              <a:ext cx="5062711" cy="810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3" descr="C15NF0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74" t="12645" r="48508" b="78053"/>
            <a:stretch>
              <a:fillRect/>
            </a:stretch>
          </p:blipFill>
          <p:spPr bwMode="auto">
            <a:xfrm>
              <a:off x="4247964" y="5661248"/>
              <a:ext cx="314325" cy="321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5314"/>
            <a:ext cx="8382000" cy="4319587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Noise immunity</a:t>
            </a:r>
          </a:p>
          <a:p>
            <a:pPr lvl="1" eaLnBrk="1" hangingPunct="1"/>
            <a:r>
              <a:rPr lang="en-GB" altLang="en-US" sz="2400"/>
              <a:t>Noise is present in all real systems</a:t>
            </a:r>
          </a:p>
          <a:p>
            <a:pPr lvl="1" eaLnBrk="1" hangingPunct="1"/>
            <a:r>
              <a:rPr lang="en-GB" altLang="en-US" sz="2400"/>
              <a:t>This adds random fluctuations to voltages representing logic levels</a:t>
            </a:r>
          </a:p>
          <a:p>
            <a:pPr lvl="1" eaLnBrk="1" hangingPunct="1"/>
            <a:r>
              <a:rPr lang="en-GB" altLang="en-US" sz="2400"/>
              <a:t>To cope with noise, the voltage ranges defining the </a:t>
            </a:r>
            <a:r>
              <a:rPr lang="en-GB" altLang="en-US" sz="2400">
                <a:solidFill>
                  <a:srgbClr val="FF0000"/>
                </a:solidFill>
              </a:rPr>
              <a:t>logic levels are more tightly constrained at the output </a:t>
            </a:r>
            <a:r>
              <a:rPr lang="en-GB" altLang="en-US" sz="2400"/>
              <a:t>of a gate </a:t>
            </a:r>
            <a:r>
              <a:rPr lang="en-GB" altLang="en-US" sz="2400">
                <a:solidFill>
                  <a:srgbClr val="FF0000"/>
                </a:solidFill>
              </a:rPr>
              <a:t>than at the input</a:t>
            </a:r>
          </a:p>
          <a:p>
            <a:pPr lvl="1" eaLnBrk="1" hangingPunct="1"/>
            <a:r>
              <a:rPr lang="en-GB" altLang="en-US" sz="2400"/>
              <a:t>Thus small amounts of noise will not affect the circuit</a:t>
            </a:r>
          </a:p>
          <a:p>
            <a:pPr lvl="1" eaLnBrk="1" hangingPunct="1"/>
            <a:r>
              <a:rPr lang="en-GB" altLang="en-US" sz="2400"/>
              <a:t>The maximum noise voltage that can be tolerated by a circuit is termed its </a:t>
            </a:r>
            <a:r>
              <a:rPr lang="en-GB" altLang="en-US" sz="2400" b="1">
                <a:solidFill>
                  <a:srgbClr val="0000FF"/>
                </a:solidFill>
              </a:rPr>
              <a:t>noise immunity</a:t>
            </a:r>
            <a:r>
              <a:rPr lang="en-GB" altLang="en-US" sz="2400"/>
              <a:t>,</a:t>
            </a:r>
            <a:r>
              <a:rPr lang="en-GB" altLang="en-US" sz="2400" b="1">
                <a:solidFill>
                  <a:srgbClr val="0000FF"/>
                </a:solidFill>
              </a:rPr>
              <a:t> </a:t>
            </a:r>
            <a:r>
              <a:rPr lang="en-GB" altLang="en-US" sz="2400" b="1" i="1">
                <a:solidFill>
                  <a:srgbClr val="0000FF"/>
                </a:solidFill>
              </a:rPr>
              <a:t>V</a:t>
            </a:r>
            <a:r>
              <a:rPr lang="en-GB" altLang="en-US" sz="2400" b="1" i="1" baseline="-25000">
                <a:solidFill>
                  <a:srgbClr val="0000FF"/>
                </a:solidFill>
              </a:rPr>
              <a:t>NI </a:t>
            </a:r>
            <a:endParaRPr lang="en-GB" altLang="en-US" sz="2400" b="1"/>
          </a:p>
        </p:txBody>
      </p:sp>
    </p:spTree>
    <p:extLst>
      <p:ext uri="{BB962C8B-B14F-4D97-AF65-F5344CB8AC3E}">
        <p14:creationId xmlns:p14="http://schemas.microsoft.com/office/powerpoint/2010/main" val="316988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Vocabulary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49" y="1700809"/>
            <a:ext cx="8382000" cy="4319587"/>
          </a:xfrm>
        </p:spPr>
        <p:txBody>
          <a:bodyPr/>
          <a:lstStyle/>
          <a:p>
            <a:r>
              <a:rPr lang="en-CA" sz="2400" dirty="0"/>
              <a:t>PLD  </a:t>
            </a:r>
            <a:r>
              <a:rPr lang="en-CA" sz="2400" b="1" dirty="0"/>
              <a:t>Programmable logic </a:t>
            </a:r>
            <a:r>
              <a:rPr lang="en-CA" sz="2400" b="1" dirty="0" smtClean="0"/>
              <a:t>device</a:t>
            </a:r>
            <a:r>
              <a:rPr lang="en-CA" sz="2400" dirty="0" smtClean="0"/>
              <a:t>—types:</a:t>
            </a:r>
            <a:endParaRPr lang="en-CA" sz="2000" dirty="0"/>
          </a:p>
          <a:p>
            <a:endParaRPr lang="en-CA" sz="2400" dirty="0"/>
          </a:p>
          <a:p>
            <a:pPr lvl="1"/>
            <a:r>
              <a:rPr lang="en-CA" sz="2200" dirty="0"/>
              <a:t>PLA </a:t>
            </a:r>
            <a:r>
              <a:rPr lang="en-CA" sz="2200" b="1" dirty="0"/>
              <a:t>Programmable Logic Array</a:t>
            </a:r>
            <a:r>
              <a:rPr lang="en-CA" sz="2000" dirty="0"/>
              <a:t> </a:t>
            </a:r>
          </a:p>
          <a:p>
            <a:pPr lvl="2"/>
            <a:r>
              <a:rPr lang="en-US" sz="1800" dirty="0"/>
              <a:t>Programmable array of AND </a:t>
            </a:r>
            <a:r>
              <a:rPr lang="en-US" sz="1800" dirty="0" err="1"/>
              <a:t>and</a:t>
            </a:r>
            <a:r>
              <a:rPr lang="en-US" sz="1800" dirty="0"/>
              <a:t> OR gates.</a:t>
            </a:r>
            <a:endParaRPr lang="en-CA" sz="1800" dirty="0"/>
          </a:p>
          <a:p>
            <a:pPr lvl="1"/>
            <a:endParaRPr lang="en-CA" sz="2200" dirty="0"/>
          </a:p>
          <a:p>
            <a:pPr lvl="1"/>
            <a:r>
              <a:rPr lang="en-CA" sz="2200" dirty="0"/>
              <a:t>PAL </a:t>
            </a:r>
            <a:r>
              <a:rPr lang="en-CA" sz="2200" b="1" dirty="0"/>
              <a:t>Programmable Array Logic</a:t>
            </a:r>
          </a:p>
          <a:p>
            <a:pPr lvl="2"/>
            <a:r>
              <a:rPr lang="en-US" sz="1800" dirty="0"/>
              <a:t>Programmable array of AND gates and fixed</a:t>
            </a:r>
            <a:br>
              <a:rPr lang="en-US" sz="1800" dirty="0"/>
            </a:br>
            <a:r>
              <a:rPr lang="en-US" sz="1800" dirty="0"/>
              <a:t>array of OR gates.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ROM </a:t>
            </a:r>
            <a:r>
              <a:rPr lang="en-US" sz="2200" b="1" dirty="0"/>
              <a:t>Read Only Memory</a:t>
            </a:r>
          </a:p>
          <a:p>
            <a:pPr lvl="2"/>
            <a:r>
              <a:rPr lang="en-US" sz="1800" dirty="0"/>
              <a:t>Fixed array of AND gates and programmable </a:t>
            </a:r>
            <a:br>
              <a:rPr lang="en-US" sz="1800" dirty="0"/>
            </a:br>
            <a:r>
              <a:rPr lang="en-US" sz="1800" dirty="0"/>
              <a:t>array of OR gates</a:t>
            </a:r>
            <a:r>
              <a:rPr lang="en-US" sz="1800" dirty="0" smtClean="0"/>
              <a:t>.  (note PLA and PAL can be used as ROM)</a:t>
            </a:r>
            <a:endParaRPr lang="en-CA" sz="1800" dirty="0"/>
          </a:p>
        </p:txBody>
      </p:sp>
      <p:pic>
        <p:nvPicPr>
          <p:cNvPr id="166914" name="Picture 2" descr="PLA vs P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1" y="2384885"/>
            <a:ext cx="2713907" cy="22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5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858964"/>
            <a:ext cx="8382000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 dirty="0">
                <a:solidFill>
                  <a:srgbClr val="0000FF"/>
                </a:solidFill>
              </a:rPr>
              <a:t>Programming tools</a:t>
            </a:r>
            <a:br>
              <a:rPr lang="en-GB" altLang="en-US" sz="2600" b="1" dirty="0">
                <a:solidFill>
                  <a:srgbClr val="0000FF"/>
                </a:solidFill>
              </a:rPr>
            </a:br>
            <a:r>
              <a:rPr lang="en-GB" altLang="en-US" sz="2600" b="1" dirty="0">
                <a:solidFill>
                  <a:srgbClr val="0000FF"/>
                </a:solidFill>
              </a:rPr>
              <a:t>for array logic</a:t>
            </a:r>
          </a:p>
          <a:p>
            <a:pPr lvl="1" eaLnBrk="1" hangingPunct="1"/>
            <a:r>
              <a:rPr lang="en-GB" altLang="en-US" sz="2400" dirty="0"/>
              <a:t>automated tools are used</a:t>
            </a:r>
            <a:br>
              <a:rPr lang="en-GB" altLang="en-US" sz="2400" dirty="0"/>
            </a:br>
            <a:r>
              <a:rPr lang="en-GB" altLang="en-US" sz="2400" dirty="0"/>
              <a:t>in almost all cases</a:t>
            </a:r>
          </a:p>
          <a:p>
            <a:pPr lvl="1" eaLnBrk="1" hangingPunct="1"/>
            <a:r>
              <a:rPr lang="en-GB" altLang="en-US" sz="2400" dirty="0"/>
              <a:t>often make use of</a:t>
            </a:r>
            <a:br>
              <a:rPr lang="en-GB" altLang="en-US" sz="2400" dirty="0"/>
            </a:br>
            <a:r>
              <a:rPr lang="en-GB" altLang="en-US" sz="2400" b="1" dirty="0">
                <a:solidFill>
                  <a:srgbClr val="0000FF"/>
                </a:solidFill>
              </a:rPr>
              <a:t>hardware description</a:t>
            </a:r>
            <a:br>
              <a:rPr lang="en-GB" altLang="en-US" sz="2400" b="1" dirty="0">
                <a:solidFill>
                  <a:srgbClr val="0000FF"/>
                </a:solidFill>
              </a:rPr>
            </a:br>
            <a:r>
              <a:rPr lang="en-GB" altLang="en-US" sz="2400" b="1" dirty="0">
                <a:solidFill>
                  <a:srgbClr val="0000FF"/>
                </a:solidFill>
              </a:rPr>
              <a:t>languages</a:t>
            </a:r>
            <a:r>
              <a:rPr lang="en-GB" altLang="en-US" sz="2400" dirty="0"/>
              <a:t> </a:t>
            </a:r>
          </a:p>
          <a:p>
            <a:pPr lvl="1" eaLnBrk="1" hangingPunct="1"/>
            <a:r>
              <a:rPr lang="en-GB" altLang="en-US" sz="2400" dirty="0"/>
              <a:t>fuse maps are passed</a:t>
            </a:r>
            <a:br>
              <a:rPr lang="en-GB" altLang="en-US" sz="2400" dirty="0"/>
            </a:br>
            <a:r>
              <a:rPr lang="en-GB" altLang="en-US" sz="2400" dirty="0"/>
              <a:t>to a </a:t>
            </a:r>
            <a:r>
              <a:rPr lang="en-GB" altLang="en-US" sz="2400" b="1" dirty="0">
                <a:solidFill>
                  <a:srgbClr val="0000FF"/>
                </a:solidFill>
              </a:rPr>
              <a:t>programmer</a:t>
            </a:r>
            <a:r>
              <a:rPr lang="en-GB" altLang="en-US" sz="2400" dirty="0"/>
              <a:t> to </a:t>
            </a:r>
            <a:br>
              <a:rPr lang="en-GB" altLang="en-US" sz="2400" dirty="0"/>
            </a:br>
            <a:r>
              <a:rPr lang="en-GB" altLang="en-US" sz="2400" dirty="0"/>
              <a:t>configure the device</a:t>
            </a:r>
          </a:p>
        </p:txBody>
      </p:sp>
      <p:pic>
        <p:nvPicPr>
          <p:cNvPr id="88067" name="Picture 6" descr="C15NF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1765301"/>
            <a:ext cx="3043238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43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9" y="1901825"/>
            <a:ext cx="8562975" cy="4319588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defRPr/>
            </a:pPr>
            <a:r>
              <a:rPr lang="en-GB" sz="2600" b="1" dirty="0">
                <a:solidFill>
                  <a:srgbClr val="0000FF"/>
                </a:solidFill>
              </a:rPr>
              <a:t>Custom and semi-custom ICs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dirty="0"/>
              <a:t>Some equipment may contain a </a:t>
            </a:r>
            <a:r>
              <a:rPr lang="en-GB" sz="2400" b="1" dirty="0">
                <a:solidFill>
                  <a:srgbClr val="0000FF"/>
                </a:solidFill>
              </a:rPr>
              <a:t>custom IC</a:t>
            </a:r>
            <a:r>
              <a:rPr lang="en-GB" sz="2400" dirty="0"/>
              <a:t> designed by the manufacturer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dirty="0"/>
              <a:t>Others may have </a:t>
            </a:r>
            <a:r>
              <a:rPr lang="en-GB" sz="2400" b="1" dirty="0">
                <a:solidFill>
                  <a:srgbClr val="0000FF"/>
                </a:solidFill>
              </a:rPr>
              <a:t>semi-custom</a:t>
            </a:r>
            <a:r>
              <a:rPr lang="en-GB" sz="2400" dirty="0"/>
              <a:t> or </a:t>
            </a:r>
            <a:r>
              <a:rPr lang="en-GB" sz="2400" b="1" dirty="0">
                <a:solidFill>
                  <a:srgbClr val="0000FF"/>
                </a:solidFill>
              </a:rPr>
              <a:t>application specific integrated circuits </a:t>
            </a:r>
            <a:r>
              <a:rPr lang="en-GB" sz="2400" dirty="0"/>
              <a:t>(</a:t>
            </a:r>
            <a:r>
              <a:rPr lang="en-GB" sz="2400" b="1" dirty="0">
                <a:solidFill>
                  <a:srgbClr val="0000FF"/>
                </a:solidFill>
              </a:rPr>
              <a:t>ASIC</a:t>
            </a:r>
            <a:r>
              <a:rPr lang="en-GB" sz="2400" dirty="0"/>
              <a:t>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200" dirty="0"/>
              <a:t>produced by combining a number of standard cells (such as registers, counters, input/output circuitry and memory)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200" dirty="0"/>
              <a:t>much less costly than a complete design from scratch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dirty="0" smtClean="0">
                <a:solidFill>
                  <a:srgbClr val="FF0000"/>
                </a:solidFill>
              </a:rPr>
              <a:t>As with PLD’s: Very </a:t>
            </a:r>
            <a:r>
              <a:rPr lang="en-GB" dirty="0">
                <a:solidFill>
                  <a:srgbClr val="FF0000"/>
                </a:solidFill>
              </a:rPr>
              <a:t>difficult to find out what they do if you haven’t done the programming!</a:t>
            </a:r>
          </a:p>
        </p:txBody>
      </p:sp>
    </p:spTree>
    <p:extLst>
      <p:ext uri="{BB962C8B-B14F-4D97-AF65-F5344CB8AC3E}">
        <p14:creationId xmlns:p14="http://schemas.microsoft.com/office/powerpoint/2010/main" val="29843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Microprocessors (Top Level)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5" y="1816100"/>
            <a:ext cx="8331200" cy="4319588"/>
          </a:xfrm>
        </p:spPr>
        <p:txBody>
          <a:bodyPr/>
          <a:lstStyle/>
          <a:p>
            <a:pPr marL="409575" indent="-409575" eaLnBrk="1" hangingPunct="1">
              <a:lnSpc>
                <a:spcPct val="110000"/>
              </a:lnSpc>
            </a:pPr>
            <a:r>
              <a:rPr lang="en-US" altLang="en-US" sz="2600" b="1">
                <a:solidFill>
                  <a:srgbClr val="0000FF"/>
                </a:solidFill>
              </a:rPr>
              <a:t>A microcomputer system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 CPU takes the form of a </a:t>
            </a:r>
            <a:r>
              <a:rPr lang="en-US" altLang="en-US" sz="2400" b="1">
                <a:solidFill>
                  <a:srgbClr val="0000FF"/>
                </a:solidFill>
              </a:rPr>
              <a:t>microprocessor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pic>
        <p:nvPicPr>
          <p:cNvPr id="13319" name="Picture 7" descr="C27NF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6" y="2932113"/>
            <a:ext cx="6551613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0" name="Group 10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3324" name="Picture 11" descr="Proposed cover design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27.3</a:t>
              </a:r>
            </a:p>
          </p:txBody>
        </p:sp>
      </p:grpSp>
      <p:grpSp>
        <p:nvGrpSpPr>
          <p:cNvPr id="1332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27E</a:t>
              </a:r>
            </a:p>
          </p:txBody>
        </p:sp>
        <p:pic>
          <p:nvPicPr>
            <p:cNvPr id="13323" name="Picture 6" descr="Video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3532" y="1618949"/>
            <a:ext cx="8382000" cy="4319588"/>
          </a:xfrm>
        </p:spPr>
        <p:txBody>
          <a:bodyPr/>
          <a:lstStyle/>
          <a:p>
            <a:pPr marL="409575" indent="-409575" eaLnBrk="1" hangingPunct="1"/>
            <a:r>
              <a:rPr lang="en-GB" altLang="en-US" sz="2600" b="1" dirty="0">
                <a:solidFill>
                  <a:srgbClr val="0000FF"/>
                </a:solidFill>
              </a:rPr>
              <a:t>Communication within the microcomputer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9" y="2370138"/>
            <a:ext cx="6757987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71364" y="5517232"/>
            <a:ext cx="2052228" cy="828092"/>
            <a:chOff x="371364" y="5517232"/>
            <a:chExt cx="2052228" cy="828092"/>
          </a:xfrm>
        </p:grpSpPr>
        <p:sp>
          <p:nvSpPr>
            <p:cNvPr id="2" name="Rectangle 1"/>
            <p:cNvSpPr/>
            <p:nvPr/>
          </p:nvSpPr>
          <p:spPr bwMode="auto">
            <a:xfrm>
              <a:off x="371364" y="5517232"/>
              <a:ext cx="2052228" cy="82809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7388" y="5769260"/>
              <a:ext cx="14761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600" dirty="0" smtClean="0"/>
                <a:t>Bus controller</a:t>
              </a:r>
              <a:endParaRPr lang="en-CA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1700213"/>
            <a:ext cx="7613650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876425" y="733425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CA" dirty="0"/>
              <a:t>Types of memory</a:t>
            </a:r>
            <a:endParaRPr lang="en-US" altLang="en-US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901826"/>
            <a:ext cx="8439150" cy="4646613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US" altLang="en-US" sz="2600" b="1">
                <a:solidFill>
                  <a:srgbClr val="0000FF"/>
                </a:solidFill>
              </a:rPr>
              <a:t>Random access memory (RAM)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this is </a:t>
            </a:r>
            <a:r>
              <a:rPr lang="en-US" altLang="en-US" sz="2400" i="1"/>
              <a:t>read-write</a:t>
            </a:r>
            <a:r>
              <a:rPr lang="en-US" altLang="en-US" sz="2400"/>
              <a:t> memory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i="1"/>
              <a:t>write</a:t>
            </a:r>
            <a:r>
              <a:rPr lang="en-US" altLang="en-US" sz="2400"/>
              <a:t> describes the process of storing information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i="1"/>
              <a:t>read</a:t>
            </a:r>
            <a:r>
              <a:rPr lang="en-US" altLang="en-US" sz="2400"/>
              <a:t> describes the process of retrieval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RAM is </a:t>
            </a:r>
            <a:r>
              <a:rPr lang="en-US" altLang="en-US" sz="2400" b="1">
                <a:solidFill>
                  <a:srgbClr val="0000FF"/>
                </a:solidFill>
              </a:rPr>
              <a:t>volatile</a:t>
            </a:r>
            <a:r>
              <a:rPr lang="en-US" altLang="en-US" sz="2400"/>
              <a:t> in nature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several forms: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200"/>
              <a:t>static RAM – uses circuitry similar to a bistable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200"/>
              <a:t>dynamic RAM – uses charge on capacitors, needs refreshing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battery backup can be used to provide </a:t>
            </a:r>
            <a:r>
              <a:rPr lang="en-US" altLang="en-US" sz="2400" b="1">
                <a:solidFill>
                  <a:srgbClr val="0000FF"/>
                </a:solidFill>
              </a:rPr>
              <a:t>non-volatility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 smtClean="0"/>
              <a:t>What does the memory access look like?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524000" y="1773239"/>
            <a:ext cx="9036050" cy="4319587"/>
          </a:xfrm>
        </p:spPr>
        <p:txBody>
          <a:bodyPr/>
          <a:lstStyle/>
          <a:p>
            <a:r>
              <a:rPr lang="en-CA" altLang="en-US" smtClean="0"/>
              <a:t>Parallel</a:t>
            </a:r>
          </a:p>
          <a:p>
            <a:pPr lvl="2"/>
            <a:r>
              <a:rPr lang="en-CA" altLang="en-US" smtClean="0"/>
              <a:t>Early memory chips contained one bit of many words</a:t>
            </a:r>
          </a:p>
          <a:p>
            <a:pPr lvl="2"/>
            <a:r>
              <a:rPr lang="en-CA" altLang="en-US" smtClean="0"/>
              <a:t>Address one row and get one bit from each chip</a:t>
            </a:r>
          </a:p>
        </p:txBody>
      </p:sp>
      <p:pic>
        <p:nvPicPr>
          <p:cNvPr id="1843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4" y="3249614"/>
            <a:ext cx="5400675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846389" y="5160964"/>
            <a:ext cx="3876675" cy="320675"/>
            <a:chOff x="1322377" y="5160808"/>
            <a:chExt cx="3876805" cy="320420"/>
          </a:xfrm>
        </p:grpSpPr>
        <p:sp>
          <p:nvSpPr>
            <p:cNvPr id="18448" name="TextBox 1"/>
            <p:cNvSpPr txBox="1">
              <a:spLocks noChangeArrowheads="1"/>
            </p:cNvSpPr>
            <p:nvPr/>
          </p:nvSpPr>
          <p:spPr bwMode="auto">
            <a:xfrm>
              <a:off x="3095836" y="519319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9" name="TextBox 5"/>
            <p:cNvSpPr txBox="1">
              <a:spLocks noChangeArrowheads="1"/>
            </p:cNvSpPr>
            <p:nvPr/>
          </p:nvSpPr>
          <p:spPr bwMode="auto">
            <a:xfrm>
              <a:off x="3347603" y="519957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0" name="TextBox 6"/>
            <p:cNvSpPr txBox="1">
              <a:spLocks noChangeArrowheads="1"/>
            </p:cNvSpPr>
            <p:nvPr/>
          </p:nvSpPr>
          <p:spPr bwMode="auto">
            <a:xfrm>
              <a:off x="3635896" y="519957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51" name="TextBox 7"/>
            <p:cNvSpPr txBox="1">
              <a:spLocks noChangeArrowheads="1"/>
            </p:cNvSpPr>
            <p:nvPr/>
          </p:nvSpPr>
          <p:spPr bwMode="auto">
            <a:xfrm>
              <a:off x="3923928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2" name="TextBox 8"/>
            <p:cNvSpPr txBox="1">
              <a:spLocks noChangeArrowheads="1"/>
            </p:cNvSpPr>
            <p:nvPr/>
          </p:nvSpPr>
          <p:spPr bwMode="auto">
            <a:xfrm>
              <a:off x="4211960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3" name="TextBox 9"/>
            <p:cNvSpPr txBox="1">
              <a:spLocks noChangeArrowheads="1"/>
            </p:cNvSpPr>
            <p:nvPr/>
          </p:nvSpPr>
          <p:spPr bwMode="auto">
            <a:xfrm>
              <a:off x="4484878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54" name="TextBox 10"/>
            <p:cNvSpPr txBox="1">
              <a:spLocks noChangeArrowheads="1"/>
            </p:cNvSpPr>
            <p:nvPr/>
          </p:nvSpPr>
          <p:spPr bwMode="auto">
            <a:xfrm>
              <a:off x="4752020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5" name="TextBox 11"/>
            <p:cNvSpPr txBox="1">
              <a:spLocks noChangeArrowheads="1"/>
            </p:cNvSpPr>
            <p:nvPr/>
          </p:nvSpPr>
          <p:spPr bwMode="auto">
            <a:xfrm>
              <a:off x="5019162" y="520422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56" name="TextBox 2"/>
            <p:cNvSpPr txBox="1">
              <a:spLocks noChangeArrowheads="1"/>
            </p:cNvSpPr>
            <p:nvPr/>
          </p:nvSpPr>
          <p:spPr bwMode="auto">
            <a:xfrm>
              <a:off x="1322377" y="5160808"/>
              <a:ext cx="16863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400"/>
                <a:t>Word at address 1</a:t>
              </a: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835275" y="5529264"/>
            <a:ext cx="3887788" cy="312737"/>
            <a:chOff x="1311043" y="5528838"/>
            <a:chExt cx="3888139" cy="312430"/>
          </a:xfrm>
        </p:grpSpPr>
        <p:sp>
          <p:nvSpPr>
            <p:cNvPr id="18439" name="TextBox 12"/>
            <p:cNvSpPr txBox="1">
              <a:spLocks noChangeArrowheads="1"/>
            </p:cNvSpPr>
            <p:nvPr/>
          </p:nvSpPr>
          <p:spPr bwMode="auto">
            <a:xfrm>
              <a:off x="3095836" y="555323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0" name="TextBox 13"/>
            <p:cNvSpPr txBox="1">
              <a:spLocks noChangeArrowheads="1"/>
            </p:cNvSpPr>
            <p:nvPr/>
          </p:nvSpPr>
          <p:spPr bwMode="auto">
            <a:xfrm>
              <a:off x="3347603" y="555961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1" name="TextBox 14"/>
            <p:cNvSpPr txBox="1">
              <a:spLocks noChangeArrowheads="1"/>
            </p:cNvSpPr>
            <p:nvPr/>
          </p:nvSpPr>
          <p:spPr bwMode="auto">
            <a:xfrm>
              <a:off x="3635896" y="5559616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2" name="TextBox 15"/>
            <p:cNvSpPr txBox="1">
              <a:spLocks noChangeArrowheads="1"/>
            </p:cNvSpPr>
            <p:nvPr/>
          </p:nvSpPr>
          <p:spPr bwMode="auto">
            <a:xfrm>
              <a:off x="3923928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3" name="TextBox 16"/>
            <p:cNvSpPr txBox="1">
              <a:spLocks noChangeArrowheads="1"/>
            </p:cNvSpPr>
            <p:nvPr/>
          </p:nvSpPr>
          <p:spPr bwMode="auto">
            <a:xfrm>
              <a:off x="4211960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4" name="TextBox 17"/>
            <p:cNvSpPr txBox="1">
              <a:spLocks noChangeArrowheads="1"/>
            </p:cNvSpPr>
            <p:nvPr/>
          </p:nvSpPr>
          <p:spPr bwMode="auto">
            <a:xfrm>
              <a:off x="4484878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5" name="TextBox 18"/>
            <p:cNvSpPr txBox="1">
              <a:spLocks noChangeArrowheads="1"/>
            </p:cNvSpPr>
            <p:nvPr/>
          </p:nvSpPr>
          <p:spPr bwMode="auto">
            <a:xfrm>
              <a:off x="4752020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1</a:t>
              </a:r>
            </a:p>
          </p:txBody>
        </p:sp>
        <p:sp>
          <p:nvSpPr>
            <p:cNvPr id="18446" name="TextBox 19"/>
            <p:cNvSpPr txBox="1">
              <a:spLocks noChangeArrowheads="1"/>
            </p:cNvSpPr>
            <p:nvPr/>
          </p:nvSpPr>
          <p:spPr bwMode="auto">
            <a:xfrm>
              <a:off x="5019162" y="5564269"/>
              <a:ext cx="180020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800"/>
                <a:t>0</a:t>
              </a:r>
            </a:p>
          </p:txBody>
        </p:sp>
        <p:sp>
          <p:nvSpPr>
            <p:cNvPr id="18447" name="TextBox 21"/>
            <p:cNvSpPr txBox="1">
              <a:spLocks noChangeArrowheads="1"/>
            </p:cNvSpPr>
            <p:nvPr/>
          </p:nvSpPr>
          <p:spPr bwMode="auto">
            <a:xfrm>
              <a:off x="1311043" y="5528838"/>
              <a:ext cx="16863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CA" altLang="en-US" sz="1400"/>
                <a:t>Word at address 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1" y="1665288"/>
            <a:ext cx="3203575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876425" y="733425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CA" dirty="0"/>
              <a:t>Dynamic random-access memory (DRAM) </a:t>
            </a:r>
            <a:endParaRPr lang="en-US" altLang="en-US" kern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75276" y="1773239"/>
            <a:ext cx="5184775" cy="43195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CA" sz="2400" kern="0" dirty="0">
                <a:solidFill>
                  <a:srgbClr val="000000"/>
                </a:solidFill>
              </a:rPr>
              <a:t>More modern memory chips contained several bits (column) of many words (rows)</a:t>
            </a:r>
          </a:p>
          <a:p>
            <a:pPr>
              <a:defRPr/>
            </a:pPr>
            <a:endParaRPr lang="en-CA" sz="2400" kern="0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CA" sz="2400" kern="0" dirty="0">
                <a:solidFill>
                  <a:srgbClr val="000000"/>
                </a:solidFill>
              </a:rPr>
              <a:t>Address one row and get n bits of word from each chip</a:t>
            </a:r>
          </a:p>
        </p:txBody>
      </p:sp>
    </p:spTree>
    <p:extLst>
      <p:ext uri="{BB962C8B-B14F-4D97-AF65-F5344CB8AC3E}">
        <p14:creationId xmlns:p14="http://schemas.microsoft.com/office/powerpoint/2010/main" val="366894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901825"/>
            <a:ext cx="8382000" cy="4319588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GB" altLang="en-US" sz="2600" b="1">
                <a:solidFill>
                  <a:srgbClr val="0000FF"/>
                </a:solidFill>
              </a:rPr>
              <a:t>Read-only memory (ROM)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this can be read from, but not written to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is inherently non-volatile (useful for programs, etc)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many forms available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sz="2200"/>
              <a:t>some are programmed by the manufacturer (such as</a:t>
            </a:r>
            <a:br>
              <a:rPr lang="en-GB" altLang="en-US" sz="2200"/>
            </a:br>
            <a:r>
              <a:rPr lang="en-GB" altLang="en-US" sz="2200" b="1">
                <a:solidFill>
                  <a:srgbClr val="0000FF"/>
                </a:solidFill>
              </a:rPr>
              <a:t>masked programmed</a:t>
            </a:r>
            <a:r>
              <a:rPr lang="en-GB" altLang="en-US" sz="2200"/>
              <a:t> devices)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sz="2200"/>
              <a:t>others are user programmable (such as </a:t>
            </a:r>
            <a:r>
              <a:rPr lang="en-GB" altLang="en-US" sz="2200" b="1">
                <a:solidFill>
                  <a:srgbClr val="0000FF"/>
                </a:solidFill>
              </a:rPr>
              <a:t>EPROM</a:t>
            </a:r>
            <a:r>
              <a:rPr lang="en-GB" altLang="en-US" sz="2200"/>
              <a:t>, and </a:t>
            </a:r>
            <a:r>
              <a:rPr lang="en-GB" altLang="en-US" sz="2200" b="1">
                <a:solidFill>
                  <a:srgbClr val="0000FF"/>
                </a:solidFill>
              </a:rPr>
              <a:t>EEPROM</a:t>
            </a:r>
            <a:r>
              <a:rPr lang="en-GB" altLang="en-US" sz="220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memory such as EEPROM can be written to (programmed) as well as read, but it is </a:t>
            </a:r>
            <a:r>
              <a:rPr lang="en-GB" altLang="en-US" sz="2400" i="1"/>
              <a:t>not</a:t>
            </a:r>
            <a:r>
              <a:rPr lang="en-GB" altLang="en-US" sz="2400"/>
              <a:t> RAM</a:t>
            </a:r>
          </a:p>
          <a:p>
            <a:pPr lvl="2" eaLnBrk="1" hangingPunct="1">
              <a:lnSpc>
                <a:spcPct val="90000"/>
              </a:lnSpc>
            </a:pPr>
            <a:r>
              <a:rPr lang="en-GB" altLang="en-US" sz="2200"/>
              <a:t>it can only be programmed relatively slowly</a:t>
            </a:r>
            <a:endParaRPr lang="en-GB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A graphical representation of noise immunity</a:t>
            </a:r>
          </a:p>
        </p:txBody>
      </p:sp>
      <p:pic>
        <p:nvPicPr>
          <p:cNvPr id="131075" name="Picture 3" descr="C14NF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312988"/>
            <a:ext cx="5400675" cy="38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6" name="TextBox 1"/>
          <p:cNvSpPr txBox="1">
            <a:spLocks noChangeArrowheads="1"/>
          </p:cNvSpPr>
          <p:nvPr/>
        </p:nvSpPr>
        <p:spPr bwMode="auto">
          <a:xfrm>
            <a:off x="3719514" y="2816226"/>
            <a:ext cx="611187" cy="442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" rIns="0" bIns="36000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Gate 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12591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Pages from computerdataprocessing-160718090743_Page_0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/>
              <a:t>Example of addressing, reading, writing</a:t>
            </a:r>
            <a:endParaRPr lang="en-CA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Pages from computerdataprocessing-160718090743_Page_0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/>
              <a:t>Example of addressing, reading, writing</a:t>
            </a:r>
            <a:endParaRPr lang="en-CA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Pages from computerdataprocessing-160718090743_Page_0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A 256x8 ram card is in the slop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Pages from computerdataprocessing-160718090743_Page_0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has a list of addresses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Pages from computerdataprocessing-160718090743_Page_0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Each address in the RAM has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Pages from computerdataprocessing-160718090743_Page_0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703512" y="80628"/>
            <a:ext cx="887095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Bus controller (not shown) gives access to CPU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28925" y="764704"/>
            <a:ext cx="8620125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puts the first address on the address bus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Pages from computerdataprocessing-160718090743_Page_0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enables ram to go to address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Pages from computerdataprocessing-160718090743_Page_0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5842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Memory puts contents of address on bus for CPU to 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Pages from computerdataprocessing-160718090743_Page_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775520" y="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has the information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Repeat the cycle to get next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Pages from computerdataprocessing-160718090743_Page_1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905000" y="549275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has received instruction to write information to memory address 01100100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55800" y="15573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A graphical representation of noise immunity</a:t>
            </a:r>
          </a:p>
        </p:txBody>
      </p:sp>
      <p:pic>
        <p:nvPicPr>
          <p:cNvPr id="71682" name="Picture 2" descr="http://sub.allaboutcircuits.com/images/043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2096852"/>
            <a:ext cx="4702454" cy="2050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684" name="Picture 4" descr="http://sub.allaboutcircuits.com/images/043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60" y="4257752"/>
            <a:ext cx="4707260" cy="2123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3125" name="TextBox 1"/>
          <p:cNvSpPr txBox="1">
            <a:spLocks noChangeArrowheads="1"/>
          </p:cNvSpPr>
          <p:nvPr/>
        </p:nvSpPr>
        <p:spPr bwMode="auto">
          <a:xfrm>
            <a:off x="6294439" y="2174875"/>
            <a:ext cx="43656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Tolerance ranges for output are narrower than for input signal levels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>
                <a:solidFill>
                  <a:srgbClr val="000000"/>
                </a:solidFill>
              </a:rPr>
              <a:t>Ensures that output signal levels will be acceptable to input of next gate</a:t>
            </a:r>
            <a:r>
              <a:rPr lang="en-CA" altLang="en-US" sz="2000">
                <a:solidFill>
                  <a:srgbClr val="000000"/>
                </a:solidFill>
              </a:rPr>
              <a:t> even if it picks up some noise</a:t>
            </a:r>
            <a:endParaRPr lang="en-US" altLang="en-US" sz="200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2376" y="4370389"/>
            <a:ext cx="4365625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How much Noise?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The difference between the output and input tolerance ranges is called the 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</a:rPr>
              <a:t>noise margin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of the gate. </a:t>
            </a:r>
          </a:p>
          <a:p>
            <a:pPr>
              <a:defRPr/>
            </a:pP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     V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NIH</a:t>
            </a: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GB" altLang="en-US" sz="2000" kern="0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V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OH(min) </a:t>
            </a:r>
            <a:r>
              <a:rPr lang="en-GB" altLang="en-US" sz="2000" kern="0" dirty="0">
                <a:solidFill>
                  <a:srgbClr val="000000"/>
                </a:solidFill>
                <a:latin typeface="Arial" charset="0"/>
              </a:rPr>
              <a:t>-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V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IH(min)</a:t>
            </a:r>
          </a:p>
          <a:p>
            <a:pPr>
              <a:defRPr/>
            </a:pP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     V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NIL</a:t>
            </a: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  </a:t>
            </a:r>
            <a:r>
              <a:rPr lang="en-GB" altLang="en-US" sz="2000" kern="0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V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IL(max) </a:t>
            </a:r>
            <a:r>
              <a:rPr lang="en-GB" altLang="en-US" sz="2000" kern="0" dirty="0">
                <a:solidFill>
                  <a:srgbClr val="000000"/>
                </a:solidFill>
                <a:latin typeface="Arial" charset="0"/>
              </a:rPr>
              <a:t>-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GB" altLang="en-US" sz="2000" i="1" kern="0" dirty="0">
                <a:solidFill>
                  <a:srgbClr val="000000"/>
                </a:solidFill>
                <a:latin typeface="Arial" charset="0"/>
              </a:rPr>
              <a:t>V</a:t>
            </a:r>
            <a:r>
              <a:rPr lang="en-GB" altLang="en-US" sz="2000" i="1" kern="0" baseline="-25000" dirty="0">
                <a:solidFill>
                  <a:srgbClr val="000000"/>
                </a:solidFill>
                <a:latin typeface="Arial" charset="0"/>
              </a:rPr>
              <a:t>OL(max)</a:t>
            </a:r>
            <a:endParaRPr lang="en-CA" sz="20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76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Pages from computerdataprocessing-160718090743_Page_2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611188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puts address on address bus and information for that address on data bus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Pages from computerdataprocessing-160718090743_Page_2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CPU enables write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Pages from computerdataprocessing-160718090743_Page_2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CA" kern="0" dirty="0"/>
              <a:t>Repeat as needed!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Pages from computerdataprocessing-160718090743_Page_2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905000" y="762000"/>
            <a:ext cx="83820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CA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Pages from computerdataprocessing-160718090743_Page_2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00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62138" y="1844675"/>
            <a:ext cx="8382000" cy="4319588"/>
          </a:xfrm>
        </p:spPr>
        <p:txBody>
          <a:bodyPr/>
          <a:lstStyle/>
          <a:p>
            <a:pPr marL="409575" indent="-409575" eaLnBrk="1" hangingPunct="1"/>
            <a:r>
              <a:rPr lang="en-GB" altLang="en-US" sz="2600" b="1">
                <a:solidFill>
                  <a:srgbClr val="0000FF"/>
                </a:solidFill>
              </a:rPr>
              <a:t>Registers</a:t>
            </a:r>
          </a:p>
          <a:p>
            <a:pPr lvl="1" eaLnBrk="1" hangingPunct="1"/>
            <a:r>
              <a:rPr lang="en-GB" altLang="en-US" sz="2400"/>
              <a:t>fundamental building blocks within computers</a:t>
            </a:r>
          </a:p>
          <a:p>
            <a:pPr lvl="1" eaLnBrk="1" hangingPunct="1"/>
            <a:r>
              <a:rPr lang="en-GB" altLang="en-US" sz="2400"/>
              <a:t>can be constructed using D flip-flops</a:t>
            </a:r>
          </a:p>
          <a:p>
            <a:pPr lvl="1" eaLnBrk="1" hangingPunct="1"/>
            <a:r>
              <a:rPr lang="en-GB" altLang="en-US" sz="2400"/>
              <a:t>some are used for storage, others for input/output</a:t>
            </a:r>
          </a:p>
        </p:txBody>
      </p:sp>
      <p:pic>
        <p:nvPicPr>
          <p:cNvPr id="56323" name="Picture 3" descr="C27NF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3836989"/>
            <a:ext cx="5795962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04225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Communications between registers</a:t>
            </a:r>
          </a:p>
          <a:p>
            <a:pPr lvl="1" eaLnBrk="1" hangingPunct="1"/>
            <a:r>
              <a:rPr lang="en-GB" altLang="en-US" sz="2400"/>
              <a:t>achieved by enabling the</a:t>
            </a:r>
            <a:br>
              <a:rPr lang="en-GB" altLang="en-US" sz="2400"/>
            </a:br>
            <a:r>
              <a:rPr lang="en-GB" altLang="en-US" sz="2400"/>
              <a:t>output of one register and</a:t>
            </a:r>
            <a:br>
              <a:rPr lang="en-GB" altLang="en-US" sz="2400"/>
            </a:br>
            <a:r>
              <a:rPr lang="en-GB" altLang="en-US" sz="2400"/>
              <a:t>the input of another</a:t>
            </a:r>
          </a:p>
          <a:p>
            <a:pPr lvl="1" eaLnBrk="1" hangingPunct="1"/>
            <a:r>
              <a:rPr lang="en-GB" altLang="en-US" sz="2400"/>
              <a:t>as all the registers are</a:t>
            </a:r>
            <a:br>
              <a:rPr lang="en-GB" altLang="en-US" sz="2400"/>
            </a:br>
            <a:r>
              <a:rPr lang="en-GB" altLang="en-US" sz="2400"/>
              <a:t>connected by the same</a:t>
            </a:r>
            <a:br>
              <a:rPr lang="en-GB" altLang="en-US" sz="2400"/>
            </a:br>
            <a:r>
              <a:rPr lang="en-GB" altLang="en-US" sz="2400"/>
              <a:t>data bus, only one piece</a:t>
            </a:r>
            <a:br>
              <a:rPr lang="en-GB" altLang="en-US" sz="2400"/>
            </a:br>
            <a:r>
              <a:rPr lang="en-GB" altLang="en-US" sz="2400"/>
              <a:t>of information can be</a:t>
            </a:r>
            <a:br>
              <a:rPr lang="en-GB" altLang="en-US" sz="2400"/>
            </a:br>
            <a:r>
              <a:rPr lang="en-GB" altLang="en-US" sz="2400"/>
              <a:t>transmitted at any time</a:t>
            </a:r>
          </a:p>
        </p:txBody>
      </p:sp>
      <p:pic>
        <p:nvPicPr>
          <p:cNvPr id="58371" name="Picture 3" descr="C15NF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51" y="2327276"/>
            <a:ext cx="3846513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Input/Output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00214"/>
            <a:ext cx="8382000" cy="4319587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Interface</a:t>
            </a:r>
          </a:p>
          <a:p>
            <a:pPr lvl="1">
              <a:defRPr/>
            </a:pPr>
            <a:r>
              <a:rPr lang="en-US" dirty="0"/>
              <a:t>M</a:t>
            </a:r>
            <a:r>
              <a:rPr lang="en-US" dirty="0" smtClean="0"/>
              <a:t>ake </a:t>
            </a:r>
            <a:r>
              <a:rPr lang="en-US" dirty="0"/>
              <a:t>the signals produced by the sensor compatible with </a:t>
            </a:r>
            <a:r>
              <a:rPr lang="en-US" dirty="0" smtClean="0"/>
              <a:t>those of the </a:t>
            </a:r>
            <a:r>
              <a:rPr lang="en-US" dirty="0"/>
              <a:t>computer system</a:t>
            </a:r>
            <a:r>
              <a:rPr lang="en-US" dirty="0" smtClean="0"/>
              <a:t>.</a:t>
            </a:r>
          </a:p>
          <a:p>
            <a:pPr marL="457200" lvl="1" indent="0">
              <a:buNone/>
              <a:defRPr/>
            </a:pPr>
            <a:r>
              <a:rPr lang="en-US" dirty="0" smtClean="0"/>
              <a:t> </a:t>
            </a:r>
          </a:p>
          <a:p>
            <a:pPr lvl="1">
              <a:defRPr/>
            </a:pPr>
            <a:r>
              <a:rPr lang="en-US" dirty="0" smtClean="0"/>
              <a:t>Make signals </a:t>
            </a:r>
            <a:r>
              <a:rPr lang="en-US" dirty="0"/>
              <a:t>produced at </a:t>
            </a:r>
            <a:r>
              <a:rPr lang="en-US" dirty="0" smtClean="0"/>
              <a:t>the computer output suitable </a:t>
            </a:r>
            <a:r>
              <a:rPr lang="en-US" dirty="0"/>
              <a:t>to drive the </a:t>
            </a:r>
            <a:r>
              <a:rPr lang="en-US" dirty="0" smtClean="0"/>
              <a:t>actuators </a:t>
            </a:r>
            <a:r>
              <a:rPr lang="en-US" dirty="0"/>
              <a:t>directly.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 </a:t>
            </a:r>
            <a:r>
              <a:rPr lang="en-US" dirty="0"/>
              <a:t>operations performed by the interface </a:t>
            </a:r>
            <a:r>
              <a:rPr lang="en-US" dirty="0" smtClean="0"/>
              <a:t>referred </a:t>
            </a:r>
            <a:r>
              <a:rPr lang="en-US" dirty="0"/>
              <a:t>to as </a:t>
            </a:r>
            <a:r>
              <a:rPr lang="en-US" b="1" dirty="0"/>
              <a:t>signal conditioning</a:t>
            </a:r>
            <a:r>
              <a:rPr lang="en-US" dirty="0"/>
              <a:t>. 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67664" y="1089025"/>
            <a:ext cx="1260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dirty="0">
                <a:latin typeface="+mj-lt"/>
              </a:rPr>
              <a:t>Video 27F</a:t>
            </a:r>
          </a:p>
        </p:txBody>
      </p:sp>
      <p:pic>
        <p:nvPicPr>
          <p:cNvPr id="63493" name="Picture 6" descr="Video ic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4" y="225425"/>
            <a:ext cx="8985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Signal conditioning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en-US" smtClean="0"/>
              <a:t>Signal conditioning includes:</a:t>
            </a:r>
          </a:p>
          <a:p>
            <a:pPr lvl="1"/>
            <a:r>
              <a:rPr lang="en-US" altLang="en-US" smtClean="0"/>
              <a:t>Amplification (Chapter 14)</a:t>
            </a:r>
          </a:p>
          <a:p>
            <a:pPr lvl="1"/>
            <a:r>
              <a:rPr lang="en-US" altLang="en-US" smtClean="0"/>
              <a:t>Filtering to remove noise (Chapter 8)</a:t>
            </a:r>
          </a:p>
          <a:p>
            <a:pPr lvl="1"/>
            <a:r>
              <a:rPr lang="en-US" altLang="en-US" smtClean="0"/>
              <a:t>Isolation (Optical isolator Chapter 26.8.3)</a:t>
            </a:r>
          </a:p>
          <a:p>
            <a:pPr lvl="1"/>
            <a:r>
              <a:rPr lang="en-US" altLang="en-US" smtClean="0"/>
              <a:t>Analogue-to-digital and/or </a:t>
            </a:r>
            <a:br>
              <a:rPr lang="en-US" altLang="en-US" smtClean="0"/>
            </a:br>
            <a:r>
              <a:rPr lang="en-US" altLang="en-US" smtClean="0"/>
              <a:t>digital-to-analogue conversion  (Chapter 28)</a:t>
            </a:r>
            <a:endParaRPr lang="en-CA" altLang="en-US" smtClean="0"/>
          </a:p>
          <a:p>
            <a:endParaRPr lang="en-CA" altLang="en-US" smtClean="0"/>
          </a:p>
          <a:p>
            <a:endParaRPr lang="en-CA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2775" y="1736725"/>
            <a:ext cx="8382000" cy="4319588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</a:pPr>
            <a:r>
              <a:rPr lang="en-GB" altLang="en-US" sz="2600" b="1">
                <a:solidFill>
                  <a:srgbClr val="0000FF"/>
                </a:solidFill>
              </a:rPr>
              <a:t>Input/output</a:t>
            </a:r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The nature of the input/output section varies tremendously with the application.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400"/>
          </a:p>
          <a:p>
            <a:pPr lvl="1" eaLnBrk="1" hangingPunct="1">
              <a:lnSpc>
                <a:spcPct val="90000"/>
              </a:lnSpc>
            </a:pPr>
            <a:r>
              <a:rPr lang="en-GB" altLang="en-US" sz="2400"/>
              <a:t>Input/output may use parallel or serial techniques.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400"/>
          </a:p>
          <a:p>
            <a:pPr lvl="1" eaLnBrk="1" hangingPunct="1">
              <a:lnSpc>
                <a:spcPct val="90000"/>
              </a:lnSpc>
            </a:pPr>
            <a:r>
              <a:rPr lang="en-GB" altLang="en-US" sz="2400" b="1" u="sng"/>
              <a:t>Parallel I/O </a:t>
            </a:r>
            <a:r>
              <a:rPr lang="en-GB" altLang="en-US" sz="2400"/>
              <a:t>often uses input/output </a:t>
            </a:r>
            <a:r>
              <a:rPr lang="en-GB" altLang="en-US" sz="2400" i="1"/>
              <a:t>registers</a:t>
            </a:r>
            <a:r>
              <a:rPr lang="en-GB" altLang="en-US" sz="2400"/>
              <a:t> which appear as simple </a:t>
            </a:r>
            <a:r>
              <a:rPr lang="en-GB" altLang="en-US" sz="2400" i="1"/>
              <a:t>memory locations </a:t>
            </a:r>
            <a:r>
              <a:rPr lang="en-GB" altLang="en-US" sz="2400"/>
              <a:t>to the processor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400"/>
          </a:p>
          <a:p>
            <a:pPr lvl="1" eaLnBrk="1" hangingPunct="1">
              <a:lnSpc>
                <a:spcPct val="90000"/>
              </a:lnSpc>
            </a:pPr>
            <a:r>
              <a:rPr lang="en-GB" altLang="en-US" sz="2400" b="1" u="sng"/>
              <a:t>Serial I/O</a:t>
            </a:r>
            <a:r>
              <a:rPr lang="en-GB" altLang="en-US" sz="2400"/>
              <a:t> for communication over longer distances. Can use a range of techniques including both synchronous and asynchronous methods.</a:t>
            </a:r>
          </a:p>
          <a:p>
            <a:pPr lvl="1" eaLnBrk="1" hangingPunct="1">
              <a:lnSpc>
                <a:spcPct val="90000"/>
              </a:lnSpc>
            </a:pPr>
            <a:endParaRPr lang="en-GB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Transistors as switches</a:t>
            </a:r>
          </a:p>
          <a:p>
            <a:pPr lvl="1" eaLnBrk="1" hangingPunct="1">
              <a:lnSpc>
                <a:spcPct val="120000"/>
              </a:lnSpc>
            </a:pPr>
            <a:r>
              <a:rPr lang="en-GB" altLang="en-US" sz="2400"/>
              <a:t>Both FETs and bipolar transistors make good switches</a:t>
            </a:r>
          </a:p>
          <a:p>
            <a:pPr lvl="1" eaLnBrk="1" hangingPunct="1">
              <a:lnSpc>
                <a:spcPct val="120000"/>
              </a:lnSpc>
            </a:pPr>
            <a:r>
              <a:rPr lang="en-GB" altLang="en-US" sz="2400"/>
              <a:t>Neither form produce </a:t>
            </a:r>
            <a:r>
              <a:rPr lang="en-GB" altLang="en-US" sz="2400" i="1"/>
              <a:t>ideal</a:t>
            </a:r>
            <a:r>
              <a:rPr lang="en-GB" altLang="en-US" sz="2400"/>
              <a:t> switches and their characteristics are slightly different</a:t>
            </a:r>
          </a:p>
          <a:p>
            <a:pPr lvl="1" eaLnBrk="1" hangingPunct="1">
              <a:lnSpc>
                <a:spcPct val="120000"/>
              </a:lnSpc>
            </a:pPr>
            <a:r>
              <a:rPr lang="en-GB" altLang="en-US" sz="2400"/>
              <a:t>Both forms of device take a finite time to switch and this produces a slight delay in the operation of the gate</a:t>
            </a:r>
          </a:p>
          <a:p>
            <a:pPr lvl="1" eaLnBrk="1" hangingPunct="1">
              <a:lnSpc>
                <a:spcPct val="120000"/>
              </a:lnSpc>
            </a:pPr>
            <a:r>
              <a:rPr lang="en-GB" altLang="en-US" sz="2400"/>
              <a:t>This is termed the </a:t>
            </a:r>
            <a:r>
              <a:rPr lang="en-GB" altLang="en-US" sz="2400" b="1">
                <a:solidFill>
                  <a:srgbClr val="0000FF"/>
                </a:solidFill>
              </a:rPr>
              <a:t>propagation delay</a:t>
            </a:r>
            <a:r>
              <a:rPr lang="en-GB" altLang="en-US" sz="2400"/>
              <a:t> of the circuit</a:t>
            </a:r>
          </a:p>
          <a:p>
            <a:pPr lvl="1" eaLnBrk="1" hangingPunct="1"/>
            <a:endParaRPr lang="en-GB" altLang="en-US" sz="2400"/>
          </a:p>
        </p:txBody>
      </p:sp>
      <p:grpSp>
        <p:nvGrpSpPr>
          <p:cNvPr id="135171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5172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26A</a:t>
              </a:r>
            </a:p>
          </p:txBody>
        </p:sp>
        <p:pic>
          <p:nvPicPr>
            <p:cNvPr id="135173" name="Picture 6" descr="Video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9802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665289"/>
            <a:ext cx="8720138" cy="4319587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Asynchronous serial communications</a:t>
            </a:r>
            <a:endParaRPr lang="en-GB" altLang="en-US" sz="2400"/>
          </a:p>
          <a:p>
            <a:pPr lvl="1" eaLnBrk="1" hangingPunct="1"/>
            <a:r>
              <a:rPr lang="en-GB" altLang="en-US" sz="2400"/>
              <a:t>Sender and receiver have (accurate) independent clocks</a:t>
            </a:r>
          </a:p>
          <a:p>
            <a:pPr lvl="1" eaLnBrk="1" hangingPunct="1"/>
            <a:r>
              <a:rPr lang="en-GB" altLang="en-US" sz="2400"/>
              <a:t>Clocks at the same frequency</a:t>
            </a:r>
          </a:p>
          <a:p>
            <a:pPr lvl="1" eaLnBrk="1" hangingPunct="1"/>
            <a:r>
              <a:rPr lang="en-GB" altLang="en-US" sz="2400"/>
              <a:t>The structure of an asynchronous word</a:t>
            </a:r>
          </a:p>
        </p:txBody>
      </p:sp>
      <p:pic>
        <p:nvPicPr>
          <p:cNvPr id="67587" name="Picture 3" descr="C15NF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4" y="3681414"/>
            <a:ext cx="524668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Serial I/O-parallel to serial </a:t>
            </a:r>
            <a:r>
              <a:rPr lang="en-CA" altLang="en-US" smtClean="0">
                <a:sym typeface="Symbol" panose="05050102010706020507" pitchFamily="18" charset="2"/>
              </a:rPr>
              <a:t> serial to parallel</a:t>
            </a:r>
            <a:endParaRPr lang="en-CA" altLang="en-US" smtClean="0"/>
          </a:p>
        </p:txBody>
      </p:sp>
      <p:sp>
        <p:nvSpPr>
          <p:cNvPr id="67589" name="TextBox 1"/>
          <p:cNvSpPr txBox="1">
            <a:spLocks noChangeArrowheads="1"/>
          </p:cNvSpPr>
          <p:nvPr/>
        </p:nvSpPr>
        <p:spPr bwMode="auto">
          <a:xfrm>
            <a:off x="1552575" y="3683001"/>
            <a:ext cx="22685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At transition receiver starts its clock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8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Samples at same bit-rate at sender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180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Stop bit monitored for polarity</a:t>
            </a:r>
          </a:p>
        </p:txBody>
      </p:sp>
      <p:cxnSp>
        <p:nvCxnSpPr>
          <p:cNvPr id="67590" name="Straight Arrow Connector 6"/>
          <p:cNvCxnSpPr>
            <a:cxnSpLocks noChangeShapeType="1"/>
          </p:cNvCxnSpPr>
          <p:nvPr/>
        </p:nvCxnSpPr>
        <p:spPr bwMode="auto">
          <a:xfrm>
            <a:off x="3324225" y="4076701"/>
            <a:ext cx="1295400" cy="3159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76425" y="1665289"/>
            <a:ext cx="8720138" cy="4319587"/>
          </a:xfrm>
        </p:spPr>
        <p:txBody>
          <a:bodyPr/>
          <a:lstStyle/>
          <a:p>
            <a:pPr marL="395288" indent="-395288" eaLnBrk="1" hangingPunct="1">
              <a:defRPr/>
            </a:pPr>
            <a:r>
              <a:rPr lang="en-GB" altLang="en-US" sz="2600" b="1" dirty="0">
                <a:solidFill>
                  <a:srgbClr val="0000FF"/>
                </a:solidFill>
              </a:rPr>
              <a:t>Synchronous serial communications</a:t>
            </a:r>
            <a:endParaRPr lang="en-GB" altLang="en-US" sz="2400" dirty="0"/>
          </a:p>
          <a:p>
            <a:pPr lvl="1" eaLnBrk="1" hangingPunct="1">
              <a:defRPr/>
            </a:pPr>
            <a:r>
              <a:rPr lang="en-GB" altLang="en-US" sz="2400" dirty="0"/>
              <a:t>Used for continuous stream of data</a:t>
            </a:r>
          </a:p>
          <a:p>
            <a:pPr lvl="1" eaLnBrk="1" hangingPunct="1">
              <a:defRPr/>
            </a:pPr>
            <a:endParaRPr lang="en-GB" altLang="en-US" sz="2400" dirty="0"/>
          </a:p>
          <a:p>
            <a:pPr lvl="1" eaLnBrk="1" hangingPunct="1">
              <a:defRPr/>
            </a:pPr>
            <a:r>
              <a:rPr lang="en-GB" altLang="en-US" sz="2400" dirty="0"/>
              <a:t>Synchronization field sent to receiver </a:t>
            </a:r>
          </a:p>
          <a:p>
            <a:pPr lvl="2" eaLnBrk="1" hangingPunct="1">
              <a:defRPr/>
            </a:pPr>
            <a:r>
              <a:rPr lang="en-GB" altLang="en-US" dirty="0" smtClean="0"/>
              <a:t>A bit pattern or specific synchronization word</a:t>
            </a:r>
          </a:p>
          <a:p>
            <a:pPr marL="457200" lvl="1" indent="0" eaLnBrk="1" hangingPunct="1">
              <a:buNone/>
              <a:defRPr/>
            </a:pPr>
            <a:r>
              <a:rPr lang="en-GB" altLang="en-US" sz="2400" dirty="0"/>
              <a:t>		</a:t>
            </a:r>
          </a:p>
          <a:p>
            <a:pPr lvl="1" eaLnBrk="1" hangingPunct="1">
              <a:defRPr/>
            </a:pPr>
            <a:r>
              <a:rPr lang="en-GB" altLang="en-US" sz="2400" dirty="0"/>
              <a:t>Receiver clock then derived from sync-word/words</a:t>
            </a:r>
          </a:p>
        </p:txBody>
      </p:sp>
      <p:sp>
        <p:nvSpPr>
          <p:cNvPr id="696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Serial I/O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628775"/>
            <a:ext cx="8382000" cy="4319588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Serial communications standards</a:t>
            </a:r>
          </a:p>
          <a:p>
            <a:pPr lvl="1" eaLnBrk="1" hangingPunct="1"/>
            <a:r>
              <a:rPr lang="en-GB" altLang="en-US" sz="2400"/>
              <a:t>One of the most important standards is the</a:t>
            </a:r>
            <a:br>
              <a:rPr lang="en-GB" altLang="en-US" sz="2400"/>
            </a:br>
            <a:r>
              <a:rPr lang="en-GB" altLang="en-US" sz="2400" b="1">
                <a:solidFill>
                  <a:srgbClr val="0000FF"/>
                </a:solidFill>
              </a:rPr>
              <a:t>Universal Serial Bus </a:t>
            </a:r>
            <a:r>
              <a:rPr lang="en-GB" altLang="en-US" sz="2400"/>
              <a:t>or </a:t>
            </a:r>
            <a:r>
              <a:rPr lang="en-GB" altLang="en-US" sz="2400" b="1">
                <a:solidFill>
                  <a:srgbClr val="0000FF"/>
                </a:solidFill>
              </a:rPr>
              <a:t>USB</a:t>
            </a:r>
          </a:p>
        </p:txBody>
      </p:sp>
      <p:pic>
        <p:nvPicPr>
          <p:cNvPr id="71683" name="Picture 4" descr="Figure-27_3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2889250"/>
            <a:ext cx="6732588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TextBox 1"/>
          <p:cNvSpPr txBox="1">
            <a:spLocks noChangeArrowheads="1"/>
          </p:cNvSpPr>
          <p:nvPr/>
        </p:nvSpPr>
        <p:spPr bwMode="auto">
          <a:xfrm>
            <a:off x="1525588" y="5192714"/>
            <a:ext cx="9142412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USB data is sent in packets Least Significant Bit (LSB) first. </a:t>
            </a:r>
          </a:p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There are 4 main USB packet types :Token, Data, Handshake and Start of Frame. </a:t>
            </a:r>
          </a:p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Each packet is constructed from different field types, namely SYNC, PID, Address, Data, Endpoint, CRC and EOP. </a:t>
            </a:r>
          </a:p>
          <a:p>
            <a:pPr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FF0000"/>
                </a:solidFill>
              </a:rPr>
              <a:t>The packets are then bundled into frames to create a USB message. </a:t>
            </a:r>
            <a:endParaRPr lang="en-CA" altLang="en-US" sz="140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55800" y="476250"/>
            <a:ext cx="8712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For complete definition of data structure, if you need it, see: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2000">
                <a:solidFill>
                  <a:srgbClr val="FF0000"/>
                </a:solidFill>
              </a:rPr>
              <a:t>TN_116_USB Data Structure.pdf on Blackboard-supplementary material</a:t>
            </a:r>
            <a:r>
              <a:rPr lang="en-CA" altLang="en-US" sz="240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35113" y="1844675"/>
            <a:ext cx="8382000" cy="4319588"/>
          </a:xfrm>
        </p:spPr>
        <p:txBody>
          <a:bodyPr/>
          <a:lstStyle/>
          <a:p>
            <a:pPr marL="395288" indent="-395288" eaLnBrk="1" hangingPunct="1"/>
            <a:r>
              <a:rPr lang="en-GB" altLang="en-US" sz="2600" b="1">
                <a:solidFill>
                  <a:srgbClr val="0000FF"/>
                </a:solidFill>
              </a:rPr>
              <a:t>Programmed controlled</a:t>
            </a:r>
            <a:br>
              <a:rPr lang="en-GB" altLang="en-US" sz="2600" b="1">
                <a:solidFill>
                  <a:srgbClr val="0000FF"/>
                </a:solidFill>
              </a:rPr>
            </a:br>
            <a:r>
              <a:rPr lang="en-GB" altLang="en-US" sz="2600" b="1">
                <a:solidFill>
                  <a:srgbClr val="0000FF"/>
                </a:solidFill>
              </a:rPr>
              <a:t>input/output</a:t>
            </a:r>
          </a:p>
          <a:p>
            <a:pPr lvl="1" eaLnBrk="1" hangingPunct="1"/>
            <a:r>
              <a:rPr lang="en-GB" altLang="en-US" sz="2400"/>
              <a:t>At some point program requires</a:t>
            </a:r>
            <a:br>
              <a:rPr lang="en-GB" altLang="en-US" sz="2400"/>
            </a:br>
            <a:r>
              <a:rPr lang="en-GB" altLang="en-US" sz="2400"/>
              <a:t>data from input device</a:t>
            </a:r>
          </a:p>
          <a:p>
            <a:pPr lvl="1" eaLnBrk="1" hangingPunct="1"/>
            <a:r>
              <a:rPr lang="en-GB" altLang="en-US" sz="2400"/>
              <a:t>Data might not be ready at</a:t>
            </a:r>
            <a:br>
              <a:rPr lang="en-GB" altLang="en-US" sz="2400"/>
            </a:br>
            <a:r>
              <a:rPr lang="en-GB" altLang="en-US" sz="2400"/>
              <a:t>that time</a:t>
            </a:r>
          </a:p>
          <a:p>
            <a:pPr lvl="1" eaLnBrk="1" hangingPunct="1"/>
            <a:r>
              <a:rPr lang="en-GB" altLang="en-US" sz="2400"/>
              <a:t>So: polling of I/O devices</a:t>
            </a:r>
          </a:p>
        </p:txBody>
      </p:sp>
      <p:pic>
        <p:nvPicPr>
          <p:cNvPr id="73731" name="Picture 3" descr="C15NF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9" y="44451"/>
            <a:ext cx="3760787" cy="610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3" descr="C15NF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75" y="2600325"/>
            <a:ext cx="4465638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67664" y="1089025"/>
            <a:ext cx="1260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dirty="0">
                <a:latin typeface="+mj-lt"/>
              </a:rPr>
              <a:t>Video 27G</a:t>
            </a:r>
          </a:p>
        </p:txBody>
      </p:sp>
      <p:pic>
        <p:nvPicPr>
          <p:cNvPr id="75780" name="Picture 6" descr="Video ic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4" y="225425"/>
            <a:ext cx="8985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871663" y="1628775"/>
            <a:ext cx="838200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30000"/>
              </a:buClr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95288" indent="-395288" eaLnBrk="1" hangingPunct="1">
              <a:defRPr/>
            </a:pPr>
            <a:r>
              <a:rPr lang="en-GB" sz="2600" b="1" kern="0" dirty="0">
                <a:solidFill>
                  <a:srgbClr val="0000FF"/>
                </a:solidFill>
              </a:rPr>
              <a:t>Interrupts</a:t>
            </a:r>
          </a:p>
          <a:p>
            <a:pPr lvl="1" eaLnBrk="1" hangingPunct="1">
              <a:defRPr/>
            </a:pPr>
            <a:r>
              <a:rPr lang="en-GB" sz="2400" kern="0" dirty="0"/>
              <a:t>the interrupt mechanism</a:t>
            </a:r>
          </a:p>
        </p:txBody>
      </p:sp>
      <p:sp>
        <p:nvSpPr>
          <p:cNvPr id="75782" name="Oval 2"/>
          <p:cNvSpPr>
            <a:spLocks noChangeArrowheads="1"/>
          </p:cNvSpPr>
          <p:nvPr/>
        </p:nvSpPr>
        <p:spPr bwMode="auto">
          <a:xfrm>
            <a:off x="6351588" y="2960688"/>
            <a:ext cx="3021012" cy="37449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33563" y="1844675"/>
            <a:ext cx="8382000" cy="4319588"/>
          </a:xfrm>
        </p:spPr>
        <p:txBody>
          <a:bodyPr/>
          <a:lstStyle/>
          <a:p>
            <a:pPr lvl="1" eaLnBrk="1" hangingPunct="1"/>
            <a:r>
              <a:rPr lang="en-GB" altLang="en-US" sz="2600"/>
              <a:t>multiple interrupt handling with a stack</a:t>
            </a:r>
          </a:p>
        </p:txBody>
      </p:sp>
      <p:pic>
        <p:nvPicPr>
          <p:cNvPr id="77827" name="Picture 3" descr="C15NF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6" y="2355851"/>
            <a:ext cx="5400675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I/O techniques</a:t>
            </a: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>
          <a:xfrm>
            <a:off x="1919288" y="1665289"/>
            <a:ext cx="8382000" cy="4319587"/>
          </a:xfrm>
        </p:spPr>
        <p:txBody>
          <a:bodyPr/>
          <a:lstStyle/>
          <a:p>
            <a:r>
              <a:rPr lang="en-US" altLang="en-US" sz="2800"/>
              <a:t>Program controlled</a:t>
            </a:r>
          </a:p>
          <a:p>
            <a:pPr lvl="1"/>
            <a:r>
              <a:rPr lang="en-US" altLang="en-US" sz="2400"/>
              <a:t>Simplest to implement and test</a:t>
            </a:r>
          </a:p>
          <a:p>
            <a:r>
              <a:rPr lang="en-US" altLang="en-US" sz="2800"/>
              <a:t>Interrupt-driven </a:t>
            </a:r>
          </a:p>
          <a:p>
            <a:pPr lvl="1"/>
            <a:r>
              <a:rPr lang="en-US" altLang="en-US" sz="2400"/>
              <a:t>Fast response and less processor time than polling</a:t>
            </a:r>
            <a:endParaRPr lang="en-US" altLang="en-US" sz="2200"/>
          </a:p>
          <a:p>
            <a:pPr lvl="1"/>
            <a:r>
              <a:rPr lang="en-US" altLang="en-US" sz="2400"/>
              <a:t>Hard to test as it is asynchronous</a:t>
            </a:r>
          </a:p>
          <a:p>
            <a:r>
              <a:rPr lang="en-US" altLang="en-US" sz="2800"/>
              <a:t>Direct memory access.</a:t>
            </a:r>
          </a:p>
          <a:p>
            <a:pPr lvl="1"/>
            <a:r>
              <a:rPr lang="en-US" altLang="en-US" sz="2400"/>
              <a:t>Device accesses memory directly</a:t>
            </a:r>
          </a:p>
          <a:p>
            <a:pPr lvl="1"/>
            <a:r>
              <a:rPr lang="en-US" altLang="en-US" sz="2400"/>
              <a:t>Little impact on processor time, but</a:t>
            </a:r>
          </a:p>
          <a:p>
            <a:pPr lvl="1"/>
            <a:r>
              <a:rPr lang="en-US" altLang="en-US" sz="2400"/>
              <a:t>Extra interface hardware and expensive</a:t>
            </a:r>
          </a:p>
          <a:p>
            <a:pPr lvl="1"/>
            <a:r>
              <a:rPr lang="en-US" altLang="en-US" sz="2400"/>
              <a:t>used for large transfers (disk drives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r>
              <a:rPr lang="en-US" altLang="en-US" smtClean="0"/>
              <a:t>Selecting an implementation method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30388"/>
            <a:ext cx="8512175" cy="4248150"/>
          </a:xfrm>
        </p:spPr>
        <p:txBody>
          <a:bodyPr/>
          <a:lstStyle/>
          <a:p>
            <a:pPr marL="395288" indent="-395288">
              <a:lnSpc>
                <a:spcPct val="110000"/>
              </a:lnSpc>
            </a:pPr>
            <a:r>
              <a:rPr lang="en-US" altLang="en-US" sz="2600"/>
              <a:t>The implementation method will depend on the complexity of the required functionality</a:t>
            </a:r>
          </a:p>
          <a:p>
            <a:pPr lvl="1">
              <a:lnSpc>
                <a:spcPct val="110000"/>
              </a:lnSpc>
            </a:pPr>
            <a:r>
              <a:rPr lang="en-US" altLang="en-US" sz="2400"/>
              <a:t>applications requiring just a handful of gates might use </a:t>
            </a:r>
            <a:r>
              <a:rPr lang="en-US" altLang="en-US" sz="2400" b="1">
                <a:solidFill>
                  <a:srgbClr val="0000FF"/>
                </a:solidFill>
              </a:rPr>
              <a:t>CMOS or TTL devices</a:t>
            </a:r>
          </a:p>
          <a:p>
            <a:pPr lvl="1">
              <a:lnSpc>
                <a:spcPct val="110000"/>
              </a:lnSpc>
            </a:pPr>
            <a:r>
              <a:rPr lang="en-US" altLang="en-US" sz="2400"/>
              <a:t>slightly more complex applications will often make use of </a:t>
            </a:r>
            <a:r>
              <a:rPr lang="en-US" altLang="en-US" sz="2400" b="1">
                <a:solidFill>
                  <a:srgbClr val="0000FF"/>
                </a:solidFill>
              </a:rPr>
              <a:t>array logic</a:t>
            </a:r>
          </a:p>
          <a:p>
            <a:pPr lvl="1">
              <a:lnSpc>
                <a:spcPct val="110000"/>
              </a:lnSpc>
            </a:pPr>
            <a:r>
              <a:rPr lang="en-US" altLang="en-US" sz="2400"/>
              <a:t>complex digital applications will probably use either complex programmable devices (such as </a:t>
            </a:r>
            <a:r>
              <a:rPr lang="en-US" altLang="en-US" sz="2400" b="1">
                <a:solidFill>
                  <a:srgbClr val="0000FF"/>
                </a:solidFill>
              </a:rPr>
              <a:t>CPLDs or FPGAs</a:t>
            </a:r>
            <a:r>
              <a:rPr lang="en-US" altLang="en-US" sz="2400"/>
              <a:t>) or a </a:t>
            </a:r>
            <a:r>
              <a:rPr lang="en-US" altLang="en-US" sz="2400" b="1">
                <a:solidFill>
                  <a:srgbClr val="0000FF"/>
                </a:solidFill>
              </a:rPr>
              <a:t>microprocessor</a:t>
            </a:r>
            <a:r>
              <a:rPr lang="en-US" altLang="en-US" sz="2400"/>
              <a:t> (or </a:t>
            </a:r>
            <a:r>
              <a:rPr lang="en-US" altLang="en-US" sz="2400" b="1">
                <a:solidFill>
                  <a:srgbClr val="0000FF"/>
                </a:solidFill>
              </a:rPr>
              <a:t>PLC</a:t>
            </a:r>
            <a:r>
              <a:rPr lang="en-US" altLang="en-US" sz="2400"/>
              <a:t>).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You're a handsome devil; what's your name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284" y="1596044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2400"/>
              <a:t>Something to consider for simple dedicated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7225" y="1844675"/>
            <a:ext cx="8382000" cy="4319588"/>
          </a:xfrm>
        </p:spPr>
        <p:txBody>
          <a:bodyPr/>
          <a:lstStyle/>
          <a:p>
            <a:pPr>
              <a:defRPr/>
            </a:pPr>
            <a:r>
              <a:rPr lang="en-CA" sz="2400" dirty="0"/>
              <a:t>Raspberry Pi or Arduino</a:t>
            </a:r>
          </a:p>
          <a:p>
            <a:pPr>
              <a:defRPr/>
            </a:pPr>
            <a:r>
              <a:rPr lang="en-CA" sz="2400" dirty="0"/>
              <a:t>Credit card computer with video/TV,</a:t>
            </a:r>
            <a:br>
              <a:rPr lang="en-CA" sz="2400" dirty="0"/>
            </a:br>
            <a:r>
              <a:rPr lang="en-CA" sz="2400" dirty="0"/>
              <a:t>keyboard, USB and </a:t>
            </a:r>
            <a:r>
              <a:rPr lang="en-CA" sz="2400" dirty="0" err="1"/>
              <a:t>ethernet</a:t>
            </a:r>
            <a:r>
              <a:rPr lang="en-CA" sz="2400" dirty="0"/>
              <a:t> interface.</a:t>
            </a:r>
          </a:p>
          <a:p>
            <a:pPr>
              <a:defRPr/>
            </a:pPr>
            <a:r>
              <a:rPr lang="en-CA" sz="2400" dirty="0"/>
              <a:t>Developed for education/hobby (cheap) </a:t>
            </a:r>
          </a:p>
          <a:p>
            <a:pPr>
              <a:defRPr/>
            </a:pPr>
            <a:r>
              <a:rPr lang="en-CA" sz="2400" dirty="0"/>
              <a:t>Many plug-in resources available for interface</a:t>
            </a:r>
          </a:p>
          <a:p>
            <a:pPr>
              <a:defRPr/>
            </a:pPr>
            <a:r>
              <a:rPr lang="en-CA" sz="2400" dirty="0"/>
              <a:t>While developed for fun and learning, they are surprisingly sophisticated computers with a suite of interfaces available for control and sampling.</a:t>
            </a:r>
          </a:p>
          <a:p>
            <a:pPr>
              <a:defRPr/>
            </a:pPr>
            <a:r>
              <a:rPr lang="en-CA" sz="2800" dirty="0">
                <a:hlinkClick r:id="rId3"/>
              </a:rPr>
              <a:t>http://www.raspberrypi.org/</a:t>
            </a:r>
            <a:endParaRPr lang="en-CA" sz="2800" dirty="0"/>
          </a:p>
          <a:p>
            <a:pPr>
              <a:defRPr/>
            </a:pPr>
            <a:r>
              <a:rPr lang="en-CA" sz="2800" dirty="0">
                <a:hlinkClick r:id="rId4"/>
              </a:rPr>
              <a:t>https://www.arduino.cc/</a:t>
            </a:r>
            <a:r>
              <a:rPr lang="en-CA" sz="2800" dirty="0"/>
              <a:t> </a:t>
            </a:r>
          </a:p>
          <a:p>
            <a:pPr marL="0" indent="0">
              <a:buNone/>
              <a:defRPr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123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11" descr="Further Study 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1592264"/>
            <a:ext cx="3022600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Further Study</a:t>
            </a:r>
          </a:p>
        </p:txBody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773239"/>
            <a:ext cx="5378450" cy="3311525"/>
          </a:xfrm>
        </p:spPr>
        <p:txBody>
          <a:bodyPr/>
          <a:lstStyle/>
          <a:p>
            <a:pPr eaLnBrk="1" hangingPunct="1"/>
            <a:r>
              <a:rPr lang="en-GB" altLang="en-US" sz="2600"/>
              <a:t>The </a:t>
            </a:r>
            <a:r>
              <a:rPr lang="en-GB" altLang="en-US" sz="2600">
                <a:solidFill>
                  <a:srgbClr val="667AFF"/>
                </a:solidFill>
              </a:rPr>
              <a:t>Further Study </a:t>
            </a:r>
            <a:r>
              <a:rPr lang="en-GB" altLang="en-US" sz="2600"/>
              <a:t>section at the end of Chapter 27 considers the operation of a microcomputer-based controller in an automatic washing machine.</a:t>
            </a:r>
          </a:p>
          <a:p>
            <a:pPr eaLnBrk="1" hangingPunct="1"/>
            <a:r>
              <a:rPr lang="en-GB" altLang="en-US" sz="2600"/>
              <a:t>Your task is to decide how the device should control the speed of the motor.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mtClean="0"/>
          </a:p>
        </p:txBody>
      </p:sp>
      <p:grpSp>
        <p:nvGrpSpPr>
          <p:cNvPr id="159749" name="Group 8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159754" name="Picture 8" descr="Proposed cover design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n-lt"/>
                </a:rPr>
                <a:t>Further Study</a:t>
              </a:r>
            </a:p>
          </p:txBody>
        </p:sp>
      </p:grpSp>
      <p:grpSp>
        <p:nvGrpSpPr>
          <p:cNvPr id="15975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dirty="0">
                  <a:latin typeface="+mj-lt"/>
                </a:rPr>
                <a:t>Video 27H</a:t>
              </a:r>
            </a:p>
          </p:txBody>
        </p:sp>
        <p:pic>
          <p:nvPicPr>
            <p:cNvPr id="159753" name="Picture 6" descr="Video icon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905000" y="5121276"/>
            <a:ext cx="8115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buFont typeface="Wingdings" pitchFamily="2" charset="2"/>
              <a:buChar char="§"/>
              <a:defRPr/>
            </a:pPr>
            <a:r>
              <a:rPr lang="en-GB" sz="2600" kern="0" dirty="0">
                <a:latin typeface="+mn-lt"/>
              </a:rPr>
              <a:t>Decide which of the input/output techniques discussed earlier is most appropriate for this task and watch the video to assess your ideas.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E30000"/>
              </a:buClr>
              <a:defRPr/>
            </a:pPr>
            <a:endParaRPr lang="en-GB" sz="3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627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43100" y="1862139"/>
            <a:ext cx="8382000" cy="4319587"/>
          </a:xfrm>
        </p:spPr>
        <p:txBody>
          <a:bodyPr/>
          <a:lstStyle/>
          <a:p>
            <a:pPr eaLnBrk="1" hangingPunct="1"/>
            <a:r>
              <a:rPr lang="en-GB" altLang="en-US" sz="2600" b="1">
                <a:solidFill>
                  <a:srgbClr val="0000FF"/>
                </a:solidFill>
              </a:rPr>
              <a:t>The FET as a logical switch (p-channel MOSFET)</a:t>
            </a:r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2528889"/>
            <a:ext cx="8389938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0" name="TextBox 1"/>
          <p:cNvSpPr txBox="1">
            <a:spLocks noChangeArrowheads="1"/>
          </p:cNvSpPr>
          <p:nvPr/>
        </p:nvSpPr>
        <p:spPr bwMode="auto">
          <a:xfrm>
            <a:off x="4224339" y="4581526"/>
            <a:ext cx="287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/>
              <a:t>g</a:t>
            </a:r>
          </a:p>
        </p:txBody>
      </p:sp>
      <p:sp>
        <p:nvSpPr>
          <p:cNvPr id="137221" name="TextBox 4"/>
          <p:cNvSpPr txBox="1">
            <a:spLocks noChangeArrowheads="1"/>
          </p:cNvSpPr>
          <p:nvPr/>
        </p:nvSpPr>
        <p:spPr bwMode="auto">
          <a:xfrm>
            <a:off x="5232400" y="4041776"/>
            <a:ext cx="287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/>
              <a:t>s</a:t>
            </a:r>
          </a:p>
        </p:txBody>
      </p:sp>
      <p:sp>
        <p:nvSpPr>
          <p:cNvPr id="137222" name="TextBox 5"/>
          <p:cNvSpPr txBox="1">
            <a:spLocks noChangeArrowheads="1"/>
          </p:cNvSpPr>
          <p:nvPr/>
        </p:nvSpPr>
        <p:spPr bwMode="auto">
          <a:xfrm>
            <a:off x="5240339" y="4976814"/>
            <a:ext cx="287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CA" altLang="en-US" sz="120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9840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76425" y="733425"/>
            <a:ext cx="8382000" cy="838200"/>
          </a:xfrm>
        </p:spPr>
        <p:txBody>
          <a:bodyPr/>
          <a:lstStyle/>
          <a:p>
            <a:r>
              <a:rPr lang="en-US" altLang="en-US" smtClean="0"/>
              <a:t>Key points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6426" y="1858964"/>
            <a:ext cx="8410575" cy="4643437"/>
          </a:xfrm>
        </p:spPr>
        <p:txBody>
          <a:bodyPr/>
          <a:lstStyle/>
          <a:p>
            <a:pPr marL="381000" indent="-381000"/>
            <a:r>
              <a:rPr lang="en-US" altLang="en-US" sz="2400"/>
              <a:t>Available complexity doubles every couple of years.</a:t>
            </a:r>
          </a:p>
          <a:p>
            <a:pPr marL="381000" indent="-381000"/>
            <a:r>
              <a:rPr lang="en-US" altLang="en-US" sz="2400"/>
              <a:t>Array logic integrates large numbers of gates within a single package that is then configured for a particular application.</a:t>
            </a:r>
          </a:p>
          <a:p>
            <a:pPr marL="381000" indent="-381000"/>
            <a:r>
              <a:rPr lang="en-US" altLang="en-US" sz="2400"/>
              <a:t>Complex digital systems can also be implemented using a microcomputer.</a:t>
            </a:r>
          </a:p>
          <a:p>
            <a:pPr marL="381000" indent="-381000"/>
            <a:r>
              <a:rPr lang="en-US" altLang="en-US" sz="2400"/>
              <a:t>A programmable logic controller is a self-contained microcomputer that is optimised for industrial control.</a:t>
            </a:r>
          </a:p>
          <a:p>
            <a:pPr marL="381000" indent="-381000"/>
            <a:r>
              <a:rPr lang="en-US" altLang="en-US" sz="2400"/>
              <a:t>The implementation method used will depend on the complexity of the required system.</a:t>
            </a:r>
            <a:endParaRPr lang="en-US" altLang="en-US" sz="2400">
              <a:sym typeface="Symbol" panose="050501020107060205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9614"/>
            <a:ext cx="9850439" cy="941387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Data acquisition and conversion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90714" y="1931989"/>
            <a:ext cx="5603875" cy="2860675"/>
          </a:xfrm>
        </p:spPr>
        <p:txBody>
          <a:bodyPr/>
          <a:lstStyle/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Introduction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/>
              <a:t>Sampling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Signal reconstruction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Data converters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Sample and hold gates</a:t>
            </a:r>
          </a:p>
          <a:p>
            <a:pPr marL="395288" indent="-395288"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altLang="en-US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Multiplexing</a:t>
            </a:r>
          </a:p>
        </p:txBody>
      </p:sp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2950" name="Picture 7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Chapter 28</a:t>
              </a:r>
            </a:p>
          </p:txBody>
        </p:sp>
      </p:grpSp>
      <p:pic>
        <p:nvPicPr>
          <p:cNvPr id="82949" name="Picture 9" descr="Chap 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24063"/>
            <a:ext cx="40624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05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31975"/>
            <a:ext cx="8331200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Digital techniques have several advantages over analogue methods: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They are less affected by noise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/>
              <a:t>Processing, transmission and storage is often easier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However, we often produce or use analogue signals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/>
              <a:t>Therefore, we often have the need to translate between analogue and digital representations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8499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85000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01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707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79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91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2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9103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5159376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9156701" y="2097088"/>
            <a:ext cx="900113" cy="111601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CA" altLang="en-US" sz="24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13400" y="404813"/>
            <a:ext cx="4298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Will talk about the DSP next lecture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Now we will first talk about the sampling and the filters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CA" altLang="en-US" sz="1800">
                <a:solidFill>
                  <a:srgbClr val="FF0000"/>
                </a:solidFill>
              </a:rPr>
              <a:t>Then the ADC/DAC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7572375" y="692151"/>
            <a:ext cx="0" cy="1535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 flipH="1">
            <a:off x="5610225" y="1196976"/>
            <a:ext cx="1962150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7572375" y="1196976"/>
            <a:ext cx="2033588" cy="90011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6591301" y="1520826"/>
            <a:ext cx="981075" cy="728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>
            <a:off x="7572375" y="1520826"/>
            <a:ext cx="1093788" cy="828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1293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63" y="2097089"/>
            <a:ext cx="9117013" cy="113188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000"/>
              <a:t>Abbreviations:</a:t>
            </a:r>
          </a:p>
          <a:p>
            <a:pPr marL="0" indent="0">
              <a:buNone/>
            </a:pPr>
            <a:r>
              <a:rPr lang="en-CA" altLang="en-US" sz="2000"/>
              <a:t>LPF  = low pass filter</a:t>
            </a:r>
          </a:p>
          <a:p>
            <a:pPr marL="0" indent="0">
              <a:buNone/>
            </a:pPr>
            <a:r>
              <a:rPr lang="en-CA" altLang="en-US" sz="2000"/>
              <a:t>BPF = band pass filter</a:t>
            </a:r>
          </a:p>
          <a:p>
            <a:pPr marL="0" indent="0">
              <a:buNone/>
            </a:pPr>
            <a:r>
              <a:rPr lang="en-CA" altLang="en-US" sz="2000"/>
              <a:t>ADC = analogue to digital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r>
              <a:rPr lang="en-CA" altLang="en-US" sz="2000"/>
              <a:t>DSP  = digital signal </a:t>
            </a:r>
            <a:br>
              <a:rPr lang="en-CA" altLang="en-US" sz="2000"/>
            </a:br>
            <a:r>
              <a:rPr lang="en-CA" altLang="en-US" sz="2000"/>
              <a:t>	processor</a:t>
            </a:r>
          </a:p>
          <a:p>
            <a:pPr marL="0" indent="0">
              <a:buNone/>
            </a:pPr>
            <a:r>
              <a:rPr lang="en-CA" altLang="en-US" sz="2000"/>
              <a:t>DAC = digital to analogue</a:t>
            </a:r>
            <a:br>
              <a:rPr lang="en-CA" altLang="en-US" sz="2000"/>
            </a:br>
            <a:r>
              <a:rPr lang="en-CA" altLang="en-US" sz="2000"/>
              <a:t>	converter</a:t>
            </a:r>
          </a:p>
          <a:p>
            <a:pPr marL="0" indent="0">
              <a:buNone/>
            </a:pPr>
            <a:endParaRPr lang="en-CA" altLang="en-US" sz="2000"/>
          </a:p>
          <a:p>
            <a:pPr marL="0" indent="0" algn="ctr">
              <a:buNone/>
            </a:pPr>
            <a:r>
              <a:rPr lang="en-CA" altLang="en-US" sz="2000"/>
              <a:t>Signal with maximum frequency F is filtered, sampled at frequency f</a:t>
            </a:r>
            <a:r>
              <a:rPr lang="en-CA" altLang="en-US" sz="2000" baseline="-25000"/>
              <a:t>s</a:t>
            </a:r>
            <a:r>
              <a:rPr lang="en-CA" altLang="en-US" sz="2000"/>
              <a:t>, digitized, stored and then output as an analogue signal that is filtered.</a:t>
            </a:r>
          </a:p>
        </p:txBody>
      </p:sp>
      <p:sp>
        <p:nvSpPr>
          <p:cNvPr id="870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The sampling system</a:t>
            </a:r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4667251" y="1836739"/>
            <a:ext cx="5965825" cy="3506787"/>
            <a:chOff x="3143473" y="1835944"/>
            <a:chExt cx="5965031" cy="3507581"/>
          </a:xfrm>
        </p:grpSpPr>
        <p:pic>
          <p:nvPicPr>
            <p:cNvPr id="870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" t="2673" r="3487" b="2744"/>
            <a:stretch>
              <a:fillRect/>
            </a:stretch>
          </p:blipFill>
          <p:spPr bwMode="auto">
            <a:xfrm>
              <a:off x="3143473" y="1835944"/>
              <a:ext cx="5965031" cy="3507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46" name="TextBox 4"/>
            <p:cNvSpPr txBox="1">
              <a:spLocks noChangeArrowheads="1"/>
            </p:cNvSpPr>
            <p:nvPr/>
          </p:nvSpPr>
          <p:spPr bwMode="auto">
            <a:xfrm>
              <a:off x="3311860" y="2348880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87047" name="TextBox 5"/>
            <p:cNvSpPr txBox="1">
              <a:spLocks noChangeArrowheads="1"/>
            </p:cNvSpPr>
            <p:nvPr/>
          </p:nvSpPr>
          <p:spPr bwMode="auto">
            <a:xfrm>
              <a:off x="8496436" y="3881896"/>
              <a:ext cx="252028" cy="267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200" bIns="36000"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CA" altLang="en-US" sz="1200" b="1">
                  <a:solidFill>
                    <a:srgbClr val="000000"/>
                  </a:solidFill>
                </a:rPr>
                <a:t>F</a:t>
              </a:r>
            </a:p>
          </p:txBody>
        </p:sp>
      </p:grpSp>
      <p:sp>
        <p:nvSpPr>
          <p:cNvPr id="2" name="Oval 1"/>
          <p:cNvSpPr/>
          <p:nvPr/>
        </p:nvSpPr>
        <p:spPr bwMode="auto">
          <a:xfrm>
            <a:off x="5087722" y="2097089"/>
            <a:ext cx="1030274" cy="113188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CA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599522" y="904973"/>
            <a:ext cx="0" cy="11921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210593" y="483768"/>
            <a:ext cx="77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800" dirty="0">
                <a:solidFill>
                  <a:srgbClr val="FF0000"/>
                </a:solidFill>
                <a:latin typeface="Arial"/>
              </a:rPr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202168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760413"/>
            <a:ext cx="8382000" cy="838200"/>
          </a:xfrm>
        </p:spPr>
        <p:txBody>
          <a:bodyPr/>
          <a:lstStyle/>
          <a:p>
            <a:pPr eaLnBrk="1" hangingPunct="1"/>
            <a:r>
              <a:rPr lang="en-US" altLang="en-US" smtClean="0"/>
              <a:t>Why the filters: Sampling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1" y="1831975"/>
            <a:ext cx="8404225" cy="4319588"/>
          </a:xfrm>
        </p:spPr>
        <p:txBody>
          <a:bodyPr/>
          <a:lstStyle/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In order to obtain a picture of a varying quantity we need to take regular measurements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process is called </a:t>
            </a:r>
            <a:r>
              <a:rPr lang="en-US" altLang="en-US" sz="2400" b="1" dirty="0">
                <a:solidFill>
                  <a:srgbClr val="0000FF"/>
                </a:solidFill>
              </a:rPr>
              <a:t>sampling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but how often do we need to sample?</a:t>
            </a:r>
          </a:p>
          <a:p>
            <a:pPr marL="388938" indent="-388938" eaLnBrk="1" hangingPunct="1">
              <a:lnSpc>
                <a:spcPct val="110000"/>
              </a:lnSpc>
            </a:pPr>
            <a:r>
              <a:rPr lang="en-US" altLang="en-US" sz="2600" dirty="0"/>
              <a:t>The answer is given by the </a:t>
            </a:r>
            <a:r>
              <a:rPr lang="en-US" altLang="en-US" sz="2600" b="1" dirty="0">
                <a:solidFill>
                  <a:srgbClr val="0000FF"/>
                </a:solidFill>
              </a:rPr>
              <a:t>Nyquist sampling theorem</a:t>
            </a:r>
            <a:r>
              <a:rPr lang="en-US" altLang="en-US" sz="2600" dirty="0"/>
              <a:t> which says that:</a:t>
            </a:r>
          </a:p>
          <a:p>
            <a:pPr lvl="1" eaLnBrk="1" hangingPunct="1">
              <a:lnSpc>
                <a:spcPct val="110000"/>
              </a:lnSpc>
              <a:buFontTx/>
              <a:buNone/>
            </a:pPr>
            <a:r>
              <a:rPr lang="en-US" altLang="en-US" sz="2400" i="1" dirty="0"/>
              <a:t>	</a:t>
            </a:r>
            <a:r>
              <a:rPr lang="en-US" altLang="en-US" sz="2400" i="1" dirty="0">
                <a:solidFill>
                  <a:srgbClr val="FF0000"/>
                </a:solidFill>
              </a:rPr>
              <a:t>the sampling rate must be greater than twice the highest frequency present in the signal being sampled.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2400" dirty="0"/>
              <a:t>this minimum sampling rate is the </a:t>
            </a:r>
            <a:r>
              <a:rPr lang="en-US" altLang="en-US" sz="2400" b="1" dirty="0">
                <a:solidFill>
                  <a:srgbClr val="0000FF"/>
                </a:solidFill>
              </a:rPr>
              <a:t>Nyquist rate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524001" y="2988619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524001" y="288384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E30000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grpSp>
        <p:nvGrpSpPr>
          <p:cNvPr id="90119" name="Group 9"/>
          <p:cNvGrpSpPr>
            <a:grpSpLocks/>
          </p:cNvGrpSpPr>
          <p:nvPr/>
        </p:nvGrpSpPr>
        <p:grpSpPr bwMode="auto">
          <a:xfrm>
            <a:off x="9083676" y="152401"/>
            <a:ext cx="1477963" cy="1274763"/>
            <a:chOff x="7272300" y="224644"/>
            <a:chExt cx="1476608" cy="1274592"/>
          </a:xfrm>
        </p:grpSpPr>
        <p:pic>
          <p:nvPicPr>
            <p:cNvPr id="90123" name="Picture 10" descr="Proposed cover design ic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2340" y="224644"/>
              <a:ext cx="758033" cy="97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4" name="Text Box 7"/>
            <p:cNvSpPr txBox="1">
              <a:spLocks noChangeArrowheads="1"/>
            </p:cNvSpPr>
            <p:nvPr/>
          </p:nvSpPr>
          <p:spPr bwMode="auto">
            <a:xfrm>
              <a:off x="7272300" y="1161143"/>
              <a:ext cx="1476608" cy="33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28.2</a:t>
              </a:r>
            </a:p>
          </p:txBody>
        </p:sp>
      </p:grpSp>
      <p:grpSp>
        <p:nvGrpSpPr>
          <p:cNvPr id="90120" name="Group 9"/>
          <p:cNvGrpSpPr>
            <a:grpSpLocks/>
          </p:cNvGrpSpPr>
          <p:nvPr/>
        </p:nvGrpSpPr>
        <p:grpSpPr bwMode="auto">
          <a:xfrm>
            <a:off x="7967664" y="225425"/>
            <a:ext cx="1260475" cy="1201738"/>
            <a:chOff x="7776984" y="296652"/>
            <a:chExt cx="1260864" cy="1202786"/>
          </a:xfrm>
        </p:grpSpPr>
        <p:sp>
          <p:nvSpPr>
            <p:cNvPr id="90121" name="Text Box 7"/>
            <p:cNvSpPr txBox="1">
              <a:spLocks noChangeArrowheads="1"/>
            </p:cNvSpPr>
            <p:nvPr/>
          </p:nvSpPr>
          <p:spPr bwMode="auto">
            <a:xfrm>
              <a:off x="7776984" y="1161005"/>
              <a:ext cx="1260864" cy="338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E30000"/>
                </a:buClr>
                <a:buFont typeface="Wingdings" panose="05000000000000000000" pitchFamily="2" charset="2"/>
                <a:buChar char="§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1600">
                  <a:solidFill>
                    <a:srgbClr val="000000"/>
                  </a:solidFill>
                </a:rPr>
                <a:t>Video 28A</a:t>
              </a:r>
            </a:p>
          </p:txBody>
        </p:sp>
        <p:pic>
          <p:nvPicPr>
            <p:cNvPr id="90122" name="Picture 6" descr="Video icon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296652"/>
              <a:ext cx="900100" cy="84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0194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65289"/>
            <a:ext cx="8655050" cy="4319587"/>
          </a:xfrm>
        </p:spPr>
        <p:txBody>
          <a:bodyPr/>
          <a:lstStyle/>
          <a:p>
            <a:pPr>
              <a:defRPr/>
            </a:pPr>
            <a:r>
              <a:rPr lang="en-CA" sz="2800" dirty="0"/>
              <a:t>Sampling at frequency f</a:t>
            </a:r>
            <a:r>
              <a:rPr lang="en-CA" sz="2800" baseline="-25000" dirty="0"/>
              <a:t>s</a:t>
            </a:r>
            <a:r>
              <a:rPr lang="en-CA" sz="2800" dirty="0"/>
              <a:t> generates a </a:t>
            </a:r>
          </a:p>
          <a:p>
            <a:pPr lvl="1">
              <a:defRPr/>
            </a:pPr>
            <a:r>
              <a:rPr lang="en-CA" sz="2400" dirty="0"/>
              <a:t>A first harmonic extending to the Nyquist </a:t>
            </a:r>
            <a:r>
              <a:rPr lang="en-CA" sz="2400" dirty="0" err="1"/>
              <a:t>f</a:t>
            </a:r>
            <a:r>
              <a:rPr lang="en-CA" sz="2400" baseline="-25000" dirty="0" err="1"/>
              <a:t>ny</a:t>
            </a:r>
            <a:r>
              <a:rPr lang="en-CA" sz="2400" dirty="0"/>
              <a:t>=f</a:t>
            </a:r>
            <a:r>
              <a:rPr lang="en-CA" sz="2400" baseline="-25000" dirty="0"/>
              <a:t>s</a:t>
            </a:r>
            <a:r>
              <a:rPr lang="en-CA" sz="2400" dirty="0"/>
              <a:t>/2</a:t>
            </a:r>
          </a:p>
          <a:p>
            <a:pPr lvl="1">
              <a:defRPr/>
            </a:pPr>
            <a:r>
              <a:rPr lang="en-CA" sz="2400" dirty="0"/>
              <a:t>A second harmonic (starting at f</a:t>
            </a:r>
            <a:r>
              <a:rPr lang="en-CA" sz="2400" baseline="-25000" dirty="0"/>
              <a:t>s</a:t>
            </a:r>
            <a:r>
              <a:rPr lang="en-CA" sz="2400" dirty="0"/>
              <a:t>)</a:t>
            </a:r>
          </a:p>
          <a:p>
            <a:pPr>
              <a:defRPr/>
            </a:pPr>
            <a:endParaRPr lang="en-CA" sz="1050" dirty="0"/>
          </a:p>
          <a:p>
            <a:pPr>
              <a:defRPr/>
            </a:pPr>
            <a:r>
              <a:rPr lang="en-CA" sz="2800" dirty="0" smtClean="0"/>
              <a:t>But frequencies </a:t>
            </a:r>
            <a:r>
              <a:rPr lang="en-CA" sz="2800" dirty="0"/>
              <a:t>are both positive and negative</a:t>
            </a:r>
          </a:p>
          <a:p>
            <a:pPr lvl="1">
              <a:defRPr/>
            </a:pPr>
            <a:r>
              <a:rPr lang="en-CA" sz="2400" dirty="0"/>
              <a:t>The cos(2</a:t>
            </a:r>
            <a:r>
              <a:rPr lang="en-CA" sz="2400" dirty="0">
                <a:sym typeface="Symbol" panose="05050102010706020507" pitchFamily="18" charset="2"/>
              </a:rPr>
              <a:t>(-f)) = cos(2f); sin</a:t>
            </a:r>
            <a:r>
              <a:rPr lang="en-CA" sz="2400" dirty="0"/>
              <a:t>(2</a:t>
            </a:r>
            <a:r>
              <a:rPr lang="en-CA" sz="2400" dirty="0">
                <a:sym typeface="Symbol" panose="05050102010706020507" pitchFamily="18" charset="2"/>
              </a:rPr>
              <a:t>(-f)) = -sin(2f);</a:t>
            </a:r>
          </a:p>
          <a:p>
            <a:pPr lvl="1">
              <a:defRPr/>
            </a:pPr>
            <a:r>
              <a:rPr lang="en-CA" sz="2400" dirty="0">
                <a:sym typeface="Symbol" panose="05050102010706020507" pitchFamily="18" charset="2"/>
              </a:rPr>
              <a:t>Just a phase shift</a:t>
            </a:r>
          </a:p>
          <a:p>
            <a:pPr marL="57150" indent="0">
              <a:buNone/>
              <a:defRPr/>
            </a:pPr>
            <a:endParaRPr lang="en-CA" sz="1050" dirty="0">
              <a:sym typeface="Symbol" panose="05050102010706020507" pitchFamily="18" charset="2"/>
            </a:endParaRPr>
          </a:p>
          <a:p>
            <a:pPr>
              <a:defRPr/>
            </a:pPr>
            <a:r>
              <a:rPr lang="en-CA" sz="2800" dirty="0">
                <a:sym typeface="Symbol" panose="05050102010706020507" pitchFamily="18" charset="2"/>
              </a:rPr>
              <a:t>So a signal at frequency f will appear at f in </a:t>
            </a:r>
            <a:r>
              <a:rPr lang="en-CA" sz="2800" i="1" dirty="0">
                <a:sym typeface="Symbol" panose="05050102010706020507" pitchFamily="18" charset="2"/>
              </a:rPr>
              <a:t>both the first and second harmonics</a:t>
            </a:r>
            <a:r>
              <a:rPr lang="en-CA" sz="2800" dirty="0">
                <a:sym typeface="Symbol" panose="05050102010706020507" pitchFamily="18" charset="2"/>
              </a:rPr>
              <a:t> 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42458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Sampling at T</a:t>
            </a:r>
            <a:r>
              <a:rPr lang="en-CA" altLang="en-US" baseline="-25000" smtClean="0"/>
              <a:t>s</a:t>
            </a:r>
            <a:r>
              <a:rPr lang="en-CA" altLang="en-US" smtClean="0"/>
              <a:t> gives a Nyquist at f</a:t>
            </a:r>
            <a:r>
              <a:rPr lang="en-CA" altLang="en-US" baseline="-25000" smtClean="0"/>
              <a:t>ny</a:t>
            </a:r>
            <a:r>
              <a:rPr lang="en-CA" altLang="en-US" smtClean="0"/>
              <a:t>=1/(2T</a:t>
            </a:r>
            <a:r>
              <a:rPr lang="en-CA" altLang="en-US" baseline="-25000" smtClean="0"/>
              <a:t>s</a:t>
            </a:r>
            <a:r>
              <a:rPr lang="en-CA" altLang="en-US" smtClean="0"/>
              <a:t>)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197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198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8201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7391401" y="4400551"/>
            <a:ext cx="252413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8203" name="Straight Connector 17"/>
          <p:cNvCxnSpPr>
            <a:cxnSpLocks noChangeShapeType="1"/>
          </p:cNvCxnSpPr>
          <p:nvPr/>
        </p:nvCxnSpPr>
        <p:spPr bwMode="auto">
          <a:xfrm>
            <a:off x="6854826" y="4503739"/>
            <a:ext cx="536575" cy="15875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04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8205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8206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8207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08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209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8210" name="TextBox 38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05609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9680542" cy="838200"/>
          </a:xfrm>
        </p:spPr>
        <p:txBody>
          <a:bodyPr/>
          <a:lstStyle/>
          <a:p>
            <a:r>
              <a:rPr lang="en-CA" altLang="en-US" dirty="0" smtClean="0"/>
              <a:t>Sampling at </a:t>
            </a:r>
            <a:r>
              <a:rPr lang="en-CA" altLang="en-US" dirty="0" err="1" smtClean="0"/>
              <a:t>T</a:t>
            </a:r>
            <a:r>
              <a:rPr lang="en-CA" altLang="en-US" baseline="-25000" dirty="0" err="1" smtClean="0"/>
              <a:t>s</a:t>
            </a:r>
            <a:r>
              <a:rPr lang="en-CA" altLang="en-US" dirty="0" smtClean="0"/>
              <a:t> also gives second harmonic f</a:t>
            </a:r>
            <a:r>
              <a:rPr lang="en-CA" altLang="en-US" baseline="-25000" dirty="0" smtClean="0"/>
              <a:t>s</a:t>
            </a:r>
            <a:r>
              <a:rPr lang="en-CA" altLang="en-US" dirty="0" smtClean="0"/>
              <a:t>=1/</a:t>
            </a:r>
            <a:r>
              <a:rPr lang="en-CA" altLang="en-US" dirty="0" err="1" smtClean="0"/>
              <a:t>Ts</a:t>
            </a:r>
            <a:endParaRPr lang="en-CA" altLang="en-US" dirty="0" smtClean="0"/>
          </a:p>
        </p:txBody>
      </p:sp>
      <p:pic>
        <p:nvPicPr>
          <p:cNvPr id="9219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89250"/>
            <a:ext cx="614838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0" name="Straight Arrow Connector 5"/>
          <p:cNvCxnSpPr>
            <a:cxnSpLocks noChangeShapeType="1"/>
          </p:cNvCxnSpPr>
          <p:nvPr/>
        </p:nvCxnSpPr>
        <p:spPr bwMode="auto">
          <a:xfrm flipV="1">
            <a:off x="3305175" y="3730626"/>
            <a:ext cx="179388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221" name="Straight Connector 10"/>
          <p:cNvCxnSpPr>
            <a:cxnSpLocks noChangeShapeType="1"/>
          </p:cNvCxnSpPr>
          <p:nvPr/>
        </p:nvCxnSpPr>
        <p:spPr bwMode="auto">
          <a:xfrm>
            <a:off x="3467100" y="3644900"/>
            <a:ext cx="0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2" name="Straight Connector 11"/>
          <p:cNvCxnSpPr>
            <a:cxnSpLocks noChangeShapeType="1"/>
          </p:cNvCxnSpPr>
          <p:nvPr/>
        </p:nvCxnSpPr>
        <p:spPr bwMode="auto">
          <a:xfrm>
            <a:off x="3540125" y="3644900"/>
            <a:ext cx="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5-Point Star 7"/>
          <p:cNvSpPr/>
          <p:nvPr/>
        </p:nvSpPr>
        <p:spPr bwMode="auto">
          <a:xfrm>
            <a:off x="3432175" y="4113213"/>
            <a:ext cx="71438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5-Point Star 8"/>
          <p:cNvSpPr/>
          <p:nvPr/>
        </p:nvSpPr>
        <p:spPr bwMode="auto">
          <a:xfrm>
            <a:off x="3503614" y="3968750"/>
            <a:ext cx="71437" cy="1079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CA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9225" name="Straight Arrow Connector 14"/>
          <p:cNvCxnSpPr>
            <a:cxnSpLocks noChangeShapeType="1"/>
          </p:cNvCxnSpPr>
          <p:nvPr/>
        </p:nvCxnSpPr>
        <p:spPr bwMode="auto">
          <a:xfrm flipH="1" flipV="1">
            <a:off x="3532189" y="3735389"/>
            <a:ext cx="179387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922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3"/>
          <a:stretch>
            <a:fillRect/>
          </a:stretch>
        </p:blipFill>
        <p:spPr bwMode="auto">
          <a:xfrm>
            <a:off x="7435850" y="2897189"/>
            <a:ext cx="2763838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7319963" y="4400551"/>
            <a:ext cx="323850" cy="25241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28" name="Straight Connector 17"/>
          <p:cNvCxnSpPr>
            <a:cxnSpLocks noChangeShapeType="1"/>
          </p:cNvCxnSpPr>
          <p:nvPr/>
        </p:nvCxnSpPr>
        <p:spPr bwMode="auto">
          <a:xfrm>
            <a:off x="6854825" y="4511675"/>
            <a:ext cx="1079500" cy="0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9" name="TextBox 18"/>
          <p:cNvSpPr txBox="1">
            <a:spLocks noChangeArrowheads="1"/>
          </p:cNvSpPr>
          <p:nvPr/>
        </p:nvSpPr>
        <p:spPr bwMode="auto">
          <a:xfrm>
            <a:off x="5988050" y="4687889"/>
            <a:ext cx="215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9230" name="TextBox 19"/>
          <p:cNvSpPr txBox="1">
            <a:spLocks noChangeArrowheads="1"/>
          </p:cNvSpPr>
          <p:nvPr/>
        </p:nvSpPr>
        <p:spPr bwMode="auto">
          <a:xfrm>
            <a:off x="3648075" y="3606800"/>
            <a:ext cx="3238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>
            <a:off x="7088189" y="4687889"/>
            <a:ext cx="846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ny</a:t>
            </a:r>
            <a:r>
              <a:rPr lang="en-CA" altLang="en-US" sz="1100">
                <a:solidFill>
                  <a:srgbClr val="000000"/>
                </a:solidFill>
              </a:rPr>
              <a:t>=1/(2T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cxnSp>
        <p:nvCxnSpPr>
          <p:cNvPr id="9232" name="Straight Connector 22"/>
          <p:cNvCxnSpPr>
            <a:cxnSpLocks noChangeShapeType="1"/>
          </p:cNvCxnSpPr>
          <p:nvPr/>
        </p:nvCxnSpPr>
        <p:spPr bwMode="auto">
          <a:xfrm>
            <a:off x="7391400" y="4511676"/>
            <a:ext cx="0" cy="1762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33" name="Straight Arrow Connector 26"/>
          <p:cNvCxnSpPr>
            <a:cxnSpLocks noChangeShapeType="1"/>
          </p:cNvCxnSpPr>
          <p:nvPr/>
        </p:nvCxnSpPr>
        <p:spPr bwMode="auto">
          <a:xfrm>
            <a:off x="47466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5448301" y="2241550"/>
            <a:ext cx="14065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400">
                <a:solidFill>
                  <a:srgbClr val="000000"/>
                </a:solidFill>
              </a:rPr>
              <a:t>First harmonic</a:t>
            </a:r>
            <a:endParaRPr lang="en-CA" altLang="en-US">
              <a:solidFill>
                <a:srgbClr val="000000"/>
              </a:solidFill>
            </a:endParaRPr>
          </a:p>
        </p:txBody>
      </p:sp>
      <p:cxnSp>
        <p:nvCxnSpPr>
          <p:cNvPr id="9235" name="Straight Arrow Connector 29"/>
          <p:cNvCxnSpPr>
            <a:cxnSpLocks noChangeShapeType="1"/>
          </p:cNvCxnSpPr>
          <p:nvPr/>
        </p:nvCxnSpPr>
        <p:spPr bwMode="auto">
          <a:xfrm>
            <a:off x="7464426" y="2565400"/>
            <a:ext cx="26892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8166101" y="2241550"/>
            <a:ext cx="16748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400">
                <a:solidFill>
                  <a:srgbClr val="000000"/>
                </a:solidFill>
              </a:rPr>
              <a:t>Second harmonic</a:t>
            </a:r>
            <a:endParaRPr lang="en-CA" altLang="en-US">
              <a:solidFill>
                <a:srgbClr val="000000"/>
              </a:solidFill>
            </a:endParaRPr>
          </a:p>
        </p:txBody>
      </p:sp>
      <p:sp>
        <p:nvSpPr>
          <p:cNvPr id="9237" name="TextBox 21"/>
          <p:cNvSpPr txBox="1">
            <a:spLocks noChangeArrowheads="1"/>
          </p:cNvSpPr>
          <p:nvPr/>
        </p:nvSpPr>
        <p:spPr bwMode="auto">
          <a:xfrm>
            <a:off x="8321675" y="4687889"/>
            <a:ext cx="8461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1100">
                <a:solidFill>
                  <a:srgbClr val="000000"/>
                </a:solidFill>
              </a:rPr>
              <a:t>f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=1/(T</a:t>
            </a:r>
            <a:r>
              <a:rPr lang="en-CA" altLang="en-US" sz="1100" baseline="-25000">
                <a:solidFill>
                  <a:srgbClr val="000000"/>
                </a:solidFill>
              </a:rPr>
              <a:t>s</a:t>
            </a:r>
            <a:r>
              <a:rPr lang="en-CA" altLang="en-US" sz="1100">
                <a:solidFill>
                  <a:srgbClr val="000000"/>
                </a:solidFill>
              </a:rPr>
              <a:t>)</a:t>
            </a:r>
            <a:endParaRPr lang="en-CA" altLang="en-US" sz="1100" baseline="-250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62200" y="5297489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CA" altLang="en-US" sz="2000">
                <a:solidFill>
                  <a:srgbClr val="000000"/>
                </a:solidFill>
              </a:rPr>
              <a:t>As long as highest frequency being sampled is at a frequency f</a:t>
            </a:r>
            <a:r>
              <a:rPr lang="en-CA" altLang="en-US" sz="2000" baseline="-25000">
                <a:solidFill>
                  <a:srgbClr val="000000"/>
                </a:solidFill>
              </a:rPr>
              <a:t>o</a:t>
            </a:r>
            <a:r>
              <a:rPr lang="en-CA" altLang="en-US" sz="2000">
                <a:solidFill>
                  <a:srgbClr val="000000"/>
                </a:solidFill>
              </a:rPr>
              <a:t>&lt;f</a:t>
            </a:r>
            <a:r>
              <a:rPr lang="en-CA" altLang="en-US" sz="2000" baseline="-25000">
                <a:solidFill>
                  <a:srgbClr val="000000"/>
                </a:solidFill>
              </a:rPr>
              <a:t>ny</a:t>
            </a:r>
            <a:r>
              <a:rPr lang="en-CA" altLang="en-US" sz="2000">
                <a:solidFill>
                  <a:srgbClr val="000000"/>
                </a:solidFill>
              </a:rPr>
              <a:t>, </a:t>
            </a:r>
            <a:br>
              <a:rPr lang="en-CA" altLang="en-US" sz="2000">
                <a:solidFill>
                  <a:srgbClr val="000000"/>
                </a:solidFill>
              </a:rPr>
            </a:br>
            <a:r>
              <a:rPr lang="en-CA" altLang="en-US" sz="2000">
                <a:solidFill>
                  <a:srgbClr val="000000"/>
                </a:solidFill>
              </a:rPr>
              <a:t>		these harmonics do not overlap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1666876" y="2241550"/>
            <a:ext cx="2390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00000"/>
                </a:solidFill>
              </a:rPr>
              <a:t>Sampling every 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is a sampling frequency f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  <a:r>
              <a:rPr lang="en-CA" altLang="en-US" sz="1400">
                <a:solidFill>
                  <a:srgbClr val="000000"/>
                </a:solidFill>
              </a:rPr>
              <a:t> = 1/T</a:t>
            </a:r>
            <a:r>
              <a:rPr lang="en-CA" altLang="en-US" sz="1400" baseline="-25000">
                <a:solidFill>
                  <a:srgbClr val="00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30672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4032</Words>
  <Application>Microsoft Office PowerPoint</Application>
  <PresentationFormat>Widescreen</PresentationFormat>
  <Paragraphs>864</Paragraphs>
  <Slides>113</Slides>
  <Notes>72</Notes>
  <HiddenSlides>0</HiddenSlides>
  <MMClips>3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113</vt:i4>
      </vt:variant>
    </vt:vector>
  </HeadingPairs>
  <TitlesOfParts>
    <vt:vector size="129" baseType="lpstr">
      <vt:lpstr>Arial</vt:lpstr>
      <vt:lpstr>Symbol</vt:lpstr>
      <vt:lpstr>Times</vt:lpstr>
      <vt:lpstr>Times New Roman</vt:lpstr>
      <vt:lpstr>Wingdings</vt:lpstr>
      <vt:lpstr>Blank</vt:lpstr>
      <vt:lpstr>1_Blank</vt:lpstr>
      <vt:lpstr>2_Blank</vt:lpstr>
      <vt:lpstr>3_Blank</vt:lpstr>
      <vt:lpstr>4_Blank</vt:lpstr>
      <vt:lpstr>5_Blank</vt:lpstr>
      <vt:lpstr>6_Blank</vt:lpstr>
      <vt:lpstr>7_Blank</vt:lpstr>
      <vt:lpstr>Équation</vt:lpstr>
      <vt:lpstr>Equation</vt:lpstr>
      <vt:lpstr>Microsoft Equation 3.0</vt:lpstr>
      <vt:lpstr>Last time: Counters (Key points)</vt:lpstr>
      <vt:lpstr>So, what kind of sequential logic is there</vt:lpstr>
      <vt:lpstr>Next time: Digital devices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Logic families</vt:lpstr>
      <vt:lpstr>PowerPoint Presentation</vt:lpstr>
      <vt:lpstr>PowerPoint Presentation</vt:lpstr>
      <vt:lpstr>Noise immunity TTL (top) vs. CMOS (bottom)</vt:lpstr>
      <vt:lpstr>Noise immunity TTL (top) vs. CMOS (bottom)</vt:lpstr>
      <vt:lpstr>A comparison of logic families Transistor-Transistor (TTL) Logic (bipolar) Metal oxide semiconductor (MOS) logic (FET) </vt:lpstr>
      <vt:lpstr>PowerPoint Presentation</vt:lpstr>
      <vt:lpstr>PowerPoint Presentation</vt:lpstr>
      <vt:lpstr>PowerPoint Presentation</vt:lpstr>
      <vt:lpstr>Interfacing TTL and CMOS</vt:lpstr>
      <vt:lpstr>PowerPoint Presentation</vt:lpstr>
      <vt:lpstr>PowerPoint Presentation</vt:lpstr>
      <vt:lpstr>PowerPoint Presentation</vt:lpstr>
      <vt:lpstr>Noise and EMC in digital systems</vt:lpstr>
      <vt:lpstr>PowerPoint Presentation</vt:lpstr>
      <vt:lpstr>Noise and EMC in digital circuits</vt:lpstr>
      <vt:lpstr>De-Coupling capacitors (between +Vcc and earth)</vt:lpstr>
      <vt:lpstr>De-Coupling capacitors (between +Vcc and earth)</vt:lpstr>
      <vt:lpstr>PowerPoint Presentation</vt:lpstr>
      <vt:lpstr>Further Study</vt:lpstr>
      <vt:lpstr>Key points from digital devices ( = important)</vt:lpstr>
      <vt:lpstr>PowerPoint Presentation</vt:lpstr>
      <vt:lpstr>Implementing digital systems</vt:lpstr>
      <vt:lpstr>Introduction</vt:lpstr>
      <vt:lpstr>Moore’s Law</vt:lpstr>
      <vt:lpstr>Array logic (for information only, not tested)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  <vt:lpstr>PowerPoint Presentation</vt:lpstr>
      <vt:lpstr>PowerPoint Presentation</vt:lpstr>
      <vt:lpstr>Microprocessors (Top Level)</vt:lpstr>
      <vt:lpstr>PowerPoint Presentation</vt:lpstr>
      <vt:lpstr>PowerPoint Presentation</vt:lpstr>
      <vt:lpstr>PowerPoint Presentation</vt:lpstr>
      <vt:lpstr>What does the memory access look like?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Input/Output</vt:lpstr>
      <vt:lpstr>Signal conditioning</vt:lpstr>
      <vt:lpstr>PowerPoint Presentation</vt:lpstr>
      <vt:lpstr>Serial I/O-parallel to serial  serial to parallel</vt:lpstr>
      <vt:lpstr>Serial I/O</vt:lpstr>
      <vt:lpstr>PowerPoint Presentation</vt:lpstr>
      <vt:lpstr>PowerPoint Presentation</vt:lpstr>
      <vt:lpstr>PowerPoint Presentation</vt:lpstr>
      <vt:lpstr>PowerPoint Presentation</vt:lpstr>
      <vt:lpstr>I/O techniques</vt:lpstr>
      <vt:lpstr>Selecting an implementation method</vt:lpstr>
      <vt:lpstr>Something to consider for simple dedicated machines</vt:lpstr>
      <vt:lpstr>Further Study</vt:lpstr>
      <vt:lpstr>Key points</vt:lpstr>
      <vt:lpstr>Data acquisition and conversion</vt:lpstr>
      <vt:lpstr>Introduction</vt:lpstr>
      <vt:lpstr>The sampling system</vt:lpstr>
      <vt:lpstr>The sampling system</vt:lpstr>
      <vt:lpstr>The sampling system</vt:lpstr>
      <vt:lpstr>Why the filters: Sampling</vt:lpstr>
      <vt:lpstr>Sampling</vt:lpstr>
      <vt:lpstr>Sampling at Ts gives a Nyquist at fny=1/(2Ts)</vt:lpstr>
      <vt:lpstr>Sampling at Ts also gives second harmonic fs=1/Ts</vt:lpstr>
      <vt:lpstr>Have a signal of sine wave of period T=1/F</vt:lpstr>
      <vt:lpstr>First sample fast (Ts&lt;T/2). How does this look in frequency?</vt:lpstr>
      <vt:lpstr>Now sample at (Ts=T/2). How does this look in frequency?</vt:lpstr>
      <vt:lpstr>Now sample slowly (Ts&gt;T/2). How does this look in frequency?</vt:lpstr>
      <vt:lpstr>If I sample slower than the Nyquist frequency</vt:lpstr>
      <vt:lpstr>“Negative” frequencies from harmonics</vt:lpstr>
      <vt:lpstr>“Negative” frequencies from harmonics</vt:lpstr>
      <vt:lpstr>“Negative” frequencies from harmonics</vt:lpstr>
      <vt:lpstr>“Negative” frequencies from harmonics</vt:lpstr>
      <vt:lpstr>Other examples of aliasing due to video sampling</vt:lpstr>
      <vt:lpstr>PowerPoint Presentation</vt:lpstr>
      <vt:lpstr>Example of filtering</vt:lpstr>
      <vt:lpstr>Example of filtering and “oversampling”</vt:lpstr>
      <vt:lpstr>Next time: Data acquisition and conversion</vt:lpstr>
    </vt:vector>
  </TitlesOfParts>
  <Company>FP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</dc:creator>
  <cp:lastModifiedBy>Patrick Joseph Espy</cp:lastModifiedBy>
  <cp:revision>395</cp:revision>
  <cp:lastPrinted>2021-10-25T20:31:46Z</cp:lastPrinted>
  <dcterms:created xsi:type="dcterms:W3CDTF">2002-01-09T07:28:14Z</dcterms:created>
  <dcterms:modified xsi:type="dcterms:W3CDTF">2021-10-25T20:32:42Z</dcterms:modified>
</cp:coreProperties>
</file>