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2" r:id="rId6"/>
    <p:sldMasterId id="2147483744" r:id="rId7"/>
  </p:sldMasterIdLst>
  <p:notesMasterIdLst>
    <p:notesMasterId r:id="rId77"/>
  </p:notesMasterIdLst>
  <p:sldIdLst>
    <p:sldId id="256" r:id="rId8"/>
    <p:sldId id="339" r:id="rId9"/>
    <p:sldId id="340" r:id="rId10"/>
    <p:sldId id="341" r:id="rId11"/>
    <p:sldId id="342" r:id="rId12"/>
    <p:sldId id="344" r:id="rId13"/>
    <p:sldId id="345" r:id="rId14"/>
    <p:sldId id="346" r:id="rId15"/>
    <p:sldId id="347" r:id="rId16"/>
    <p:sldId id="35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6" r:id="rId25"/>
    <p:sldId id="259" r:id="rId26"/>
    <p:sldId id="260" r:id="rId27"/>
    <p:sldId id="261" r:id="rId28"/>
    <p:sldId id="263" r:id="rId29"/>
    <p:sldId id="264" r:id="rId30"/>
    <p:sldId id="265" r:id="rId31"/>
    <p:sldId id="266" r:id="rId32"/>
    <p:sldId id="267" r:id="rId33"/>
    <p:sldId id="269" r:id="rId34"/>
    <p:sldId id="270" r:id="rId35"/>
    <p:sldId id="271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5" r:id="rId47"/>
    <p:sldId id="286" r:id="rId48"/>
    <p:sldId id="287" r:id="rId49"/>
    <p:sldId id="288" r:id="rId50"/>
    <p:sldId id="295" r:id="rId51"/>
    <p:sldId id="289" r:id="rId52"/>
    <p:sldId id="290" r:id="rId53"/>
    <p:sldId id="291" r:id="rId54"/>
    <p:sldId id="292" r:id="rId55"/>
    <p:sldId id="293" r:id="rId56"/>
    <p:sldId id="312" r:id="rId57"/>
    <p:sldId id="297" r:id="rId58"/>
    <p:sldId id="313" r:id="rId59"/>
    <p:sldId id="314" r:id="rId60"/>
    <p:sldId id="298" r:id="rId61"/>
    <p:sldId id="299" r:id="rId62"/>
    <p:sldId id="300" r:id="rId63"/>
    <p:sldId id="301" r:id="rId64"/>
    <p:sldId id="302" r:id="rId65"/>
    <p:sldId id="303" r:id="rId66"/>
    <p:sldId id="306" r:id="rId67"/>
    <p:sldId id="307" r:id="rId68"/>
    <p:sldId id="308" r:id="rId69"/>
    <p:sldId id="309" r:id="rId70"/>
    <p:sldId id="310" r:id="rId71"/>
    <p:sldId id="311" r:id="rId72"/>
    <p:sldId id="330" r:id="rId73"/>
    <p:sldId id="331" r:id="rId74"/>
    <p:sldId id="332" r:id="rId75"/>
    <p:sldId id="333" r:id="rId76"/>
  </p:sldIdLst>
  <p:sldSz cx="12192000" cy="6858000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EB0A52-0CB6-409F-B6AB-704AFA6C694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D7D5182-921D-4B0B-8149-64F6A0F1A5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9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EDB626-6494-44F1-9EEB-76188E0F4448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0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476DD-B026-40BA-9C89-F1A45003324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2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476DD-B026-40BA-9C89-F1A45003324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41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33B807-BC67-4DE1-8F02-906B12BBFBF9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Upward path: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T(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</a:rPr>
              <a:t>-&gt;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</a:rPr>
              <a:t>2</a:t>
            </a:r>
            <a:r>
              <a:rPr lang="en-GB" altLang="en-US" baseline="0" dirty="0" smtClean="0">
                <a:latin typeface="Arial" panose="020B0604020202020204" pitchFamily="34" charset="0"/>
              </a:rPr>
              <a:t>)=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</a:rPr>
              <a:t>(-(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-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))=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/d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=-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defTabSz="1026531">
              <a:defRPr/>
            </a:pP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/d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=+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defTabSz="1026531">
              <a:defRPr/>
            </a:pPr>
            <a:endParaRPr lang="en-GB" altLang="en-US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1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33B807-BC67-4DE1-8F02-906B12BBFBF9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Upward path: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T(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</a:rPr>
              <a:t>-&gt;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</a:rPr>
              <a:t>2</a:t>
            </a:r>
            <a:r>
              <a:rPr lang="en-GB" altLang="en-US" baseline="0" dirty="0" smtClean="0">
                <a:latin typeface="Arial" panose="020B0604020202020204" pitchFamily="34" charset="0"/>
              </a:rPr>
              <a:t>)=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</a:rPr>
              <a:t>(-(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-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))=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/d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=-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defTabSz="99047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/d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=+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5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2A6491-0CE2-473D-9EB4-D7E5B0F652FC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Upward path: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T(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</a:rPr>
              <a:t>-&gt;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</a:rPr>
              <a:t>2</a:t>
            </a:r>
            <a:r>
              <a:rPr lang="en-GB" altLang="en-US" baseline="0" dirty="0" smtClean="0">
                <a:latin typeface="Arial" panose="020B0604020202020204" pitchFamily="34" charset="0"/>
              </a:rPr>
              <a:t>)=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</a:rPr>
              <a:t>(-(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-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))=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/d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=-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defTabSz="99047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dT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/d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=+</a:t>
            </a:r>
            <a:r>
              <a:rPr lang="en-GB" altLang="en-US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exp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GB" altLang="en-US" dirty="0" smtClean="0">
                <a:latin typeface="Arial" panose="020B0604020202020204" pitchFamily="34" charset="0"/>
              </a:rPr>
              <a:t>-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+</a:t>
            </a:r>
            <a:r>
              <a:rPr lang="en-GB" altLang="en-US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585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57E742-C6B6-4BFF-AD6A-1BF39C257B2F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01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5F97C4-D122-4829-82CB-96A1382F815B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1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F607E-8167-4C26-9C95-DAEE690CCE9B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8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9391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9391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C9F74C-100B-4A54-AA56-20910D613451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53401F-7DA1-40E3-A6C1-32AFD92F3686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8A8340-81AF-4CD0-AB8A-8851A62149BA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6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9D555C-E74C-4314-9DCA-F907C56DAAA9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94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3A147-C64F-4341-BFA1-028431A2071F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80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19DE6-D364-4CA8-BFA1-1F2F3186AE83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30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C1744-86C7-4BAA-97DB-58890A80548A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9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A1D9E4-7B3C-4D2B-9DFE-F992B0627E7F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75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E06C63-8CB2-40AF-B3AB-3C526B96B5D4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24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E06C63-8CB2-40AF-B3AB-3C526B96B5D4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CC165E-5332-445C-91C1-9A00A9A280D5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08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1908C7-96F1-4EA1-BC75-AB3751415E62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91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1908C7-96F1-4EA1-BC75-AB3751415E62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6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FC40D4-66EE-48CB-9EA4-7B66188E241F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Looks like the short wavelength</a:t>
            </a:r>
            <a:r>
              <a:rPr lang="en-GB" altLang="en-US" baseline="0" dirty="0" smtClean="0">
                <a:latin typeface="Arial" panose="020B0604020202020204" pitchFamily="34" charset="0"/>
              </a:rPr>
              <a:t> case in that integrals are delta functions at 53 degrees</a:t>
            </a:r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75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BCD65-2DB5-4E3F-AC51-5E4B367E6629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7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A2343-8858-43AB-A3BC-02816CEFB925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63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A2343-8858-43AB-A3BC-02816CEFB925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99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E14A11-5A15-453E-B366-309E4F277B81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46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B1B31-FFA8-44EA-81BA-CE60AE3C4BFD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71500"/>
            <a:ext cx="5068888" cy="28527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46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B1B31-FFA8-44EA-81BA-CE60AE3C4BFD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99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5E9280-C30F-48E2-85F9-D122DB9BCA23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33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defTabSz="98875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defTabSz="9887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47E770-3BB7-42EF-B5B9-1BBF80E17DBA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800" y="835025"/>
            <a:ext cx="7402513" cy="41656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778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After all, we see that radiating at a colder T</a:t>
            </a:r>
            <a:r>
              <a:rPr lang="en-CA" baseline="0" dirty="0" smtClean="0"/>
              <a:t> </a:t>
            </a:r>
            <a:r>
              <a:rPr lang="en-CA" baseline="0" dirty="0" smtClean="0">
                <a:sym typeface="Symbol" panose="05050102010706020507" pitchFamily="18" charset="2"/>
              </a:rPr>
              <a:t> less radiation to space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B53D-582E-4E08-8B3C-F9796A6133A5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3544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518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531" indent="-297488" defTabSz="103518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389" indent="-237302" defTabSz="103518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1432" indent="-237302" defTabSz="103518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9475" indent="-237302" defTabSz="1035187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4714" indent="-237302" defTabSz="1035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9953" indent="-237302" defTabSz="1035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35192" indent="-237302" defTabSz="1035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30431" indent="-237302" defTabSz="103518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41A6B9-948C-4C13-AFEB-B2FD837F9C2F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71500"/>
            <a:ext cx="5068888" cy="285273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2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3E0FA7-54D4-48D8-A60E-338851F993E5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7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Have demonstrated that since</a:t>
            </a:r>
            <a:r>
              <a:rPr lang="en-CA" baseline="0" dirty="0" smtClean="0"/>
              <a:t> </a:t>
            </a:r>
            <a:r>
              <a:rPr lang="en-CA" baseline="0" dirty="0" smtClean="0">
                <a:sym typeface="Symbol" panose="05050102010706020507" pitchFamily="18" charset="2"/>
              </a:rPr>
              <a:t> at 15  &gt;&gt;1 troposphere, </a:t>
            </a:r>
          </a:p>
          <a:p>
            <a:r>
              <a:rPr lang="en-CA" baseline="0" dirty="0" smtClean="0"/>
              <a:t>Increasing CO2 means escape altitude moves to higher altitude</a:t>
            </a:r>
          </a:p>
          <a:p>
            <a:r>
              <a:rPr lang="en-CA" baseline="0" dirty="0" smtClean="0"/>
              <a:t>Cooler temperatures there lead to less radiation</a:t>
            </a:r>
          </a:p>
          <a:p>
            <a:r>
              <a:rPr lang="en-CA" baseline="0" dirty="0" smtClean="0"/>
              <a:t>Newtonian spring:</a:t>
            </a:r>
          </a:p>
          <a:p>
            <a:r>
              <a:rPr lang="en-CA" baseline="0" dirty="0" smtClean="0">
                <a:sym typeface="Symbol" panose="05050102010706020507" pitchFamily="18" charset="2"/>
              </a:rPr>
              <a:t>decreasing T  decreasing radiation  less cooling  increasing T</a:t>
            </a:r>
          </a:p>
          <a:p>
            <a:r>
              <a:rPr lang="en-CA" baseline="0" dirty="0" smtClean="0">
                <a:sym typeface="Symbol" panose="05050102010706020507" pitchFamily="18" charset="2"/>
              </a:rPr>
              <a:t>Until we balance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B53D-582E-4E08-8B3C-F9796A6133A5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00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have direct heating of the stratosphere</a:t>
            </a:r>
            <a:r>
              <a:rPr lang="en-CA" baseline="0" dirty="0" smtClean="0"/>
              <a:t> from the sun</a:t>
            </a:r>
          </a:p>
          <a:p>
            <a:r>
              <a:rPr lang="en-CA" baseline="0" dirty="0" smtClean="0"/>
              <a:t>Since </a:t>
            </a:r>
            <a:r>
              <a:rPr lang="en-CA" baseline="0" dirty="0" smtClean="0">
                <a:sym typeface="Symbol" panose="05050102010706020507" pitchFamily="18" charset="2"/>
              </a:rPr>
              <a:t> at 15  &lt;&lt; 1, </a:t>
            </a:r>
            <a:r>
              <a:rPr lang="en-CA" baseline="0" dirty="0" smtClean="0"/>
              <a:t>Increasing CO2 means more radiation</a:t>
            </a:r>
          </a:p>
          <a:p>
            <a:r>
              <a:rPr lang="en-CA" baseline="0" dirty="0" smtClean="0"/>
              <a:t>Newtonian spring:</a:t>
            </a:r>
          </a:p>
          <a:p>
            <a:r>
              <a:rPr lang="en-CA" baseline="0" dirty="0" smtClean="0"/>
              <a:t>more cooling </a:t>
            </a:r>
            <a:r>
              <a:rPr lang="en-CA" baseline="0" dirty="0" smtClean="0">
                <a:sym typeface="Symbol" panose="05050102010706020507" pitchFamily="18" charset="2"/>
              </a:rPr>
              <a:t> decreasing T  decreasing radiation  less cooling</a:t>
            </a:r>
          </a:p>
          <a:p>
            <a:r>
              <a:rPr lang="en-CA" baseline="0" dirty="0" smtClean="0">
                <a:sym typeface="Symbol" panose="05050102010706020507" pitchFamily="18" charset="2"/>
              </a:rPr>
              <a:t>Until we balance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B53D-582E-4E08-8B3C-F9796A6133A5}" type="slidenum">
              <a:rPr lang="en-CA" smtClean="0"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71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476DD-B026-40BA-9C89-F1A45003324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5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476DD-B026-40BA-9C89-F1A45003324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6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476DD-B026-40BA-9C89-F1A45003324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6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476DD-B026-40BA-9C89-F1A45003324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4056" indent="-320791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3164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6430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09695" indent="-256633" defTabSz="10300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22961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228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49493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62759" indent="-256633" defTabSz="10300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1476DD-B026-40BA-9C89-F1A45003324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7475" y="596900"/>
            <a:ext cx="5294313" cy="29797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42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97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41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EB88-2CE7-4333-9BA6-08903F0CD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2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C3CA-5E4B-4653-B713-A6A876B48D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2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4044-100B-4A0A-BA11-71C2EF14B4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84C0-618E-438F-A9C1-E44FCBF674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09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9B03-0A98-4058-A03A-0931C6FA64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486A-FEEA-4AFF-A1B8-AE66C8DAAF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1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6BA0-5486-4D3F-B4F6-DA98562500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83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4CE0-2ABC-44F6-8D6F-7D85D82FC7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076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A718-187E-44E4-817D-4FF4FD838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4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FAD3-F203-4AA4-8EA5-A3908D4E4F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3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4443-1F46-4A68-8656-5498378BB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04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EB88-2CE7-4333-9BA6-08903F0CD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57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C3CA-5E4B-4653-B713-A6A876B48D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4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4044-100B-4A0A-BA11-71C2EF14B4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4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84C0-618E-438F-A9C1-E44FCBF674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7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9B03-0A98-4058-A03A-0931C6FA64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03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486A-FEEA-4AFF-A1B8-AE66C8DAAF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67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6BA0-5486-4D3F-B4F6-DA98562500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5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07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4CE0-2ABC-44F6-8D6F-7D85D82FC7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A718-187E-44E4-817D-4FF4FD838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6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FAD3-F203-4AA4-8EA5-A3908D4E4F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3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4443-1F46-4A68-8656-5498378BB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64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EB88-2CE7-4333-9BA6-08903F0CD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30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C3CA-5E4B-4653-B713-A6A876B48D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0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4044-100B-4A0A-BA11-71C2EF14B4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75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84C0-618E-438F-A9C1-E44FCBF674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86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9B03-0A98-4058-A03A-0931C6FA64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486A-FEEA-4AFF-A1B8-AE66C8DAAF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505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6BA0-5486-4D3F-B4F6-DA98562500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6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4CE0-2ABC-44F6-8D6F-7D85D82FC7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1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A718-187E-44E4-817D-4FF4FD838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19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FAD3-F203-4AA4-8EA5-A3908D4E4F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07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4443-1F46-4A68-8656-5498378BB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64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EB88-2CE7-4333-9BA6-08903F0CD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64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C3CA-5E4B-4653-B713-A6A876B48D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83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4044-100B-4A0A-BA11-71C2EF14B4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62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84C0-618E-438F-A9C1-E44FCBF674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76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9B03-0A98-4058-A03A-0931C6FA64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6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424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486A-FEEA-4AFF-A1B8-AE66C8DAAF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74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D6BA0-5486-4D3F-B4F6-DA98562500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20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4CE0-2ABC-44F6-8D6F-7D85D82FC7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65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A718-187E-44E4-817D-4FF4FD838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11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FAD3-F203-4AA4-8EA5-A3908D4E4F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1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4443-1F46-4A68-8656-5498378BB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6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C45A9-403B-48AB-A2CD-EE9633104C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27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6CDEF-A868-4A69-B073-30A89E86CD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7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050B-2E86-4B51-BD4D-85158C93F6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2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C19FD-14FD-481E-9A46-6BF4B013B2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8469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5600B-5910-4F10-AE11-BD85A4EE7E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64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E0BF2-86DF-4DBE-8178-3F4ACFB178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87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48C78-7519-49B0-8237-2FB76550A9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79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D070-7449-4992-8F96-C2419FDD02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74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9125-4B0E-40BB-9784-61E80291BE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14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A77DE-02AE-4EDC-8D44-08E6632F23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11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DD3FE-519F-49C3-9BC2-7A99ECD8F7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53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C45A9-403B-48AB-A2CD-EE9633104C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09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6CDEF-A868-4A69-B073-30A89E86CD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00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050B-2E86-4B51-BD4D-85158C93F6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7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239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C19FD-14FD-481E-9A46-6BF4B013B2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01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5600B-5910-4F10-AE11-BD85A4EE7E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18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E0BF2-86DF-4DBE-8178-3F4ACFB178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07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48C78-7519-49B0-8237-2FB76550A9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08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D070-7449-4992-8F96-C2419FDD02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2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9125-4B0E-40BB-9784-61E80291BE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5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A77DE-02AE-4EDC-8D44-08E6632F23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31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DD3FE-519F-49C3-9BC2-7A99ECD8F7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8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45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34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D03D-63F1-4610-A071-624735341A96}" type="datetimeFigureOut">
              <a:rPr lang="nb-NO" smtClean="0"/>
              <a:t>02.05.2021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2D95-EC52-4BD6-980F-DECC7A0FAC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2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A821E-8E31-4E4A-8D15-654372BC7A4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A821E-8E31-4E4A-8D15-654372BC7A4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A821E-8E31-4E4A-8D15-654372BC7A4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A821E-8E31-4E4A-8D15-654372BC7A4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87FC1-498B-42D9-9527-8D45612200D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3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87FC1-498B-42D9-9527-8D45612200D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4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5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6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98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64.w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66.wmf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97.bin"/><Relationship Id="rId30" Type="http://schemas.openxmlformats.org/officeDocument/2006/relationships/image" Target="../media/image6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://climatemodels.uchicago.edu/modtran/" TargetMode="Externa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Long wavelength heating/cooling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3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Today: The heating and cooling 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Diffuse, 2-stream approximation </a:t>
            </a:r>
          </a:p>
          <a:p>
            <a:endParaRPr lang="en-CA" dirty="0"/>
          </a:p>
          <a:p>
            <a:r>
              <a:rPr lang="en-CA" dirty="0" smtClean="0"/>
              <a:t>Isotropic blackbody emission</a:t>
            </a:r>
          </a:p>
          <a:p>
            <a:endParaRPr lang="en-CA" dirty="0"/>
          </a:p>
          <a:p>
            <a:r>
              <a:rPr lang="en-CA" dirty="0" smtClean="0"/>
              <a:t>No sunlight contribution (Far Infrared)</a:t>
            </a:r>
          </a:p>
          <a:p>
            <a:endParaRPr lang="en-CA" dirty="0"/>
          </a:p>
          <a:p>
            <a:r>
              <a:rPr lang="en-CA" dirty="0" smtClean="0"/>
              <a:t>Integrated over wavelength bands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CDEF-A868-4A69-B073-30A89E86CD0A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274638"/>
            <a:ext cx="11155680" cy="1143000"/>
          </a:xfrm>
        </p:spPr>
        <p:txBody>
          <a:bodyPr/>
          <a:lstStyle/>
          <a:p>
            <a:r>
              <a:rPr lang="en-CA" dirty="0" smtClean="0"/>
              <a:t>Can use </a:t>
            </a:r>
            <a:r>
              <a:rPr lang="en-CA" dirty="0" smtClean="0"/>
              <a:t>these </a:t>
            </a:r>
            <a:r>
              <a:rPr lang="en-CA" dirty="0" smtClean="0"/>
              <a:t>to calculate long-wavelength heating and cooling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At every altitude, the heating will be proportional to the difference between the flux entering a volume and that leaving.</a:t>
            </a:r>
          </a:p>
          <a:p>
            <a:endParaRPr lang="en-CA" sz="1600" dirty="0"/>
          </a:p>
          <a:p>
            <a:r>
              <a:rPr lang="en-CA" sz="2800" dirty="0"/>
              <a:t>If more leaves than enters </a:t>
            </a:r>
            <a:r>
              <a:rPr lang="en-CA" sz="2800" dirty="0">
                <a:sym typeface="Symbol" panose="05050102010706020507" pitchFamily="18" charset="2"/>
              </a:rPr>
              <a:t> cooling</a:t>
            </a:r>
          </a:p>
          <a:p>
            <a:r>
              <a:rPr lang="en-CA" sz="2800" dirty="0">
                <a:sym typeface="Symbol" panose="05050102010706020507" pitchFamily="18" charset="2"/>
              </a:rPr>
              <a:t>If more enters than leaves  heating</a:t>
            </a:r>
          </a:p>
          <a:p>
            <a:endParaRPr lang="en-CA" sz="1600" dirty="0">
              <a:sym typeface="Symbol" panose="05050102010706020507" pitchFamily="18" charset="2"/>
            </a:endParaRPr>
          </a:p>
          <a:p>
            <a:r>
              <a:rPr lang="en-CA" sz="2800" dirty="0">
                <a:sym typeface="Symbol" panose="05050102010706020507" pitchFamily="18" charset="2"/>
              </a:rPr>
              <a:t>As with short wavelength heating, need the</a:t>
            </a:r>
          </a:p>
          <a:p>
            <a:endParaRPr lang="en-CA" sz="2800" dirty="0">
              <a:sym typeface="Symbol" panose="05050102010706020507" pitchFamily="18" charset="2"/>
            </a:endParaRPr>
          </a:p>
          <a:p>
            <a:endParaRPr lang="nb-N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CDEF-A868-4A69-B073-30A89E86CD0A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75721" y="5220346"/>
          <a:ext cx="4293917" cy="126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Formel" r:id="rId3" imgW="1523880" imgH="507960" progId="Equation.3">
                  <p:embed/>
                </p:oleObj>
              </mc:Choice>
              <mc:Fallback>
                <p:oleObj name="Formel" r:id="rId3" imgW="152388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5721" y="5220346"/>
                        <a:ext cx="4293917" cy="1264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532BE-4E06-4941-A065-D42B386AAC1E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7" y="121444"/>
            <a:ext cx="8485127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Apply to LW Heating and Cooling</a:t>
            </a:r>
            <a:br>
              <a:rPr lang="en-US" altLang="en-US" sz="4000" dirty="0"/>
            </a:br>
            <a:r>
              <a:rPr lang="en-US" altLang="en-US" sz="4000" dirty="0"/>
              <a:t>Averaged over a spectral interval </a:t>
            </a:r>
            <a:r>
              <a:rPr lang="en-US" altLang="en-US" sz="4000" dirty="0">
                <a:sym typeface="Symbol" panose="05050102010706020507" pitchFamily="18" charset="2"/>
              </a:rPr>
              <a:t></a:t>
            </a:r>
            <a:endParaRPr lang="en-GB" alt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019301" y="1393826"/>
          <a:ext cx="7218363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Formel" r:id="rId4" imgW="4127400" imgH="3377880" progId="Equation.3">
                  <p:embed/>
                </p:oleObj>
              </mc:Choice>
              <mc:Fallback>
                <p:oleObj name="Formel" r:id="rId4" imgW="4127400" imgH="3377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9301" y="1393826"/>
                        <a:ext cx="7218363" cy="521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4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532BE-4E06-4941-A065-D42B386AAC1E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Apply to LW Heating and Cooling</a:t>
            </a:r>
            <a:endParaRPr lang="en-GB" altLang="en-US" sz="40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716088" y="2130142"/>
          <a:ext cx="8759825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Formel" r:id="rId4" imgW="4572000" imgH="2158920" progId="Equation.3">
                  <p:embed/>
                </p:oleObj>
              </mc:Choice>
              <mc:Fallback>
                <p:oleObj name="Formel" r:id="rId4" imgW="4572000" imgH="2158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6088" y="2130142"/>
                        <a:ext cx="8759825" cy="413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0348" y="1340768"/>
            <a:ext cx="865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000" dirty="0">
                <a:solidFill>
                  <a:srgbClr val="FF0000"/>
                </a:solidFill>
              </a:rPr>
              <a:t>We will keep everything in terms of a vertical optical depth coordinate, </a:t>
            </a:r>
            <a:r>
              <a:rPr lang="en-CA" sz="2000" dirty="0">
                <a:solidFill>
                  <a:srgbClr val="FF0000"/>
                </a:solidFill>
                <a:sym typeface="Symbol" panose="05050102010706020507" pitchFamily="18" charset="2"/>
              </a:rPr>
              <a:t>͞*</a:t>
            </a:r>
            <a:r>
              <a:rPr lang="en-CA" sz="20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endParaRPr lang="en-CA" sz="20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000" dirty="0">
                <a:solidFill>
                  <a:srgbClr val="FF0000"/>
                </a:solidFill>
              </a:rPr>
              <a:t>		At altitude z </a:t>
            </a:r>
            <a:r>
              <a:rPr lang="en-CA" sz="2000" dirty="0">
                <a:solidFill>
                  <a:srgbClr val="FF0000"/>
                </a:solidFill>
                <a:sym typeface="Symbol" panose="05050102010706020507" pitchFamily="18" charset="2"/>
              </a:rPr>
              <a:t> ͞*</a:t>
            </a:r>
            <a:r>
              <a:rPr lang="en-CA" sz="20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͞</a:t>
            </a:r>
            <a:r>
              <a:rPr lang="en-CA" sz="2000" dirty="0">
                <a:solidFill>
                  <a:srgbClr val="FF0000"/>
                </a:solidFill>
                <a:sym typeface="Symbol" panose="05050102010706020507" pitchFamily="18" charset="2"/>
              </a:rPr>
              <a:t> (z) = ͞*</a:t>
            </a:r>
            <a:r>
              <a:rPr lang="en-CA" sz="20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CA" sz="2000" dirty="0">
                <a:solidFill>
                  <a:srgbClr val="FF0000"/>
                </a:solidFill>
                <a:sym typeface="Symbol" panose="05050102010706020507" pitchFamily="18" charset="2"/>
              </a:rPr>
              <a:t> for shorthand</a:t>
            </a:r>
            <a:endParaRPr lang="nb-NO" sz="2000" baseline="-25000" dirty="0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8652284" y="3790020"/>
            <a:ext cx="325016" cy="23392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832304" y="515719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532BE-4E06-4941-A065-D42B386AAC1E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Apply to LW Heating and Cooling</a:t>
            </a:r>
            <a:endParaRPr lang="en-GB" altLang="en-US" sz="40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55750" y="1511300"/>
          <a:ext cx="9150350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Équation" r:id="rId4" imgW="4775040" imgH="2489040" progId="Equation.3">
                  <p:embed/>
                </p:oleObj>
              </mc:Choice>
              <mc:Fallback>
                <p:oleObj name="Équation" r:id="rId4" imgW="4775040" imgH="248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5750" y="1511300"/>
                        <a:ext cx="9150350" cy="476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5560" y="616530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FF0000"/>
                </a:solidFill>
              </a:rPr>
              <a:t>Next few slides are the mathematical “magic” to get things in terms of quantities that we can identify physically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532BE-4E06-4941-A065-D42B386AAC1E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Apply to LW Heating and Cooling</a:t>
            </a:r>
            <a:endParaRPr lang="en-GB" altLang="en-US" sz="40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52625" y="1196753"/>
          <a:ext cx="8680450" cy="561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Équation" r:id="rId4" imgW="5359320" imgH="4140000" progId="Equation.3">
                  <p:embed/>
                </p:oleObj>
              </mc:Choice>
              <mc:Fallback>
                <p:oleObj name="Équation" r:id="rId4" imgW="5359320" imgH="4140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2625" y="1196753"/>
                        <a:ext cx="8680450" cy="5616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148509" y="4689422"/>
            <a:ext cx="2448272" cy="1176709"/>
            <a:chOff x="6660232" y="4718566"/>
            <a:chExt cx="2448272" cy="1176709"/>
          </a:xfrm>
        </p:grpSpPr>
        <p:sp>
          <p:nvSpPr>
            <p:cNvPr id="4" name="TextBox 3"/>
            <p:cNvSpPr txBox="1"/>
            <p:nvPr/>
          </p:nvSpPr>
          <p:spPr>
            <a:xfrm>
              <a:off x="7164288" y="4941168"/>
              <a:ext cx="1728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400" dirty="0">
                  <a:solidFill>
                    <a:srgbClr val="FF0000"/>
                  </a:solidFill>
                </a:rPr>
                <a:t>Since transmission from a level to the same level =1, </a:t>
              </a:r>
              <a:br>
                <a:rPr lang="en-CA" sz="1400" dirty="0">
                  <a:solidFill>
                    <a:srgbClr val="FF0000"/>
                  </a:solidFill>
                </a:rPr>
              </a:br>
              <a:r>
                <a:rPr lang="en-CA" sz="1400" dirty="0">
                  <a:solidFill>
                    <a:srgbClr val="FF0000"/>
                  </a:solidFill>
                </a:rPr>
                <a:t>and d/d</a:t>
              </a:r>
              <a:r>
                <a:rPr lang="en-CA" sz="1400" dirty="0">
                  <a:solidFill>
                    <a:srgbClr val="FF0000"/>
                  </a:solidFill>
                  <a:sym typeface="Symbol" panose="05050102010706020507" pitchFamily="18" charset="2"/>
                </a:rPr>
                <a:t>(1) = 0.</a:t>
              </a:r>
              <a:endParaRPr lang="en-CA" sz="1400" dirty="0">
                <a:solidFill>
                  <a:srgbClr val="FF0000"/>
                </a:solidFill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7773067" y="3605731"/>
              <a:ext cx="222601" cy="2448272"/>
            </a:xfrm>
            <a:prstGeom prst="leftBrace">
              <a:avLst>
                <a:gd name="adj1" fmla="val 8333"/>
                <a:gd name="adj2" fmla="val 49704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49591" y="6088732"/>
            <a:ext cx="1834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rgbClr val="FF0000"/>
                </a:solidFill>
              </a:rPr>
              <a:t>Add this 0 (i.e. the left hand side) to our heating 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177" y="496389"/>
            <a:ext cx="142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Info only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532BE-4E06-4941-A065-D42B386AAC1E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Apply to LW Heating and Cooling</a:t>
            </a:r>
            <a:endParaRPr lang="en-GB" altLang="en-US" sz="40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41514" y="1350963"/>
          <a:ext cx="8702675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Équation" r:id="rId4" imgW="5371920" imgH="3911400" progId="Equation.3">
                  <p:embed/>
                </p:oleObj>
              </mc:Choice>
              <mc:Fallback>
                <p:oleObj name="Équation" r:id="rId4" imgW="5371920" imgH="391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1514" y="1350963"/>
                        <a:ext cx="8702675" cy="530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54244" y="6021288"/>
            <a:ext cx="1779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rgbClr val="FF0000"/>
                </a:solidFill>
              </a:rPr>
              <a:t>Add this zero to the heating equation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47928" y="4509119"/>
            <a:ext cx="2448272" cy="1192438"/>
            <a:chOff x="6660232" y="4718566"/>
            <a:chExt cx="2448272" cy="1113738"/>
          </a:xfrm>
        </p:grpSpPr>
        <p:sp>
          <p:nvSpPr>
            <p:cNvPr id="11" name="TextBox 10"/>
            <p:cNvSpPr txBox="1"/>
            <p:nvPr/>
          </p:nvSpPr>
          <p:spPr>
            <a:xfrm>
              <a:off x="7164288" y="4941168"/>
              <a:ext cx="1728192" cy="891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400" dirty="0">
                  <a:solidFill>
                    <a:srgbClr val="FF0000"/>
                  </a:solidFill>
                </a:rPr>
                <a:t>Since transmission from a level to the same level =1, </a:t>
              </a:r>
              <a:br>
                <a:rPr lang="en-CA" sz="1400" dirty="0">
                  <a:solidFill>
                    <a:srgbClr val="FF0000"/>
                  </a:solidFill>
                </a:rPr>
              </a:br>
              <a:r>
                <a:rPr lang="en-CA" sz="1400" dirty="0">
                  <a:solidFill>
                    <a:srgbClr val="FF0000"/>
                  </a:solidFill>
                </a:rPr>
                <a:t>and d/d</a:t>
              </a:r>
              <a:r>
                <a:rPr lang="en-CA" sz="1400" dirty="0">
                  <a:solidFill>
                    <a:srgbClr val="FF0000"/>
                  </a:solidFill>
                  <a:sym typeface="Symbol" panose="05050102010706020507" pitchFamily="18" charset="2"/>
                </a:rPr>
                <a:t>(1) = 0.</a:t>
              </a:r>
              <a:endParaRPr lang="en-CA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7773067" y="3605731"/>
              <a:ext cx="222601" cy="2448272"/>
            </a:xfrm>
            <a:prstGeom prst="leftBrace">
              <a:avLst>
                <a:gd name="adj1" fmla="val 8333"/>
                <a:gd name="adj2" fmla="val 49704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3177" y="496389"/>
            <a:ext cx="142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Info only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83177" y="496389"/>
            <a:ext cx="142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Info only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532BE-4E06-4941-A065-D42B386AAC1E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Apply to LW Heating and Cooling</a:t>
            </a:r>
            <a:endParaRPr lang="en-GB" altLang="en-US" sz="40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631504" y="1325573"/>
          <a:ext cx="8750300" cy="504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Équation" r:id="rId4" imgW="5016240" imgH="2895480" progId="Equation.3">
                  <p:embed/>
                </p:oleObj>
              </mc:Choice>
              <mc:Fallback>
                <p:oleObj name="Équation" r:id="rId4" imgW="5016240" imgH="2895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504" y="1325573"/>
                        <a:ext cx="8750300" cy="504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0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383177" y="496389"/>
            <a:ext cx="142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Info only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856CEB-35D9-4B5C-8EF4-90C62D6AA80C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LW Heating and Cooling</a:t>
            </a:r>
            <a:endParaRPr lang="en-GB" altLang="en-US" smtClean="0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75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 collect and re-write the terms as:</a:t>
            </a:r>
            <a:endParaRPr lang="en-GB" alt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759820" y="1916833"/>
          <a:ext cx="6086330" cy="28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Équation" r:id="rId4" imgW="4927320" imgH="2133360" progId="Equation.3">
                  <p:embed/>
                </p:oleObj>
              </mc:Choice>
              <mc:Fallback>
                <p:oleObj name="Équation" r:id="rId4" imgW="4927320" imgH="2133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9820" y="1916833"/>
                        <a:ext cx="6086330" cy="28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8611390" y="3249142"/>
            <a:ext cx="180509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Interaction with levels below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8611390" y="4005065"/>
            <a:ext cx="180509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Interaction with levels above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179342" y="358366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179342" y="4328230"/>
            <a:ext cx="4320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31704" y="5092320"/>
            <a:ext cx="5832648" cy="1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</a:rPr>
              <a:t>Signs: on the upward path, starting 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&gt; ending </a:t>
            </a:r>
            <a:r>
              <a:rPr lang="en-GB" altLang="en-US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</a:rPr>
              <a:t>:</a:t>
            </a:r>
            <a:endParaRPr lang="en-GB" altLang="en-US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</a:t>
            </a:r>
            <a:r>
              <a:rPr lang="en-GB" altLang="en-US" dirty="0" smtClean="0">
                <a:solidFill>
                  <a:srgbClr val="FF0000"/>
                </a:solidFill>
              </a:rPr>
              <a:t>(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GB" altLang="en-US" dirty="0" smtClean="0">
                <a:solidFill>
                  <a:srgbClr val="FF0000"/>
                </a:solidFill>
              </a:rPr>
              <a:t>-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</a:rPr>
              <a:t>2</a:t>
            </a:r>
            <a:r>
              <a:rPr lang="en-GB" altLang="en-US" dirty="0">
                <a:solidFill>
                  <a:srgbClr val="FF0000"/>
                </a:solidFill>
              </a:rPr>
              <a:t>)=</a:t>
            </a:r>
            <a:r>
              <a:rPr lang="en-GB" altLang="en-US" dirty="0" err="1">
                <a:solidFill>
                  <a:srgbClr val="FF0000"/>
                </a:solidFill>
              </a:rPr>
              <a:t>exp</a:t>
            </a:r>
            <a:r>
              <a:rPr lang="en-GB" altLang="en-US" dirty="0">
                <a:solidFill>
                  <a:srgbClr val="FF0000"/>
                </a:solidFill>
              </a:rPr>
              <a:t>(-(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-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))=</a:t>
            </a:r>
            <a:r>
              <a:rPr lang="en-GB" alt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exp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GB" altLang="en-US" dirty="0">
                <a:solidFill>
                  <a:srgbClr val="FF0000"/>
                </a:solidFill>
              </a:rPr>
              <a:t>-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+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Thus:</a:t>
            </a:r>
            <a:endParaRPr lang="en-GB" alt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d/d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=-</a:t>
            </a:r>
            <a:r>
              <a:rPr lang="en-GB" alt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exp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GB" altLang="en-US" dirty="0">
                <a:solidFill>
                  <a:srgbClr val="FF0000"/>
                </a:solidFill>
              </a:rPr>
              <a:t>-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+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) &lt; 0</a:t>
            </a:r>
            <a:endParaRPr lang="en-GB" altLang="en-US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d/d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=+</a:t>
            </a:r>
            <a:r>
              <a:rPr lang="en-GB" alt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exp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GB" altLang="en-US" dirty="0">
                <a:solidFill>
                  <a:srgbClr val="FF0000"/>
                </a:solidFill>
              </a:rPr>
              <a:t>-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+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) &gt; 0</a:t>
            </a:r>
            <a:endParaRPr lang="en-GB" altLang="en-US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7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856CEB-35D9-4B5C-8EF4-90C62D6AA80C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LW Heating and Cooling</a:t>
            </a:r>
            <a:endParaRPr lang="en-GB" altLang="en-US" smtClean="0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75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 collect and re-write the terms as:</a:t>
            </a:r>
            <a:endParaRPr lang="en-GB" alt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89113" y="1935163"/>
          <a:ext cx="8331650" cy="39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Équation" r:id="rId4" imgW="4927320" imgH="2133360" progId="Equation.3">
                  <p:embed/>
                </p:oleObj>
              </mc:Choice>
              <mc:Fallback>
                <p:oleObj name="Équation" r:id="rId4" imgW="4927320" imgH="2133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9113" y="1935163"/>
                        <a:ext cx="8331650" cy="39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400256" y="3961634"/>
            <a:ext cx="3600400" cy="923330"/>
            <a:chOff x="8400256" y="3961634"/>
            <a:chExt cx="3600400" cy="923330"/>
          </a:xfrm>
        </p:grpSpPr>
        <p:sp>
          <p:nvSpPr>
            <p:cNvPr id="37894" name="Text Box 4"/>
            <p:cNvSpPr txBox="1">
              <a:spLocks noChangeArrowheads="1"/>
            </p:cNvSpPr>
            <p:nvPr/>
          </p:nvSpPr>
          <p:spPr bwMode="auto">
            <a:xfrm>
              <a:off x="10056440" y="3961634"/>
              <a:ext cx="1944216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Interaction </a:t>
              </a:r>
              <a:r>
                <a:rPr lang="en-US" altLang="en-US" sz="1800" b="1" dirty="0" smtClean="0">
                  <a:solidFill>
                    <a:srgbClr val="000000"/>
                  </a:solidFill>
                </a:rPr>
                <a:t>of level with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levels below</a:t>
              </a:r>
              <a:endParaRPr lang="en-GB" altLang="en-US" sz="1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H="1">
              <a:off x="8400256" y="4277656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8400256" y="4938275"/>
            <a:ext cx="3672408" cy="923330"/>
            <a:chOff x="8400256" y="4938275"/>
            <a:chExt cx="3672408" cy="923330"/>
          </a:xfrm>
        </p:grpSpPr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10056440" y="4938275"/>
              <a:ext cx="2016224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Interaction </a:t>
              </a:r>
              <a:r>
                <a:rPr lang="en-US" altLang="en-US" sz="1800" b="1" dirty="0" smtClean="0">
                  <a:solidFill>
                    <a:srgbClr val="000000"/>
                  </a:solidFill>
                </a:rPr>
                <a:t>of level with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levels above</a:t>
              </a:r>
              <a:endParaRPr lang="en-GB" altLang="en-US" sz="1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8400256" y="5261440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8220556" y="2302067"/>
            <a:ext cx="3971443" cy="785992"/>
            <a:chOff x="8220556" y="2302067"/>
            <a:chExt cx="3971443" cy="785992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079586" y="2302067"/>
              <a:ext cx="2112413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Interaction </a:t>
              </a:r>
              <a:r>
                <a:rPr lang="en-US" altLang="en-US" sz="1800" b="1" dirty="0" smtClean="0">
                  <a:solidFill>
                    <a:srgbClr val="000000"/>
                  </a:solidFill>
                </a:rPr>
                <a:t>of level with surface</a:t>
              </a:r>
              <a:endParaRPr lang="en-GB" altLang="en-US" sz="1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8423403" y="2618089"/>
              <a:ext cx="16561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Elbow Connector 3"/>
            <p:cNvCxnSpPr/>
            <p:nvPr/>
          </p:nvCxnSpPr>
          <p:spPr bwMode="auto">
            <a:xfrm rot="5400000">
              <a:off x="8168842" y="2676946"/>
              <a:ext cx="462827" cy="359400"/>
            </a:xfrm>
            <a:prstGeom prst="bentConnector3">
              <a:avLst>
                <a:gd name="adj1" fmla="val -259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104564" y="1292039"/>
            <a:ext cx="6896092" cy="1535784"/>
            <a:chOff x="5104564" y="1292039"/>
            <a:chExt cx="6896092" cy="1535784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0056440" y="1292039"/>
              <a:ext cx="1944216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 smtClean="0">
                  <a:solidFill>
                    <a:srgbClr val="000000"/>
                  </a:solidFill>
                </a:rPr>
                <a:t>Surface transmission to space</a:t>
              </a:r>
              <a:endParaRPr lang="en-GB" altLang="en-US" sz="1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5315747" y="1848897"/>
              <a:ext cx="47278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Elbow Connector 18"/>
            <p:cNvCxnSpPr/>
            <p:nvPr/>
          </p:nvCxnSpPr>
          <p:spPr bwMode="auto">
            <a:xfrm rot="5400000">
              <a:off x="4833525" y="2134417"/>
              <a:ext cx="964445" cy="422368"/>
            </a:xfrm>
            <a:prstGeom prst="bentConnector3">
              <a:avLst>
                <a:gd name="adj1" fmla="val -1052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Box 15"/>
          <p:cNvSpPr txBox="1"/>
          <p:nvPr/>
        </p:nvSpPr>
        <p:spPr>
          <a:xfrm>
            <a:off x="3544144" y="5838959"/>
            <a:ext cx="67564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</a:rPr>
              <a:t>Signs: on the upward path, starting 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&gt; ending </a:t>
            </a:r>
            <a:r>
              <a:rPr lang="en-GB" altLang="en-US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</a:rPr>
              <a:t>:</a:t>
            </a:r>
            <a:endParaRPr lang="en-GB" altLang="en-US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</a:t>
            </a:r>
            <a:r>
              <a:rPr lang="en-GB" altLang="en-US" dirty="0" smtClean="0">
                <a:solidFill>
                  <a:srgbClr val="FF0000"/>
                </a:solidFill>
              </a:rPr>
              <a:t>(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 smtClean="0">
                <a:solidFill>
                  <a:srgbClr val="FF0000"/>
                </a:solidFill>
              </a:rPr>
              <a:t>1</a:t>
            </a:r>
            <a:r>
              <a:rPr lang="en-GB" altLang="en-US" dirty="0" smtClean="0">
                <a:solidFill>
                  <a:srgbClr val="FF0000"/>
                </a:solidFill>
              </a:rPr>
              <a:t>-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</a:rPr>
              <a:t>2</a:t>
            </a:r>
            <a:r>
              <a:rPr lang="en-GB" altLang="en-US" dirty="0">
                <a:solidFill>
                  <a:srgbClr val="FF0000"/>
                </a:solidFill>
              </a:rPr>
              <a:t>)=</a:t>
            </a:r>
            <a:r>
              <a:rPr lang="en-GB" altLang="en-US" dirty="0" err="1">
                <a:solidFill>
                  <a:srgbClr val="FF0000"/>
                </a:solidFill>
              </a:rPr>
              <a:t>exp</a:t>
            </a:r>
            <a:r>
              <a:rPr lang="en-GB" altLang="en-US" dirty="0">
                <a:solidFill>
                  <a:srgbClr val="FF0000"/>
                </a:solidFill>
              </a:rPr>
              <a:t>(-(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-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))=</a:t>
            </a:r>
            <a:r>
              <a:rPr lang="en-GB" alt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exp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GB" altLang="en-US" dirty="0">
                <a:solidFill>
                  <a:srgbClr val="FF0000"/>
                </a:solidFill>
              </a:rPr>
              <a:t>-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+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)    d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/d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=-</a:t>
            </a:r>
            <a:r>
              <a:rPr lang="en-GB" alt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exp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GB" altLang="en-US" dirty="0">
                <a:solidFill>
                  <a:srgbClr val="FF0000"/>
                </a:solidFill>
              </a:rPr>
              <a:t>-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+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) &lt; 0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                           d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/d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=+</a:t>
            </a:r>
            <a:r>
              <a:rPr lang="en-GB" alt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exp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GB" altLang="en-US" dirty="0">
                <a:solidFill>
                  <a:srgbClr val="FF0000"/>
                </a:solidFill>
              </a:rPr>
              <a:t>-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dirty="0">
                <a:solidFill>
                  <a:srgbClr val="FF0000"/>
                </a:solidFill>
                <a:sym typeface="Symbol" panose="05050102010706020507" pitchFamily="18" charset="2"/>
              </a:rPr>
              <a:t>+</a:t>
            </a:r>
            <a:r>
              <a:rPr lang="en-GB" altLang="en-US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) &gt; 0</a:t>
            </a:r>
            <a:endParaRPr lang="en-GB" altLang="en-US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09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9DF8D0-989E-4378-BF94-A0C42ABBA21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Last time: Long Wavelength approximations</a:t>
            </a:r>
            <a:endParaRPr lang="en-GB" altLang="en-US" dirty="0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546225" y="2420938"/>
          <a:ext cx="90868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4" imgW="5181600" imgH="2260600" progId="Equation.DSMT4">
                  <p:embed/>
                </p:oleObj>
              </mc:Choice>
              <mc:Fallback>
                <p:oleObj name="Equation" r:id="rId4" imgW="5181600" imgH="226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420938"/>
                        <a:ext cx="908685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774825" y="1484313"/>
            <a:ext cx="849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No longer have a single beam (</a:t>
            </a:r>
            <a:r>
              <a:rPr lang="en-US" altLang="en-US" sz="1800">
                <a:sym typeface="Symbol" panose="05050102010706020507" pitchFamily="18" charset="2"/>
              </a:rPr>
              <a:t>=</a:t>
            </a:r>
            <a:r>
              <a:rPr lang="en-US" altLang="en-US" sz="1800" baseline="-25000">
                <a:sym typeface="Symbol" panose="05050102010706020507" pitchFamily="18" charset="2"/>
              </a:rPr>
              <a:t>s</a:t>
            </a:r>
            <a:r>
              <a:rPr lang="en-US" altLang="en-US" sz="1800">
                <a:sym typeface="Symbol" panose="05050102010706020507" pitchFamily="18" charset="2"/>
              </a:rPr>
              <a:t>) but light is travelling in all directions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608139" y="1879601"/>
            <a:ext cx="6732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>
                <a:solidFill>
                  <a:srgbClr val="FF0000"/>
                </a:solidFill>
              </a:rPr>
              <a:t>Assumptions</a:t>
            </a:r>
            <a:endParaRPr lang="en-CA" altLang="en-US" sz="2400" baseline="300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919288" y="3470275"/>
            <a:ext cx="8532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600">
                <a:solidFill>
                  <a:srgbClr val="FF0000"/>
                </a:solidFill>
              </a:rPr>
              <a:t>The infrared (</a:t>
            </a:r>
            <a:r>
              <a:rPr lang="en-CA" altLang="en-US" sz="1600">
                <a:solidFill>
                  <a:srgbClr val="FF0000"/>
                </a:solidFill>
                <a:sym typeface="Symbol" panose="05050102010706020507" pitchFamily="18" charset="2"/>
              </a:rPr>
              <a:t>&gt; 3-4) </a:t>
            </a:r>
            <a:r>
              <a:rPr lang="en-CA" altLang="en-US" sz="1600">
                <a:solidFill>
                  <a:srgbClr val="FF0000"/>
                </a:solidFill>
              </a:rPr>
              <a:t>light is blackbody radiation </a:t>
            </a:r>
            <a:r>
              <a:rPr lang="en-CA" altLang="en-US" sz="160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CA" altLang="en-US" sz="1600">
                <a:solidFill>
                  <a:srgbClr val="FF0000"/>
                </a:solidFill>
              </a:rPr>
              <a:t>isotropic (not a function of angle, </a:t>
            </a:r>
            <a:r>
              <a:rPr lang="en-CA" altLang="en-US" sz="1600">
                <a:solidFill>
                  <a:srgbClr val="FF0000"/>
                </a:solidFill>
                <a:sym typeface="Symbol" panose="05050102010706020507" pitchFamily="18" charset="2"/>
              </a:rPr>
              <a:t>)</a:t>
            </a:r>
          </a:p>
        </p:txBody>
      </p:sp>
    </p:spTree>
    <p:extLst>
      <p:ext uri="{BB962C8B-B14F-4D97-AF65-F5344CB8AC3E}">
        <p14:creationId xmlns:p14="http://schemas.microsoft.com/office/powerpoint/2010/main" val="737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CAA4D4-CCF0-4576-AF53-7C69F616B90F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Interpretation</a:t>
            </a:r>
            <a:endParaRPr lang="en-GB" alt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7508" y="1268761"/>
            <a:ext cx="9829092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term is the interaction with space</a:t>
            </a:r>
          </a:p>
          <a:p>
            <a:pPr lvl="2" eaLnBrk="1" hangingPunct="1"/>
            <a:r>
              <a:rPr lang="en-US" altLang="en-US" sz="2000" dirty="0"/>
              <a:t>Since </a:t>
            </a:r>
            <a:r>
              <a:rPr lang="en-US" altLang="en-US" sz="2000" dirty="0" smtClean="0">
                <a:sym typeface="Symbol" panose="05050102010706020507" pitchFamily="18" charset="2"/>
              </a:rPr>
              <a:t>(</a:t>
            </a:r>
            <a:r>
              <a:rPr lang="en-US" altLang="en-US" sz="2000" baseline="-25000" dirty="0" smtClean="0">
                <a:sym typeface="Symbol" panose="05050102010706020507" pitchFamily="18" charset="2"/>
              </a:rPr>
              <a:t>z</a:t>
            </a:r>
            <a:r>
              <a:rPr lang="en-US" altLang="en-US" sz="2000" dirty="0" smtClean="0">
                <a:sym typeface="Symbol" panose="05050102010706020507" pitchFamily="18" charset="2"/>
              </a:rPr>
              <a:t>-</a:t>
            </a:r>
            <a:r>
              <a:rPr lang="en-US" altLang="en-US" sz="2000" baseline="-25000" dirty="0" smtClean="0">
                <a:sym typeface="Symbol" panose="05050102010706020507" pitchFamily="18" charset="2"/>
              </a:rPr>
              <a:t></a:t>
            </a:r>
            <a:r>
              <a:rPr lang="en-US" altLang="en-US" sz="2000" dirty="0" smtClean="0">
                <a:sym typeface="Symbol" panose="05050102010706020507" pitchFamily="18" charset="2"/>
              </a:rPr>
              <a:t>)</a:t>
            </a:r>
            <a:r>
              <a:rPr lang="en-US" altLang="en-US" sz="2000" dirty="0" smtClean="0"/>
              <a:t>/</a:t>
            </a:r>
            <a:r>
              <a:rPr lang="en-US" altLang="en-US" sz="2000" dirty="0" smtClean="0">
                <a:sym typeface="Symbol" panose="05050102010706020507" pitchFamily="18" charset="2"/>
              </a:rPr>
              <a:t></a:t>
            </a:r>
            <a:r>
              <a:rPr lang="en-US" altLang="en-US" sz="2000" baseline="-25000" dirty="0" smtClean="0">
                <a:sym typeface="Symbol" panose="05050102010706020507" pitchFamily="18" charset="2"/>
              </a:rPr>
              <a:t>z</a:t>
            </a:r>
            <a:r>
              <a:rPr lang="en-US" altLang="en-US" sz="2000" dirty="0" smtClean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&lt; 0 (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</a:t>
            </a:r>
            <a:r>
              <a:rPr lang="en-US" altLang="en-US" sz="2000" dirty="0">
                <a:sym typeface="Symbol" panose="05050102010706020507" pitchFamily="18" charset="2"/>
              </a:rPr>
              <a:t>=0) this is COOLING TO SPACE of level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.</a:t>
            </a:r>
          </a:p>
          <a:p>
            <a:pPr lvl="2" eaLnBrk="1" hangingPunct="1"/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2</a:t>
            </a:r>
            <a:r>
              <a:rPr lang="en-US" altLang="en-US" sz="2400" baseline="30000" dirty="0">
                <a:sym typeface="Symbol" panose="05050102010706020507" pitchFamily="18" charset="2"/>
              </a:rPr>
              <a:t>nd</a:t>
            </a:r>
            <a:r>
              <a:rPr lang="en-US" altLang="en-US" sz="2400" dirty="0">
                <a:sym typeface="Symbol" panose="05050102010706020507" pitchFamily="18" charset="2"/>
              </a:rPr>
              <a:t> term is the interaction of level </a:t>
            </a:r>
            <a:r>
              <a:rPr lang="en-US" altLang="en-US" sz="2400" baseline="-25000" dirty="0"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ym typeface="Symbol" panose="05050102010706020507" pitchFamily="18" charset="2"/>
              </a:rPr>
              <a:t> with the surface</a:t>
            </a:r>
          </a:p>
          <a:p>
            <a:pPr lvl="2" eaLnBrk="1" hangingPunct="1"/>
            <a:r>
              <a:rPr lang="en-US" altLang="en-US" sz="2000" dirty="0" err="1">
                <a:sym typeface="Symbol" panose="05050102010706020507" pitchFamily="18" charset="2"/>
              </a:rPr>
              <a:t>dT</a:t>
            </a:r>
            <a:r>
              <a:rPr lang="en-US" altLang="en-US" sz="2000" dirty="0">
                <a:sym typeface="Symbol" panose="05050102010706020507" pitchFamily="18" charset="2"/>
              </a:rPr>
              <a:t>(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B</a:t>
            </a:r>
            <a:r>
              <a:rPr lang="en-US" altLang="en-US" sz="2000" dirty="0">
                <a:sym typeface="Symbol" panose="05050102010706020507" pitchFamily="18" charset="2"/>
              </a:rPr>
              <a:t>-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)/</a:t>
            </a:r>
            <a:r>
              <a:rPr lang="en-US" altLang="en-US" sz="2000" dirty="0" err="1">
                <a:sym typeface="Symbol" panose="05050102010706020507" pitchFamily="18" charset="2"/>
              </a:rPr>
              <a:t>d</a:t>
            </a:r>
            <a:r>
              <a:rPr lang="en-US" altLang="en-US" sz="2000" baseline="-25000" dirty="0" err="1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 is &gt; 0</a:t>
            </a:r>
          </a:p>
          <a:p>
            <a:pPr lvl="2" eaLnBrk="1" hangingPunct="1"/>
            <a:r>
              <a:rPr lang="en-US" altLang="en-US" sz="2000" dirty="0">
                <a:sym typeface="Symbol" panose="05050102010706020507" pitchFamily="18" charset="2"/>
              </a:rPr>
              <a:t>Negative (cooling level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) when level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 is warmer than the ground</a:t>
            </a:r>
          </a:p>
          <a:p>
            <a:pPr lvl="2" eaLnBrk="1" hangingPunct="1"/>
            <a:r>
              <a:rPr lang="en-US" altLang="en-US" sz="2000" dirty="0">
                <a:sym typeface="Symbol" panose="05050102010706020507" pitchFamily="18" charset="2"/>
              </a:rPr>
              <a:t>Positive (warming level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) when level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 is cooler than the ground</a:t>
            </a:r>
          </a:p>
          <a:p>
            <a:pPr lvl="2" eaLnBrk="1" hangingPunct="1"/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Higher order terms are exchange integrals</a:t>
            </a:r>
            <a:br>
              <a:rPr lang="en-US" altLang="en-US" sz="2400" dirty="0">
                <a:sym typeface="Symbol" panose="05050102010706020507" pitchFamily="18" charset="2"/>
              </a:rPr>
            </a:br>
            <a:r>
              <a:rPr lang="en-US" altLang="en-US" sz="2400" dirty="0">
                <a:sym typeface="Symbol" panose="05050102010706020507" pitchFamily="18" charset="2"/>
              </a:rPr>
              <a:t>Collect contributions from levels ’ above and below </a:t>
            </a:r>
            <a:r>
              <a:rPr lang="en-US" altLang="en-US" sz="2400" baseline="-25000" dirty="0">
                <a:sym typeface="Symbol" panose="05050102010706020507" pitchFamily="18" charset="2"/>
              </a:rPr>
              <a:t>z</a:t>
            </a:r>
            <a:r>
              <a:rPr lang="en-US" altLang="en-US" sz="2400" dirty="0">
                <a:sym typeface="Symbol" panose="05050102010706020507" pitchFamily="18" charset="2"/>
              </a:rPr>
              <a:t>.  </a:t>
            </a:r>
          </a:p>
          <a:p>
            <a:pPr lvl="2" eaLnBrk="1" hangingPunct="1"/>
            <a:r>
              <a:rPr lang="en-US" altLang="en-US" sz="2000" dirty="0">
                <a:sym typeface="Symbol" panose="05050102010706020507" pitchFamily="18" charset="2"/>
              </a:rPr>
              <a:t>Since </a:t>
            </a:r>
            <a:r>
              <a:rPr lang="en-US" altLang="en-US" sz="2000" baseline="30000" dirty="0"/>
              <a:t>2 </a:t>
            </a:r>
            <a:r>
              <a:rPr lang="en-US" altLang="en-US" sz="2000" dirty="0">
                <a:sym typeface="Symbol" panose="05050102010706020507" pitchFamily="18" charset="2"/>
              </a:rPr>
              <a:t></a:t>
            </a:r>
            <a:r>
              <a:rPr lang="en-US" altLang="en-US" sz="2000" baseline="30000" dirty="0"/>
              <a:t> </a:t>
            </a:r>
            <a:r>
              <a:rPr lang="en-US" altLang="en-US" sz="2000" dirty="0"/>
              <a:t>/</a:t>
            </a:r>
            <a:r>
              <a:rPr lang="en-US" altLang="en-US" sz="2000" dirty="0">
                <a:sym typeface="Symbol" panose="05050102010706020507" pitchFamily="18" charset="2"/>
              </a:rPr>
              <a:t></a:t>
            </a:r>
            <a:r>
              <a:rPr lang="en-US" altLang="en-US" sz="2000" baseline="30000" dirty="0">
                <a:sym typeface="Symbol" panose="05050102010706020507" pitchFamily="18" charset="2"/>
              </a:rPr>
              <a:t>2</a:t>
            </a:r>
            <a:r>
              <a:rPr lang="en-US" altLang="en-US" sz="2000" dirty="0">
                <a:sym typeface="Symbol" panose="05050102010706020507" pitchFamily="18" charset="2"/>
              </a:rPr>
              <a:t> &lt; 0, Terms are </a:t>
            </a:r>
          </a:p>
          <a:p>
            <a:pPr lvl="2" eaLnBrk="1" hangingPunct="1"/>
            <a:r>
              <a:rPr lang="en-US" altLang="en-US" sz="2000" dirty="0">
                <a:sym typeface="Symbol" panose="05050102010706020507" pitchFamily="18" charset="2"/>
              </a:rPr>
              <a:t>cooling level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 </a:t>
            </a:r>
            <a:r>
              <a:rPr lang="en-US" altLang="en-US" sz="2000" dirty="0">
                <a:sym typeface="Symbol" panose="05050102010706020507" pitchFamily="18" charset="2"/>
              </a:rPr>
              <a:t>when temperature at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 exceeds that at ’.</a:t>
            </a:r>
          </a:p>
          <a:p>
            <a:pPr lvl="2" eaLnBrk="1" hangingPunct="1"/>
            <a:r>
              <a:rPr lang="en-US" altLang="en-US" sz="2000" dirty="0">
                <a:sym typeface="Symbol" panose="05050102010706020507" pitchFamily="18" charset="2"/>
              </a:rPr>
              <a:t>warming level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 </a:t>
            </a:r>
            <a:r>
              <a:rPr lang="en-US" altLang="en-US" sz="2000" dirty="0">
                <a:sym typeface="Symbol" panose="05050102010706020507" pitchFamily="18" charset="2"/>
              </a:rPr>
              <a:t>when temperature at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sym typeface="Symbol" panose="05050102010706020507" pitchFamily="18" charset="2"/>
              </a:rPr>
              <a:t> is less than that at ’.</a:t>
            </a:r>
          </a:p>
        </p:txBody>
      </p:sp>
    </p:spTree>
    <p:extLst>
      <p:ext uri="{BB962C8B-B14F-4D97-AF65-F5344CB8AC3E}">
        <p14:creationId xmlns:p14="http://schemas.microsoft.com/office/powerpoint/2010/main" val="42047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404DD2-FF42-4604-9D30-BBC0C79ACBCA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Cooling to Space Approximation</a:t>
            </a:r>
            <a:endParaRPr lang="en-GB" alt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At high altitudes</a:t>
            </a:r>
          </a:p>
          <a:p>
            <a:pPr eaLnBrk="1" hangingPunct="1"/>
            <a:r>
              <a:rPr lang="en-US" altLang="en-US" dirty="0" smtClean="0"/>
              <a:t>Or anywhere </a:t>
            </a:r>
            <a:r>
              <a:rPr lang="en-US" altLang="en-US" dirty="0" smtClean="0">
                <a:sym typeface="Symbol" panose="05050102010706020507" pitchFamily="18" charset="2"/>
              </a:rPr>
              <a:t></a:t>
            </a:r>
            <a:r>
              <a:rPr lang="en-US" altLang="en-US" baseline="30000" dirty="0" smtClean="0"/>
              <a:t>2</a:t>
            </a:r>
            <a:r>
              <a:rPr lang="en-US" altLang="en-US" dirty="0" smtClean="0">
                <a:sym typeface="Symbol" panose="05050102010706020507" pitchFamily="18" charset="2"/>
              </a:rPr>
              <a:t></a:t>
            </a:r>
            <a:r>
              <a:rPr lang="en-US" altLang="en-US" dirty="0" smtClean="0"/>
              <a:t>/</a:t>
            </a:r>
            <a:r>
              <a:rPr lang="en-US" altLang="en-US" dirty="0" smtClean="0">
                <a:sym typeface="Symbol" panose="05050102010706020507" pitchFamily="18" charset="2"/>
              </a:rPr>
              <a:t>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</a:t>
            </a:r>
            <a:r>
              <a:rPr lang="en-US" altLang="en-US" dirty="0" smtClean="0">
                <a:sym typeface="Symbol" panose="05050102010706020507" pitchFamily="18" charset="2"/>
              </a:rPr>
              <a:t> is small</a:t>
            </a: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Power lost to space dominates</a:t>
            </a:r>
          </a:p>
          <a:p>
            <a:pPr eaLnBrk="1" hangingPunct="1"/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Otherwise</a:t>
            </a:r>
            <a:r>
              <a:rPr lang="en-US" altLang="en-US" dirty="0" smtClean="0">
                <a:sym typeface="Symbol" panose="05050102010706020507" pitchFamily="18" charset="2"/>
              </a:rPr>
              <a:t>, calculate all </a:t>
            </a:r>
            <a:r>
              <a:rPr lang="en-US" altLang="en-US" dirty="0" smtClean="0">
                <a:sym typeface="Symbol" panose="05050102010706020507" pitchFamily="18" charset="2"/>
              </a:rPr>
              <a:t>terms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Is cooling to space a good approximation?</a:t>
            </a:r>
            <a:endParaRPr lang="en-US" altLang="en-US" dirty="0" smtClean="0">
              <a:sym typeface="Symbol" panose="05050102010706020507" pitchFamily="18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2320" y="3517575"/>
            <a:ext cx="11227359" cy="887861"/>
            <a:chOff x="614516" y="3537239"/>
            <a:chExt cx="11227359" cy="887861"/>
          </a:xfrm>
        </p:grpSpPr>
        <p:grpSp>
          <p:nvGrpSpPr>
            <p:cNvPr id="6" name="Group 5"/>
            <p:cNvGrpSpPr/>
            <p:nvPr/>
          </p:nvGrpSpPr>
          <p:grpSpPr>
            <a:xfrm>
              <a:off x="614516" y="3537239"/>
              <a:ext cx="8335568" cy="887861"/>
              <a:chOff x="885997" y="3251520"/>
              <a:chExt cx="8335568" cy="88786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b="77431"/>
              <a:stretch/>
            </p:blipFill>
            <p:spPr>
              <a:xfrm>
                <a:off x="885997" y="3251520"/>
                <a:ext cx="8335568" cy="88786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 l="5413" t="51575" r="82320" b="28180"/>
              <a:stretch/>
            </p:blipFill>
            <p:spPr>
              <a:xfrm>
                <a:off x="3755923" y="3313471"/>
                <a:ext cx="1022555" cy="79641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/>
              <a:srcRect l="18860" t="26509" r="47333" b="51996"/>
              <a:stretch/>
            </p:blipFill>
            <p:spPr>
              <a:xfrm>
                <a:off x="4783392" y="3251520"/>
                <a:ext cx="2818037" cy="845574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52608" t="26509" r="1979" b="51996"/>
            <a:stretch/>
          </p:blipFill>
          <p:spPr>
            <a:xfrm>
              <a:off x="8056457" y="3537239"/>
              <a:ext cx="3785418" cy="8455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8198" t="51575" r="82320" b="28180"/>
            <a:stretch/>
          </p:blipFill>
          <p:spPr>
            <a:xfrm>
              <a:off x="7266039" y="3592795"/>
              <a:ext cx="790418" cy="796413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 bwMode="auto">
          <a:xfrm>
            <a:off x="3510114" y="3193695"/>
            <a:ext cx="3638745" cy="13979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6F61F1-1E78-4DA3-BE25-CA0532C76A41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Radiative </a:t>
            </a:r>
            <a:r>
              <a:rPr lang="en-US" altLang="en-US" sz="4000" dirty="0" smtClean="0"/>
              <a:t>Cooling and Heating Rates </a:t>
            </a:r>
            <a:r>
              <a:rPr lang="en-US" altLang="en-US" sz="4000" dirty="0" smtClean="0"/>
              <a:t>per Species</a:t>
            </a:r>
            <a:endParaRPr lang="en-GB" altLang="en-US" sz="4000" dirty="0" smtClean="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628776"/>
            <a:ext cx="80613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9F2407-DBEF-40E7-A087-8FFE5511331D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Newtonian Cooling</a:t>
            </a:r>
            <a:endParaRPr lang="en-GB" altLang="en-US" dirty="0" smtClean="0"/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At </a:t>
            </a:r>
            <a:r>
              <a:rPr lang="en-US" altLang="en-US" dirty="0" err="1" smtClean="0"/>
              <a:t>radiative</a:t>
            </a:r>
            <a:r>
              <a:rPr lang="en-US" altLang="en-US" dirty="0" smtClean="0"/>
              <a:t> equilibrium,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r</a:t>
            </a:r>
            <a:r>
              <a:rPr lang="en-US" altLang="en-US" baseline="-25000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 </a:t>
            </a:r>
            <a:r>
              <a:rPr lang="en-US" altLang="en-US" dirty="0" err="1" smtClean="0">
                <a:sym typeface="Symbol" panose="05050102010706020507" pitchFamily="18" charset="2"/>
              </a:rPr>
              <a:t>dQ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dirty="0" err="1" smtClean="0">
                <a:sym typeface="Symbol" panose="05050102010706020507" pitchFamily="18" charset="2"/>
              </a:rPr>
              <a:t>T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r</a:t>
            </a:r>
            <a:r>
              <a:rPr lang="en-US" altLang="en-US" dirty="0" smtClean="0">
                <a:sym typeface="Symbol" panose="05050102010706020507" pitchFamily="18" charset="2"/>
              </a:rPr>
              <a:t>)/</a:t>
            </a:r>
            <a:r>
              <a:rPr lang="en-US" altLang="en-US" dirty="0" err="1" smtClean="0">
                <a:sym typeface="Symbol" panose="05050102010706020507" pitchFamily="18" charset="2"/>
              </a:rPr>
              <a:t>dt</a:t>
            </a:r>
            <a:r>
              <a:rPr lang="en-US" altLang="en-US" dirty="0" smtClean="0">
                <a:sym typeface="Symbol" panose="05050102010706020507" pitchFamily="18" charset="2"/>
              </a:rPr>
              <a:t>=0</a:t>
            </a: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Perturb T=</a:t>
            </a:r>
            <a:r>
              <a:rPr lang="en-US" altLang="en-US" dirty="0" err="1" smtClean="0">
                <a:sym typeface="Symbol" panose="05050102010706020507" pitchFamily="18" charset="2"/>
              </a:rPr>
              <a:t>T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r</a:t>
            </a:r>
            <a:r>
              <a:rPr lang="en-US" altLang="en-US" dirty="0" smtClean="0">
                <a:sym typeface="Symbol" panose="05050102010706020507" pitchFamily="18" charset="2"/>
              </a:rPr>
              <a:t> + T</a:t>
            </a:r>
          </a:p>
        </p:txBody>
      </p:sp>
      <p:graphicFrame>
        <p:nvGraphicFramePr>
          <p:cNvPr id="45061" name="Object 6"/>
          <p:cNvGraphicFramePr>
            <a:graphicFrameLocks noChangeAspect="1"/>
          </p:cNvGraphicFramePr>
          <p:nvPr>
            <p:extLst/>
          </p:nvPr>
        </p:nvGraphicFramePr>
        <p:xfrm>
          <a:off x="2779713" y="2763838"/>
          <a:ext cx="6270625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Équation" r:id="rId4" imgW="2882880" imgH="1777680" progId="Equation.3">
                  <p:embed/>
                </p:oleObj>
              </mc:Choice>
              <mc:Fallback>
                <p:oleObj name="Équation" r:id="rId4" imgW="288288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2763838"/>
                        <a:ext cx="6270625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04769" y="110322"/>
            <a:ext cx="235131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What happens when temperature is driven away from </a:t>
            </a:r>
            <a:r>
              <a:rPr lang="en-CA" dirty="0" err="1" smtClean="0">
                <a:solidFill>
                  <a:srgbClr val="FF0000"/>
                </a:solidFill>
              </a:rPr>
              <a:t>radiative</a:t>
            </a:r>
            <a:r>
              <a:rPr lang="en-CA" dirty="0" smtClean="0">
                <a:solidFill>
                  <a:srgbClr val="FF0000"/>
                </a:solidFill>
              </a:rPr>
              <a:t> equilibrium?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6782" y="1429712"/>
            <a:ext cx="235131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T</a:t>
            </a:r>
            <a:r>
              <a:rPr lang="en-CA" baseline="-25000" dirty="0" err="1" smtClean="0">
                <a:solidFill>
                  <a:srgbClr val="FF0000"/>
                </a:solidFill>
              </a:rPr>
              <a:t>r</a:t>
            </a:r>
            <a:r>
              <a:rPr lang="en-CA" dirty="0" smtClean="0">
                <a:solidFill>
                  <a:srgbClr val="FF0000"/>
                </a:solidFill>
              </a:rPr>
              <a:t> is the temperature where </a:t>
            </a:r>
            <a:r>
              <a:rPr lang="en-CA" dirty="0" err="1" smtClean="0">
                <a:solidFill>
                  <a:srgbClr val="FF0000"/>
                </a:solidFill>
              </a:rPr>
              <a:t>radiative</a:t>
            </a:r>
            <a:r>
              <a:rPr lang="en-CA" dirty="0" smtClean="0">
                <a:solidFill>
                  <a:srgbClr val="FF0000"/>
                </a:solidFill>
              </a:rPr>
              <a:t> energy absorbed by a level is equal to the </a:t>
            </a:r>
            <a:r>
              <a:rPr lang="en-CA" dirty="0" err="1" smtClean="0">
                <a:solidFill>
                  <a:srgbClr val="FF0000"/>
                </a:solidFill>
              </a:rPr>
              <a:t>radiatve</a:t>
            </a:r>
            <a:r>
              <a:rPr lang="en-CA" dirty="0" smtClean="0">
                <a:solidFill>
                  <a:srgbClr val="FF0000"/>
                </a:solidFill>
              </a:rPr>
              <a:t> energy emitted by that level 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954CBC-A200-4B58-9416-5B0BF1441358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Newtonian Cooling Spring</a:t>
            </a:r>
            <a:endParaRPr lang="en-GB" alt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910" y="1247775"/>
            <a:ext cx="8686800" cy="499745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ym typeface="Symbol" panose="05050102010706020507" pitchFamily="18" charset="2"/>
              </a:rPr>
              <a:t></a:t>
            </a:r>
            <a:r>
              <a:rPr lang="en-GB" altLang="en-US" sz="2800" baseline="-25000" dirty="0">
                <a:sym typeface="Symbol" panose="05050102010706020507" pitchFamily="18" charset="2"/>
              </a:rPr>
              <a:t>r</a:t>
            </a:r>
            <a:r>
              <a:rPr lang="en-GB" altLang="en-US" sz="2800" dirty="0">
                <a:sym typeface="Symbol" panose="05050102010706020507" pitchFamily="18" charset="2"/>
              </a:rPr>
              <a:t> is positive in practice</a:t>
            </a:r>
          </a:p>
          <a:p>
            <a:pPr eaLnBrk="1" hangingPunct="1"/>
            <a:r>
              <a:rPr lang="en-US" altLang="en-US" sz="2800" dirty="0">
                <a:sym typeface="Symbol" panose="05050102010706020507" pitchFamily="18" charset="2"/>
              </a:rPr>
              <a:t>Radiative heating rate </a:t>
            </a:r>
          </a:p>
          <a:p>
            <a:pPr lvl="1" eaLnBrk="1" hangingPunct="1"/>
            <a:r>
              <a:rPr lang="en-US" altLang="en-US" sz="2400" dirty="0">
                <a:sym typeface="Symbol" panose="05050102010706020507" pitchFamily="18" charset="2"/>
              </a:rPr>
              <a:t>Opposite in sign to the deviation of temperature from radiative equilibrium</a:t>
            </a:r>
          </a:p>
          <a:p>
            <a:pPr lvl="1" eaLnBrk="1" hangingPunct="1"/>
            <a:r>
              <a:rPr lang="en-US" altLang="en-US" sz="2400" dirty="0">
                <a:sym typeface="Symbol" panose="05050102010706020507" pitchFamily="18" charset="2"/>
              </a:rPr>
              <a:t>Tries to pull the temperature back to radiative equilibrium</a:t>
            </a:r>
          </a:p>
          <a:p>
            <a:pPr lvl="1" eaLnBrk="1" hangingPunct="1"/>
            <a:r>
              <a:rPr lang="en-US" altLang="en-US" sz="2400" dirty="0">
                <a:sym typeface="Symbol" panose="05050102010706020507" pitchFamily="18" charset="2"/>
              </a:rPr>
              <a:t>Can be opposed by other processes (i.e. dynamics or latent heat) that force net heating away from 0 to maintain equilibrium</a:t>
            </a:r>
          </a:p>
          <a:p>
            <a:pPr eaLnBrk="1" hangingPunct="1"/>
            <a:r>
              <a:rPr lang="en-US" altLang="en-US" sz="2800" dirty="0">
                <a:sym typeface="Symbol" panose="05050102010706020507" pitchFamily="18" charset="2"/>
              </a:rPr>
              <a:t>In the case of non-radiative processes, they can drive the final equilibrium </a:t>
            </a:r>
            <a:r>
              <a:rPr lang="en-US" altLang="en-US" sz="2800" dirty="0" smtClean="0">
                <a:sym typeface="Symbol" panose="05050102010706020507" pitchFamily="18" charset="2"/>
              </a:rPr>
              <a:t>temperature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If </a:t>
            </a:r>
            <a:r>
              <a:rPr lang="en-US" altLang="en-US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radiative</a:t>
            </a:r>
            <a:r>
              <a:rPr lang="en-US" alt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cooling  </a:t>
            </a:r>
            <a:r>
              <a:rPr lang="en-US" altLang="en-US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radiative</a:t>
            </a:r>
            <a:r>
              <a:rPr lang="en-US" alt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heating, there is another non-</a:t>
            </a:r>
            <a:r>
              <a:rPr lang="en-US" altLang="en-US" sz="2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radiative</a:t>
            </a:r>
            <a:r>
              <a:rPr lang="en-US" alt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 process at work</a:t>
            </a:r>
            <a:endParaRPr lang="en-GB" altLang="en-US" sz="28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70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9F4150-2CE6-4850-87D2-48A179FB509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Can </a:t>
            </a:r>
            <a:r>
              <a:rPr lang="en-US" altLang="en-US" sz="4000" dirty="0"/>
              <a:t>we actually use this Radiative Transfer stuff?</a:t>
            </a:r>
          </a:p>
        </p:txBody>
      </p:sp>
      <p:graphicFrame>
        <p:nvGraphicFramePr>
          <p:cNvPr id="4403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3750" y="2349501"/>
          <a:ext cx="7677150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3873500" imgH="1930400" progId="Equation.3">
                  <p:embed/>
                </p:oleObj>
              </mc:Choice>
              <mc:Fallback>
                <p:oleObj name="Equation" r:id="rId4" imgW="3873500" imgH="193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349501"/>
                        <a:ext cx="7677150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0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97529D-ED33-42E9-9BB5-C134582DA82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We have always asked what is L</a:t>
            </a:r>
            <a:r>
              <a:rPr lang="en-US" altLang="en-US" sz="4000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sz="4000" dirty="0" smtClean="0">
                <a:sym typeface="Symbol" panose="05050102010706020507" pitchFamily="18" charset="2"/>
              </a:rPr>
              <a:t>(</a:t>
            </a:r>
            <a:r>
              <a:rPr lang="en-US" altLang="en-US" sz="4000" dirty="0" err="1" smtClean="0">
                <a:sym typeface="Symbol" panose="05050102010706020507" pitchFamily="18" charset="2"/>
              </a:rPr>
              <a:t>z</a:t>
            </a:r>
            <a:r>
              <a:rPr lang="en-US" altLang="en-US" sz="4000" baseline="-25000" dirty="0" err="1" smtClean="0">
                <a:sym typeface="Symbol" panose="05050102010706020507" pitchFamily="18" charset="2"/>
              </a:rPr>
              <a:t>E</a:t>
            </a:r>
            <a:r>
              <a:rPr lang="en-US" altLang="en-US" sz="4000" dirty="0" smtClean="0">
                <a:sym typeface="Symbol" panose="05050102010706020507" pitchFamily="18" charset="2"/>
              </a:rPr>
              <a:t>)?</a:t>
            </a:r>
            <a:endParaRPr lang="en-US" altLang="en-US" sz="4000" baseline="-25000" dirty="0">
              <a:sym typeface="Symbol" panose="05050102010706020507" pitchFamily="18" charset="2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if we measure L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dirty="0" err="1" smtClean="0">
                <a:sym typeface="Symbol" panose="05050102010706020507" pitchFamily="18" charset="2"/>
              </a:rPr>
              <a:t>z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e</a:t>
            </a:r>
            <a:r>
              <a:rPr lang="en-US" altLang="en-US" dirty="0" smtClean="0">
                <a:sym typeface="Symbol" panose="05050102010706020507" pitchFamily="18" charset="2"/>
              </a:rPr>
              <a:t>) and ask what the temperatures were that created </a:t>
            </a:r>
            <a:r>
              <a:rPr lang="en-US" altLang="en-US" dirty="0" smtClean="0"/>
              <a:t>L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dirty="0" err="1" smtClean="0">
                <a:sym typeface="Symbol" panose="05050102010706020507" pitchFamily="18" charset="2"/>
              </a:rPr>
              <a:t>z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s</a:t>
            </a:r>
            <a:r>
              <a:rPr lang="en-US" altLang="en-US" dirty="0" smtClean="0">
                <a:sym typeface="Symbol" panose="05050102010706020507" pitchFamily="18" charset="2"/>
              </a:rPr>
              <a:t>) and J(</a:t>
            </a:r>
            <a:r>
              <a:rPr lang="en-US" altLang="en-US" dirty="0" smtClean="0">
                <a:sym typeface="Symbol" panose="05050102010706020507" pitchFamily="18" charset="2"/>
              </a:rPr>
              <a:t>’).</a:t>
            </a:r>
          </a:p>
          <a:p>
            <a:pPr eaLnBrk="1" hangingPunct="1"/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This we could do from a satellite looking at the earth</a:t>
            </a:r>
            <a:r>
              <a:rPr lang="en-US" altLang="en-US" dirty="0" smtClean="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 smtClean="0">
                <a:sym typeface="Symbol" panose="05050102010706020507" pitchFamily="18" charset="2"/>
              </a:rPr>
              <a:t>Then we have a way of remote sensing the earth’s surface temperature or atmospheric temperature</a:t>
            </a:r>
          </a:p>
        </p:txBody>
      </p:sp>
    </p:spTree>
    <p:extLst>
      <p:ext uri="{BB962C8B-B14F-4D97-AF65-F5344CB8AC3E}">
        <p14:creationId xmlns:p14="http://schemas.microsoft.com/office/powerpoint/2010/main" val="2920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06322-5FEE-4812-A265-0F4A253978E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Nadir </a:t>
            </a:r>
            <a:r>
              <a:rPr lang="en-US" altLang="en-US" dirty="0" smtClean="0"/>
              <a:t>Viewing</a:t>
            </a:r>
            <a:endParaRPr lang="en-GB" altLang="en-US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1339" y="1600201"/>
            <a:ext cx="8893175" cy="3916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err="1"/>
              <a:t>z</a:t>
            </a:r>
            <a:r>
              <a:rPr lang="en-US" altLang="en-US" sz="2000" baseline="-25000" dirty="0" err="1"/>
              <a:t>s</a:t>
            </a:r>
            <a:r>
              <a:rPr lang="en-US" altLang="en-US" sz="2000" dirty="0"/>
              <a:t>=0, </a:t>
            </a:r>
            <a:r>
              <a:rPr lang="en-US" altLang="en-US" sz="2000" dirty="0">
                <a:sym typeface="Symbol" panose="05050102010706020507" pitchFamily="18" charset="2"/>
              </a:rPr>
              <a:t>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g</a:t>
            </a:r>
            <a:r>
              <a:rPr lang="en-US" altLang="en-US" sz="2000" dirty="0">
                <a:sym typeface="Symbol" panose="05050102010706020507" pitchFamily="18" charset="2"/>
              </a:rPr>
              <a:t>;</a:t>
            </a:r>
            <a:r>
              <a:rPr lang="en-US" altLang="en-US" sz="2000" baseline="-25000" dirty="0">
                <a:sym typeface="Symbol" panose="05050102010706020507" pitchFamily="18" charset="2"/>
              </a:rPr>
              <a:t>		</a:t>
            </a:r>
            <a:r>
              <a:rPr lang="en-US" altLang="en-US" sz="2000" dirty="0" err="1"/>
              <a:t>z</a:t>
            </a:r>
            <a:r>
              <a:rPr lang="en-US" altLang="en-US" sz="2000" baseline="-25000" dirty="0" err="1"/>
              <a:t>E</a:t>
            </a:r>
            <a:r>
              <a:rPr lang="en-US" altLang="en-US" sz="2000" dirty="0"/>
              <a:t>=</a:t>
            </a:r>
            <a:r>
              <a:rPr lang="en-US" altLang="en-US" sz="2000" dirty="0">
                <a:sym typeface="Symbol" panose="05050102010706020507" pitchFamily="18" charset="2"/>
              </a:rPr>
              <a:t>, </a:t>
            </a:r>
            <a:r>
              <a:rPr lang="en-US" altLang="en-US" sz="2000" baseline="-25000" dirty="0">
                <a:sym typeface="Symbol" panose="05050102010706020507" pitchFamily="18" charset="2"/>
              </a:rPr>
              <a:t>E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0;		d  -</a:t>
            </a:r>
            <a:r>
              <a:rPr lang="en-US" altLang="en-US" sz="2000" dirty="0" err="1">
                <a:sym typeface="Symbol" panose="05050102010706020507" pitchFamily="18" charset="2"/>
              </a:rPr>
              <a:t>dz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Atmosphere is in LTE  J(z’) = B[T(z’)]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Surface emits like a blackbody B(</a:t>
            </a:r>
            <a:r>
              <a:rPr lang="en-US" alt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0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g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Small range of view angles, so an effective beam.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Only L</a:t>
            </a:r>
            <a:r>
              <a:rPr lang="en-US" altLang="en-US" sz="18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 </a:t>
            </a:r>
            <a:r>
              <a:rPr lang="en-US" alt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to worry about at =1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>
                <a:sym typeface="Symbol" panose="05050102010706020507" pitchFamily="18" charset="2"/>
              </a:rPr>
              <a:t>Radiative</a:t>
            </a:r>
            <a:r>
              <a:rPr lang="en-US" altLang="en-US" sz="2000" dirty="0">
                <a:sym typeface="Symbol" panose="05050102010706020507" pitchFamily="18" charset="2"/>
              </a:rPr>
              <a:t> Transfer Equation for light detected at satellite becomes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>
                <a:sym typeface="Symbol" panose="05050102010706020507" pitchFamily="18" charset="2"/>
              </a:rPr>
              <a:t>in z and transmission coefficients:</a:t>
            </a:r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2566988" y="5445125"/>
          <a:ext cx="637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2921000" imgH="482600" progId="Equation.3">
                  <p:embed/>
                </p:oleObj>
              </mc:Choice>
              <mc:Fallback>
                <p:oleObj name="Equation" r:id="rId4" imgW="292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445125"/>
                        <a:ext cx="6375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8970"/>
          <a:stretch/>
        </p:blipFill>
        <p:spPr>
          <a:xfrm>
            <a:off x="8942388" y="1582689"/>
            <a:ext cx="3000052" cy="2305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44" y="2636912"/>
            <a:ext cx="14874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solidFill>
                  <a:srgbClr val="FF0000"/>
                </a:solidFill>
              </a:rPr>
              <a:t>Important assumptions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1DFD04-125E-464D-B00D-CC9D55E44DA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Looks through an atmosphere that has </a:t>
            </a:r>
            <a:r>
              <a:rPr lang="en-US" altLang="en-US" sz="3600">
                <a:sym typeface="Symbol" panose="05050102010706020507" pitchFamily="18" charset="2"/>
              </a:rPr>
              <a:t></a:t>
            </a:r>
            <a:r>
              <a:rPr lang="en-US" altLang="en-US" sz="3600" baseline="-25000">
                <a:sym typeface="Symbol" panose="05050102010706020507" pitchFamily="18" charset="2"/>
              </a:rPr>
              <a:t></a:t>
            </a:r>
            <a:r>
              <a:rPr lang="en-US" altLang="en-US" sz="3600">
                <a:sym typeface="Symbol" panose="05050102010706020507" pitchFamily="18" charset="2"/>
              </a:rPr>
              <a:t> transmittance, or A=1- </a:t>
            </a:r>
            <a:r>
              <a:rPr lang="en-US" altLang="en-US" sz="3600" baseline="-25000">
                <a:sym typeface="Symbol" panose="05050102010706020507" pitchFamily="18" charset="2"/>
              </a:rPr>
              <a:t></a:t>
            </a:r>
            <a:r>
              <a:rPr lang="en-US" altLang="en-US" sz="3600">
                <a:sym typeface="Symbol" panose="05050102010706020507" pitchFamily="18" charset="2"/>
              </a:rPr>
              <a:t> absorptance</a:t>
            </a:r>
            <a:endParaRPr lang="en-US" altLang="en-US" sz="3600" baseline="-25000">
              <a:sym typeface="Symbol" panose="05050102010706020507" pitchFamily="18" charset="2"/>
            </a:endParaRP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316413" cy="47085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If we look at 11</a:t>
            </a:r>
            <a:r>
              <a:rPr lang="en-US" altLang="en-US" sz="2400">
                <a:sym typeface="Symbol" panose="05050102010706020507" pitchFamily="18" charset="2"/>
              </a:rPr>
              <a:t>, </a:t>
            </a:r>
            <a:br>
              <a:rPr lang="en-US" altLang="en-US" sz="2400">
                <a:sym typeface="Symbol" panose="05050102010706020507" pitchFamily="18" charset="2"/>
              </a:rPr>
            </a:br>
            <a:r>
              <a:rPr lang="en-US" altLang="en-US" sz="2400">
                <a:sym typeface="Symbol" panose="05050102010706020507" pitchFamily="18" charset="2"/>
              </a:rPr>
              <a:t>or =900 cm</a:t>
            </a:r>
            <a:r>
              <a:rPr lang="en-US" altLang="en-US" sz="2400" baseline="30000">
                <a:sym typeface="Symbol" panose="05050102010706020507" pitchFamily="18" charset="2"/>
              </a:rPr>
              <a:t>-1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br>
              <a:rPr lang="en-US" altLang="en-US" sz="2400">
                <a:sym typeface="Symbol" panose="05050102010706020507" pitchFamily="18" charset="2"/>
              </a:rPr>
            </a:br>
            <a:r>
              <a:rPr lang="en-US" altLang="en-US" sz="2400">
                <a:sym typeface="Symbol" panose="05050102010706020507" pitchFamily="18" charset="2"/>
              </a:rPr>
              <a:t/>
            </a:r>
            <a:br>
              <a:rPr lang="en-US" altLang="en-US" sz="2400">
                <a:sym typeface="Symbol" panose="05050102010706020507" pitchFamily="18" charset="2"/>
              </a:rPr>
            </a:br>
            <a:r>
              <a:rPr lang="en-US" altLang="en-US" sz="2400">
                <a:sym typeface="Symbol" panose="05050102010706020507" pitchFamily="18" charset="2"/>
              </a:rPr>
              <a:t>	</a:t>
            </a:r>
            <a:r>
              <a:rPr lang="en-US" altLang="en-US" sz="2400" baseline="-25000">
                <a:sym typeface="Symbol" panose="05050102010706020507" pitchFamily="18" charset="2"/>
              </a:rPr>
              <a:t></a:t>
            </a:r>
            <a:r>
              <a:rPr lang="en-US" altLang="en-US" sz="2400">
                <a:sym typeface="Symbol" panose="05050102010706020507" pitchFamily="18" charset="2"/>
              </a:rPr>
              <a:t>1 and is constant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Symbol" panose="05050102010706020507" pitchFamily="18" charset="2"/>
              </a:rPr>
              <a:t>The integral term vanishes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Symbol" panose="05050102010706020507" pitchFamily="18" charset="2"/>
              </a:rPr>
              <a:t>Satellite just sees ground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Symbol" panose="05050102010706020507" pitchFamily="18" charset="2"/>
              </a:rPr>
              <a:t>Called a “window” region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Symbol" panose="05050102010706020507" pitchFamily="18" charset="2"/>
              </a:rPr>
              <a:t>L</a:t>
            </a:r>
            <a:r>
              <a:rPr lang="en-US" altLang="en-US" sz="2400" baseline="-25000">
                <a:sym typeface="Symbol" panose="05050102010706020507" pitchFamily="18" charset="2"/>
              </a:rPr>
              <a:t></a:t>
            </a:r>
            <a:r>
              <a:rPr lang="en-US" altLang="en-US" sz="2400">
                <a:sym typeface="Symbol" panose="05050102010706020507" pitchFamily="18" charset="2"/>
              </a:rPr>
              <a:t> = B(T</a:t>
            </a:r>
            <a:r>
              <a:rPr lang="en-US" altLang="en-US" sz="2400" baseline="-25000">
                <a:sym typeface="Symbol" panose="05050102010706020507" pitchFamily="18" charset="2"/>
              </a:rPr>
              <a:t>g</a:t>
            </a:r>
            <a:r>
              <a:rPr lang="en-US" altLang="en-US" sz="2400"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976"/>
            <a:ext cx="462915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Line 8"/>
          <p:cNvSpPr>
            <a:spLocks noChangeShapeType="1"/>
          </p:cNvSpPr>
          <p:nvPr/>
        </p:nvSpPr>
        <p:spPr bwMode="auto">
          <a:xfrm>
            <a:off x="4079875" y="1773239"/>
            <a:ext cx="0" cy="4319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B3C263-C8A8-4260-AAE0-74B327F6FB7E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Blackbody curves give T</a:t>
            </a:r>
            <a:r>
              <a:rPr lang="en-US" altLang="en-US" baseline="-25000" smtClean="0"/>
              <a:t>g</a:t>
            </a:r>
            <a:endParaRPr lang="en-GB" altLang="en-US" baseline="-25000" smtClean="0"/>
          </a:p>
        </p:txBody>
      </p:sp>
      <p:grpSp>
        <p:nvGrpSpPr>
          <p:cNvPr id="54276" name="Group 18"/>
          <p:cNvGrpSpPr>
            <a:grpSpLocks/>
          </p:cNvGrpSpPr>
          <p:nvPr/>
        </p:nvGrpSpPr>
        <p:grpSpPr bwMode="auto">
          <a:xfrm>
            <a:off x="1847850" y="2133600"/>
            <a:ext cx="8712200" cy="4541838"/>
            <a:chOff x="204" y="1344"/>
            <a:chExt cx="5488" cy="2861"/>
          </a:xfrm>
        </p:grpSpPr>
        <p:grpSp>
          <p:nvGrpSpPr>
            <p:cNvPr id="54280" name="Group 6"/>
            <p:cNvGrpSpPr>
              <a:grpSpLocks/>
            </p:cNvGrpSpPr>
            <p:nvPr/>
          </p:nvGrpSpPr>
          <p:grpSpPr bwMode="auto">
            <a:xfrm>
              <a:off x="204" y="1344"/>
              <a:ext cx="4488" cy="2858"/>
              <a:chOff x="0" y="1207"/>
              <a:chExt cx="4488" cy="2858"/>
            </a:xfrm>
          </p:grpSpPr>
          <p:pic>
            <p:nvPicPr>
              <p:cNvPr id="5429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07"/>
                <a:ext cx="4488" cy="27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292" name="Rectangle 5"/>
              <p:cNvSpPr>
                <a:spLocks noChangeArrowheads="1"/>
              </p:cNvSpPr>
              <p:nvPr/>
            </p:nvSpPr>
            <p:spPr bwMode="auto">
              <a:xfrm>
                <a:off x="2200" y="3793"/>
                <a:ext cx="589" cy="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18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281" name="Text Box 7"/>
            <p:cNvSpPr txBox="1">
              <a:spLocks noChangeArrowheads="1"/>
            </p:cNvSpPr>
            <p:nvPr/>
          </p:nvSpPr>
          <p:spPr bwMode="auto">
            <a:xfrm>
              <a:off x="1519" y="3748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333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82" name="Text Box 8"/>
            <p:cNvSpPr txBox="1">
              <a:spLocks noChangeArrowheads="1"/>
            </p:cNvSpPr>
            <p:nvPr/>
          </p:nvSpPr>
          <p:spPr bwMode="auto">
            <a:xfrm>
              <a:off x="2472" y="3748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667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83" name="Text Box 9"/>
            <p:cNvSpPr txBox="1">
              <a:spLocks noChangeArrowheads="1"/>
            </p:cNvSpPr>
            <p:nvPr/>
          </p:nvSpPr>
          <p:spPr bwMode="auto">
            <a:xfrm>
              <a:off x="3425" y="3743"/>
              <a:ext cx="45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1000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84" name="Text Box 10"/>
            <p:cNvSpPr txBox="1">
              <a:spLocks noChangeArrowheads="1"/>
            </p:cNvSpPr>
            <p:nvPr/>
          </p:nvSpPr>
          <p:spPr bwMode="auto">
            <a:xfrm>
              <a:off x="4377" y="3743"/>
              <a:ext cx="49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1333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85" name="Text Box 11"/>
            <p:cNvSpPr txBox="1">
              <a:spLocks noChangeArrowheads="1"/>
            </p:cNvSpPr>
            <p:nvPr/>
          </p:nvSpPr>
          <p:spPr bwMode="auto">
            <a:xfrm>
              <a:off x="4921" y="3748"/>
              <a:ext cx="72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sym typeface="Symbol" panose="05050102010706020507" pitchFamily="18" charset="2"/>
                </a:rPr>
                <a:t> (cm</a:t>
              </a:r>
              <a:r>
                <a:rPr lang="en-US" altLang="en-US" sz="1800" b="1" baseline="30000">
                  <a:solidFill>
                    <a:srgbClr val="000000"/>
                  </a:solidFill>
                  <a:sym typeface="Symbol" panose="05050102010706020507" pitchFamily="18" charset="2"/>
                </a:rPr>
                <a:t>-1</a:t>
              </a:r>
              <a:r>
                <a:rPr lang="en-US" altLang="en-US" sz="1800" b="1">
                  <a:solidFill>
                    <a:srgbClr val="000000"/>
                  </a:solidFill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54286" name="Text Box 12"/>
            <p:cNvSpPr txBox="1">
              <a:spLocks noChangeArrowheads="1"/>
            </p:cNvSpPr>
            <p:nvPr/>
          </p:nvSpPr>
          <p:spPr bwMode="auto">
            <a:xfrm>
              <a:off x="1519" y="3970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30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87" name="Text Box 13"/>
            <p:cNvSpPr txBox="1">
              <a:spLocks noChangeArrowheads="1"/>
            </p:cNvSpPr>
            <p:nvPr/>
          </p:nvSpPr>
          <p:spPr bwMode="auto">
            <a:xfrm>
              <a:off x="2472" y="3974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15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88" name="Text Box 15"/>
            <p:cNvSpPr txBox="1">
              <a:spLocks noChangeArrowheads="1"/>
            </p:cNvSpPr>
            <p:nvPr/>
          </p:nvSpPr>
          <p:spPr bwMode="auto">
            <a:xfrm>
              <a:off x="3470" y="3970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89" name="Text Box 16"/>
            <p:cNvSpPr txBox="1">
              <a:spLocks noChangeArrowheads="1"/>
            </p:cNvSpPr>
            <p:nvPr/>
          </p:nvSpPr>
          <p:spPr bwMode="auto">
            <a:xfrm>
              <a:off x="4422" y="3970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7.5</a:t>
              </a:r>
              <a:endParaRPr lang="en-GB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54290" name="Text Box 17"/>
            <p:cNvSpPr txBox="1">
              <a:spLocks noChangeArrowheads="1"/>
            </p:cNvSpPr>
            <p:nvPr/>
          </p:nvSpPr>
          <p:spPr bwMode="auto">
            <a:xfrm>
              <a:off x="4966" y="3970"/>
              <a:ext cx="72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sym typeface="Symbol" panose="05050102010706020507" pitchFamily="18" charset="2"/>
                </a:rPr>
                <a:t> (</a:t>
              </a:r>
              <a:r>
                <a:rPr lang="en-US" altLang="en-US" sz="1800" b="1" baseline="30000">
                  <a:solidFill>
                    <a:srgbClr val="000000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en-US" sz="1800" b="1">
                  <a:solidFill>
                    <a:srgbClr val="000000"/>
                  </a:solidFill>
                  <a:sym typeface="Symbol" panose="05050102010706020507" pitchFamily="18" charset="2"/>
                </a:rPr>
                <a:t>)</a:t>
              </a:r>
            </a:p>
          </p:txBody>
        </p:sp>
      </p:grp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8664" y="1268414"/>
            <a:ext cx="4859337" cy="1944687"/>
          </a:xfrm>
        </p:spPr>
        <p:txBody>
          <a:bodyPr/>
          <a:lstStyle/>
          <a:p>
            <a:pPr eaLnBrk="1" hangingPunct="1"/>
            <a:r>
              <a:rPr lang="en-US" altLang="en-US" smtClean="0"/>
              <a:t>Pick T</a:t>
            </a:r>
            <a:r>
              <a:rPr lang="en-US" altLang="en-US" baseline="-25000" smtClean="0"/>
              <a:t>g</a:t>
            </a:r>
            <a:r>
              <a:rPr lang="en-US" altLang="en-US" smtClean="0"/>
              <a:t> that gives B</a:t>
            </a:r>
            <a:r>
              <a:rPr lang="en-US" altLang="en-US" baseline="-25000" smtClean="0">
                <a:sym typeface="Symbol" panose="05050102010706020507" pitchFamily="18" charset="2"/>
              </a:rPr>
              <a:t></a:t>
            </a:r>
            <a:r>
              <a:rPr lang="en-US" altLang="en-US" smtClean="0">
                <a:sym typeface="Symbol" panose="05050102010706020507" pitchFamily="18" charset="2"/>
              </a:rPr>
              <a:t> equal to observed radiance, L</a:t>
            </a:r>
            <a:r>
              <a:rPr lang="en-US" altLang="en-US" baseline="-25000" smtClean="0">
                <a:sym typeface="Symbol" panose="05050102010706020507" pitchFamily="18" charset="2"/>
              </a:rPr>
              <a:t></a:t>
            </a:r>
            <a:r>
              <a:rPr lang="en-US" altLang="en-US" smtClean="0">
                <a:sym typeface="Symbol" panose="05050102010706020507" pitchFamily="18" charset="2"/>
              </a:rPr>
              <a:t> at 900cm</a:t>
            </a:r>
            <a:r>
              <a:rPr lang="en-US" altLang="en-US" baseline="30000" smtClean="0">
                <a:sym typeface="Symbol" panose="05050102010706020507" pitchFamily="18" charset="2"/>
              </a:rPr>
              <a:t>-1</a:t>
            </a:r>
          </a:p>
        </p:txBody>
      </p:sp>
      <p:sp>
        <p:nvSpPr>
          <p:cNvPr id="54278" name="Rectangle 19"/>
          <p:cNvSpPr>
            <a:spLocks noChangeArrowheads="1"/>
          </p:cNvSpPr>
          <p:nvPr/>
        </p:nvSpPr>
        <p:spPr bwMode="auto">
          <a:xfrm>
            <a:off x="6959601" y="3860800"/>
            <a:ext cx="142875" cy="1944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285716" name="Object 20"/>
          <p:cNvGraphicFramePr>
            <a:graphicFrameLocks noChangeAspect="1"/>
          </p:cNvGraphicFramePr>
          <p:nvPr/>
        </p:nvGraphicFramePr>
        <p:xfrm>
          <a:off x="7165976" y="2852739"/>
          <a:ext cx="35020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2108200" imgH="889000" progId="Equation.3">
                  <p:embed/>
                </p:oleObj>
              </mc:Choice>
              <mc:Fallback>
                <p:oleObj name="Equation" r:id="rId5" imgW="21082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976" y="2852739"/>
                        <a:ext cx="350202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4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5" y="45811"/>
            <a:ext cx="10515600" cy="1325563"/>
          </a:xfrm>
        </p:spPr>
        <p:txBody>
          <a:bodyPr/>
          <a:lstStyle/>
          <a:p>
            <a:r>
              <a:rPr lang="en-CA" dirty="0" smtClean="0"/>
              <a:t>Can re-write as: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14" y="1794222"/>
            <a:ext cx="2472216" cy="4351338"/>
          </a:xfrm>
        </p:spPr>
        <p:txBody>
          <a:bodyPr>
            <a:noAutofit/>
          </a:bodyPr>
          <a:lstStyle/>
          <a:p>
            <a:r>
              <a:rPr lang="en-CA" dirty="0" smtClean="0"/>
              <a:t>Exponentials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sz="1800" dirty="0" smtClean="0"/>
          </a:p>
          <a:p>
            <a:r>
              <a:rPr lang="en-CA" dirty="0" smtClean="0"/>
              <a:t>Exponential integrals</a:t>
            </a:r>
          </a:p>
          <a:p>
            <a:endParaRPr lang="en-CA" dirty="0" smtClean="0"/>
          </a:p>
          <a:p>
            <a:endParaRPr lang="en-CA" sz="1400" dirty="0"/>
          </a:p>
          <a:p>
            <a:r>
              <a:rPr lang="en-CA" dirty="0" smtClean="0"/>
              <a:t>Average transmission coefficients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2761061" y="910915"/>
            <a:ext cx="9090298" cy="2090403"/>
            <a:chOff x="984503" y="1389888"/>
            <a:chExt cx="9090298" cy="20904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2147" b="36885"/>
            <a:stretch/>
          </p:blipFill>
          <p:spPr>
            <a:xfrm>
              <a:off x="984504" y="1389888"/>
              <a:ext cx="9090297" cy="12252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71303" b="84"/>
            <a:stretch/>
          </p:blipFill>
          <p:spPr>
            <a:xfrm>
              <a:off x="984503" y="2348178"/>
              <a:ext cx="9090297" cy="113211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061" y="3107776"/>
            <a:ext cx="7637090" cy="17603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b="60957"/>
          <a:stretch/>
        </p:blipFill>
        <p:spPr>
          <a:xfrm>
            <a:off x="2761061" y="4957444"/>
            <a:ext cx="8176915" cy="916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60871"/>
          <a:stretch/>
        </p:blipFill>
        <p:spPr>
          <a:xfrm>
            <a:off x="2761061" y="5847589"/>
            <a:ext cx="8760389" cy="98428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61061" y="910915"/>
            <a:ext cx="9204527" cy="2041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2761060" y="3071693"/>
            <a:ext cx="9204527" cy="1796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2761060" y="4968039"/>
            <a:ext cx="9204527" cy="1863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7598231" y="5213115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ym typeface="Symbol" panose="05050102010706020507" pitchFamily="18" charset="2"/>
              </a:rPr>
              <a:t>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75081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A860F-5998-4338-8353-133DE9E6DB2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8964613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Atmospheric </a:t>
            </a:r>
            <a:r>
              <a:rPr lang="en-US" altLang="en-US" sz="4000" dirty="0"/>
              <a:t>temperature</a:t>
            </a:r>
            <a:endParaRPr lang="en-GB" altLang="en-US" sz="4000" dirty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If we measure at frequency </a:t>
            </a:r>
            <a:r>
              <a:rPr lang="en-US" altLang="en-US" smtClean="0">
                <a:sym typeface="Symbol" panose="05050102010706020507" pitchFamily="18" charset="2"/>
              </a:rPr>
              <a:t> </a:t>
            </a:r>
            <a:r>
              <a:rPr lang="en-US" altLang="en-US" smtClean="0"/>
              <a:t>near an isolated absorption line centred at </a:t>
            </a:r>
            <a:r>
              <a:rPr lang="en-US" altLang="en-US" smtClean="0">
                <a:sym typeface="Symbol" panose="05050102010706020507" pitchFamily="18" charset="2"/>
              </a:rPr>
              <a:t></a:t>
            </a:r>
            <a:r>
              <a:rPr lang="en-US" altLang="en-US" baseline="-25000" smtClean="0">
                <a:sym typeface="Symbol" panose="05050102010706020507" pitchFamily="18" charset="2"/>
              </a:rPr>
              <a:t>o</a:t>
            </a:r>
            <a:endParaRPr lang="en-US" altLang="en-US" smtClean="0">
              <a:sym typeface="Symbol" panose="05050102010706020507" pitchFamily="18" charset="2"/>
            </a:endParaRPr>
          </a:p>
          <a:p>
            <a:pPr eaLnBrk="1" hangingPunct="1"/>
            <a:endParaRPr lang="en-US" alt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mtClean="0">
                <a:sym typeface="Symbol" panose="05050102010706020507" pitchFamily="18" charset="2"/>
              </a:rPr>
              <a:t>If the atmosphere is at a constant T</a:t>
            </a:r>
            <a:r>
              <a:rPr lang="en-US" altLang="en-US" baseline="-25000" smtClean="0">
                <a:sym typeface="Symbol" panose="05050102010706020507" pitchFamily="18" charset="2"/>
              </a:rPr>
              <a:t>o</a:t>
            </a:r>
            <a:r>
              <a:rPr lang="en-US" altLang="en-US" smtClean="0">
                <a:sym typeface="Symbol" panose="05050102010706020507" pitchFamily="18" charset="2"/>
              </a:rPr>
              <a:t> T</a:t>
            </a:r>
            <a:r>
              <a:rPr lang="en-US" altLang="en-US" baseline="-25000" smtClean="0">
                <a:sym typeface="Symbol" panose="05050102010706020507" pitchFamily="18" charset="2"/>
              </a:rPr>
              <a:t>g</a:t>
            </a:r>
            <a:endParaRPr lang="en-US" altLang="en-US" smtClean="0">
              <a:sym typeface="Symbol" panose="05050102010706020507" pitchFamily="18" charset="2"/>
            </a:endParaRPr>
          </a:p>
          <a:p>
            <a:pPr eaLnBrk="1" hangingPunct="1"/>
            <a:endParaRPr lang="en-US" alt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mtClean="0">
                <a:sym typeface="Symbol" panose="05050102010706020507" pitchFamily="18" charset="2"/>
              </a:rPr>
              <a:t>Can pull B</a:t>
            </a:r>
            <a:r>
              <a:rPr lang="en-US" altLang="en-US" baseline="-25000" smtClean="0">
                <a:sym typeface="Symbol" panose="05050102010706020507" pitchFamily="18" charset="2"/>
              </a:rPr>
              <a:t></a:t>
            </a:r>
            <a:r>
              <a:rPr lang="en-US" altLang="en-US" smtClean="0">
                <a:sym typeface="Symbol" panose="05050102010706020507" pitchFamily="18" charset="2"/>
              </a:rPr>
              <a:t>(T</a:t>
            </a:r>
            <a:r>
              <a:rPr lang="en-US" altLang="en-US" baseline="-25000" smtClean="0">
                <a:sym typeface="Symbol" panose="05050102010706020507" pitchFamily="18" charset="2"/>
              </a:rPr>
              <a:t>o</a:t>
            </a:r>
            <a:r>
              <a:rPr lang="en-US" altLang="en-US" smtClean="0">
                <a:sym typeface="Symbol" panose="05050102010706020507" pitchFamily="18" charset="2"/>
              </a:rPr>
              <a:t>) outside the integral and integrate explicitly</a:t>
            </a:r>
            <a:endParaRPr lang="en-US" altLang="en-US" baseline="-25000" smtClean="0">
              <a:sym typeface="Symbol" panose="05050102010706020507" pitchFamily="18" charset="2"/>
            </a:endParaRPr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2625725" y="5589588"/>
          <a:ext cx="63769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2921000" imgH="482600" progId="Equation.3">
                  <p:embed/>
                </p:oleObj>
              </mc:Choice>
              <mc:Fallback>
                <p:oleObj name="Equation" r:id="rId4" imgW="292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589588"/>
                        <a:ext cx="6376988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0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E1D962-E711-4D2F-867D-E4D95580460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Integrate over isothermal atmosphere</a:t>
            </a:r>
            <a:endParaRPr lang="en-GB" altLang="en-US" sz="4000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697164" y="1195388"/>
          <a:ext cx="6943725" cy="5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2959100" imgH="2413000" progId="Equation.3">
                  <p:embed/>
                </p:oleObj>
              </mc:Choice>
              <mc:Fallback>
                <p:oleObj name="Equation" r:id="rId4" imgW="2959100" imgH="241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4" y="1195388"/>
                        <a:ext cx="6943725" cy="566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21114" y="5831131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Ground attenuated by </a:t>
            </a:r>
            <a:r>
              <a:rPr lang="en-US" altLang="en-US" sz="1200" b="1" dirty="0">
                <a:solidFill>
                  <a:srgbClr val="000000"/>
                </a:solidFill>
                <a:sym typeface="Symbol" panose="05050102010706020507" pitchFamily="18" charset="2"/>
              </a:rPr>
              <a:t></a:t>
            </a:r>
            <a:r>
              <a:rPr lang="en-US" altLang="en-US" sz="12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454107" y="5831131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Atmosphere </a:t>
            </a:r>
            <a:r>
              <a:rPr lang="en-US" altLang="en-US" sz="1200" b="1" dirty="0">
                <a:solidFill>
                  <a:srgbClr val="000000"/>
                </a:solidFill>
                <a:sym typeface="Symbol" panose="05050102010706020507" pitchFamily="18" charset="2"/>
              </a:rPr>
              <a:t>A</a:t>
            </a:r>
            <a:r>
              <a:rPr lang="en-US" altLang="en-US" sz="12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endParaRPr lang="en-US" altLang="en-US" sz="12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650038" y="5834062"/>
            <a:ext cx="287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+</a:t>
            </a:r>
            <a:endParaRPr lang="en-US" altLang="en-US" sz="12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4848951" y="4198175"/>
            <a:ext cx="288032" cy="30701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000000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7992837" y="4533749"/>
            <a:ext cx="292367" cy="239467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E1D962-E711-4D2F-867D-E4D95580460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Why the B</a:t>
            </a:r>
            <a:r>
              <a:rPr lang="en-US" altLang="en-US" sz="4000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sz="4000" dirty="0" smtClean="0">
                <a:sym typeface="Symbol" panose="05050102010706020507" pitchFamily="18" charset="2"/>
              </a:rPr>
              <a:t>(T</a:t>
            </a:r>
            <a:r>
              <a:rPr lang="en-US" altLang="en-US" sz="4000" baseline="-25000" dirty="0" smtClean="0">
                <a:sym typeface="Symbol" panose="05050102010706020507" pitchFamily="18" charset="2"/>
              </a:rPr>
              <a:t>o</a:t>
            </a:r>
            <a:r>
              <a:rPr lang="en-US" altLang="en-US" sz="4000" dirty="0" smtClean="0">
                <a:sym typeface="Symbol" panose="05050102010706020507" pitchFamily="18" charset="2"/>
              </a:rPr>
              <a:t>)*A</a:t>
            </a:r>
            <a:r>
              <a:rPr lang="en-US" altLang="en-US" sz="4000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sz="4000" dirty="0" smtClean="0">
                <a:sym typeface="Symbol" panose="05050102010706020507" pitchFamily="18" charset="2"/>
              </a:rPr>
              <a:t> term?</a:t>
            </a:r>
            <a:endParaRPr lang="en-GB" altLang="en-US" sz="4000" dirty="0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91344" y="2313860"/>
          <a:ext cx="1123324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Formel" r:id="rId4" imgW="5308560" imgH="241200" progId="Equation.3">
                  <p:embed/>
                </p:oleObj>
              </mc:Choice>
              <mc:Fallback>
                <p:oleObj name="Formel" r:id="rId4" imgW="5308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2313860"/>
                        <a:ext cx="11233248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30636" y="3122489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Ground attenuated by </a:t>
            </a:r>
            <a:r>
              <a:rPr lang="en-US" altLang="en-US" sz="1200" b="1" dirty="0">
                <a:solidFill>
                  <a:srgbClr val="000000"/>
                </a:solidFill>
                <a:sym typeface="Symbol" panose="05050102010706020507" pitchFamily="18" charset="2"/>
              </a:rPr>
              <a:t></a:t>
            </a:r>
            <a:r>
              <a:rPr lang="en-US" altLang="en-US" sz="12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35525" y="3122489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Atmosphere </a:t>
            </a:r>
            <a:r>
              <a:rPr lang="en-US" altLang="en-US" sz="1200" b="1" dirty="0">
                <a:solidFill>
                  <a:srgbClr val="000000"/>
                </a:solidFill>
                <a:sym typeface="Symbol" panose="05050102010706020507" pitchFamily="18" charset="2"/>
              </a:rPr>
              <a:t>A</a:t>
            </a:r>
            <a:r>
              <a:rPr lang="en-US" altLang="en-US" sz="12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endParaRPr lang="en-US" altLang="en-US" sz="12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31456" y="3125420"/>
            <a:ext cx="287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+</a:t>
            </a:r>
            <a:endParaRPr lang="en-US" altLang="en-US" sz="12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2158473" y="1489533"/>
            <a:ext cx="288032" cy="30701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000000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974255" y="1825107"/>
            <a:ext cx="292367" cy="239467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528" y="4005064"/>
            <a:ext cx="77768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FF0000"/>
                </a:solidFill>
              </a:rPr>
              <a:t>Remember </a:t>
            </a:r>
            <a:r>
              <a:rPr lang="en-CA" b="1" dirty="0" err="1">
                <a:solidFill>
                  <a:srgbClr val="FF0000"/>
                </a:solidFill>
              </a:rPr>
              <a:t>Kirchoff</a:t>
            </a:r>
            <a:r>
              <a:rPr lang="en-CA" b="1" dirty="0">
                <a:solidFill>
                  <a:srgbClr val="FF0000"/>
                </a:solidFill>
              </a:rPr>
              <a:t>—a good absorber is a good emitter.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FF0000"/>
                </a:solidFill>
              </a:rPr>
              <a:t>So the atmosphere will emit as a black-body only where it absorbs.</a:t>
            </a:r>
            <a:endParaRPr lang="nb-NO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159896" y="3397127"/>
            <a:ext cx="0" cy="607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24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7230F3-EB0E-4FC4-8875-AF7CF04C74A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Remember Absorptance looks like</a:t>
            </a:r>
            <a:endParaRPr lang="en-GB" altLang="en-US" sz="4000"/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6206612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 if air temperature is greater than ground temperature, B(T</a:t>
            </a:r>
            <a:r>
              <a:rPr lang="en-US" altLang="en-US" baseline="-25000" dirty="0" smtClean="0"/>
              <a:t>o</a:t>
            </a:r>
            <a:r>
              <a:rPr lang="en-US" altLang="en-US" dirty="0" smtClean="0"/>
              <a:t>) &gt; B(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g</a:t>
            </a:r>
            <a:r>
              <a:rPr lang="en-US" altLang="en-US" dirty="0" smtClean="0"/>
              <a:t>) and we see extra emission near </a:t>
            </a:r>
            <a:r>
              <a:rPr lang="en-US" altLang="en-US" dirty="0" smtClean="0">
                <a:sym typeface="Symbol" panose="05050102010706020507" pitchFamily="18" charset="2"/>
              </a:rPr>
              <a:t>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o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if </a:t>
            </a:r>
            <a:r>
              <a:rPr lang="en-US" altLang="en-US" dirty="0" smtClean="0"/>
              <a:t>air temperature is less than ground temperature, B(T</a:t>
            </a:r>
            <a:r>
              <a:rPr lang="en-US" altLang="en-US" baseline="-25000" dirty="0" smtClean="0"/>
              <a:t>o</a:t>
            </a:r>
            <a:r>
              <a:rPr lang="en-US" altLang="en-US" dirty="0" smtClean="0"/>
              <a:t>) &lt; B(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g</a:t>
            </a:r>
            <a:r>
              <a:rPr lang="en-US" altLang="en-US" dirty="0" smtClean="0"/>
              <a:t>) and we see less emission near </a:t>
            </a:r>
            <a:r>
              <a:rPr lang="en-US" altLang="en-US" dirty="0" smtClean="0">
                <a:sym typeface="Symbol" panose="05050102010706020507" pitchFamily="18" charset="2"/>
              </a:rPr>
              <a:t>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o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 smtClean="0">
              <a:sym typeface="Symbol" panose="05050102010706020507" pitchFamily="18" charset="2"/>
            </a:endParaRPr>
          </a:p>
        </p:txBody>
      </p:sp>
      <p:pic>
        <p:nvPicPr>
          <p:cNvPr id="62469" name="Picture 6" descr="Fi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268414"/>
            <a:ext cx="43211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0" name="Object 7"/>
          <p:cNvGraphicFramePr>
            <a:graphicFrameLocks noChangeAspect="1"/>
          </p:cNvGraphicFramePr>
          <p:nvPr/>
        </p:nvGraphicFramePr>
        <p:xfrm>
          <a:off x="1558925" y="5013325"/>
          <a:ext cx="4681538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2870200" imgH="939800" progId="Equation.3">
                  <p:embed/>
                </p:oleObj>
              </mc:Choice>
              <mc:Fallback>
                <p:oleObj name="Equation" r:id="rId5" imgW="28702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5013325"/>
                        <a:ext cx="4681538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2135188" y="5445125"/>
            <a:ext cx="2089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Ground attenuated by </a:t>
            </a:r>
            <a:r>
              <a:rPr lang="en-US" altLang="en-US" sz="1200" b="1" dirty="0">
                <a:solidFill>
                  <a:srgbClr val="000000"/>
                </a:solidFill>
                <a:sym typeface="Symbol" panose="05050102010706020507" pitchFamily="18" charset="2"/>
              </a:rPr>
              <a:t></a:t>
            </a:r>
            <a:r>
              <a:rPr lang="en-US" altLang="en-US" sz="12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511676" y="5445125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Atmosphere </a:t>
            </a:r>
            <a:r>
              <a:rPr lang="en-US" altLang="en-US" sz="1200" b="1" dirty="0">
                <a:solidFill>
                  <a:srgbClr val="000000"/>
                </a:solidFill>
                <a:sym typeface="Symbol" panose="05050102010706020507" pitchFamily="18" charset="2"/>
              </a:rPr>
              <a:t>A</a:t>
            </a:r>
            <a:r>
              <a:rPr lang="en-US" altLang="en-US" sz="12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endParaRPr lang="en-US" altLang="en-US" sz="12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4224339" y="5445125"/>
            <a:ext cx="287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+</a:t>
            </a:r>
            <a:endParaRPr lang="en-US" altLang="en-US" sz="12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50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C9195E-BBC0-4E0B-B0E2-23ED3B0228D3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So </a:t>
            </a:r>
            <a:r>
              <a:rPr lang="en-US" altLang="en-US" sz="4000" dirty="0" smtClean="0"/>
              <a:t>for absorption line we </a:t>
            </a:r>
            <a:r>
              <a:rPr lang="en-US" altLang="en-US" sz="4000" dirty="0"/>
              <a:t>see</a:t>
            </a:r>
            <a:endParaRPr lang="en-GB" altLang="en-US" sz="4000" dirty="0"/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240016" y="2031206"/>
            <a:ext cx="5759126" cy="3600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 smtClean="0"/>
              <a:t>T</a:t>
            </a:r>
            <a:r>
              <a:rPr lang="en-US" altLang="en-US" sz="2000" baseline="-25000" dirty="0" smtClean="0"/>
              <a:t>o</a:t>
            </a:r>
            <a:r>
              <a:rPr lang="en-US" altLang="en-US" sz="2000" dirty="0" smtClean="0"/>
              <a:t>&gt;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g</a:t>
            </a:r>
            <a:endParaRPr lang="en-US" altLang="en-US" sz="2000" baseline="-25000" dirty="0" smtClean="0"/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See Ground Radiance,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And at the absorption we see extra radiance </a:t>
            </a:r>
            <a:r>
              <a:rPr lang="en-US" altLang="en-US" sz="2000" dirty="0" err="1" smtClean="0"/>
              <a:t>B</a:t>
            </a:r>
            <a:r>
              <a:rPr lang="en-US" altLang="en-US" sz="2000" baseline="-25000" dirty="0" err="1" smtClean="0"/>
              <a:t>v</a:t>
            </a:r>
            <a:r>
              <a:rPr lang="en-US" altLang="en-US" sz="2000" dirty="0" smtClean="0"/>
              <a:t>(T</a:t>
            </a:r>
            <a:r>
              <a:rPr lang="en-US" altLang="en-US" sz="2000" baseline="-25000" dirty="0" smtClean="0"/>
              <a:t>o</a:t>
            </a:r>
            <a:r>
              <a:rPr lang="en-US" altLang="en-US" sz="2000" dirty="0" smtClean="0"/>
              <a:t>) times the absorption coefficient vs. </a:t>
            </a:r>
            <a:r>
              <a:rPr lang="en-US" altLang="en-US" sz="2000" dirty="0" smtClean="0">
                <a:sym typeface="Symbol" panose="05050102010706020507" pitchFamily="18" charset="2"/>
              </a:rPr>
              <a:t>.</a:t>
            </a:r>
          </a:p>
          <a:p>
            <a:pPr eaLnBrk="1" hangingPunct="1">
              <a:buFontTx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T</a:t>
            </a:r>
            <a:r>
              <a:rPr lang="en-US" altLang="en-US" sz="2000" baseline="-25000" dirty="0" smtClean="0"/>
              <a:t>o</a:t>
            </a:r>
            <a:r>
              <a:rPr lang="en-US" altLang="en-US" sz="2000" dirty="0" smtClean="0"/>
              <a:t>&lt;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g</a:t>
            </a:r>
            <a:endParaRPr lang="en-US" altLang="en-US" sz="2000" baseline="-25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See Ground Radiance,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And at the absorption we </a:t>
            </a:r>
            <a:r>
              <a:rPr lang="en-US" altLang="en-US" sz="2000" dirty="0" smtClean="0"/>
              <a:t>see reduced </a:t>
            </a:r>
            <a:r>
              <a:rPr lang="en-US" altLang="en-US" sz="2000" dirty="0"/>
              <a:t>radiance </a:t>
            </a:r>
            <a:r>
              <a:rPr lang="en-US" altLang="en-US" sz="2000" dirty="0" err="1"/>
              <a:t>B</a:t>
            </a:r>
            <a:r>
              <a:rPr lang="en-US" altLang="en-US" sz="2000" baseline="-25000" dirty="0" err="1"/>
              <a:t>v</a:t>
            </a:r>
            <a:r>
              <a:rPr lang="en-US" altLang="en-US" sz="2000" dirty="0"/>
              <a:t>(T</a:t>
            </a:r>
            <a:r>
              <a:rPr lang="en-US" altLang="en-US" sz="2000" baseline="-25000" dirty="0"/>
              <a:t>o</a:t>
            </a:r>
            <a:r>
              <a:rPr lang="en-US" altLang="en-US" sz="2000" dirty="0"/>
              <a:t>) </a:t>
            </a:r>
            <a:r>
              <a:rPr lang="en-US" altLang="en-US" sz="2000" dirty="0" smtClean="0"/>
              <a:t>less </a:t>
            </a:r>
            <a:r>
              <a:rPr lang="en-US" altLang="en-US" sz="2000" dirty="0" err="1" smtClean="0"/>
              <a:t>B</a:t>
            </a:r>
            <a:r>
              <a:rPr lang="en-US" altLang="en-US" sz="2000" baseline="-25000" dirty="0" err="1" smtClean="0"/>
              <a:t>v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T</a:t>
            </a:r>
            <a:r>
              <a:rPr lang="en-US" altLang="en-US" sz="2000" baseline="-25000" dirty="0" err="1" smtClean="0"/>
              <a:t>g</a:t>
            </a:r>
            <a:r>
              <a:rPr lang="en-US" altLang="en-US" sz="2000" dirty="0" smtClean="0"/>
              <a:t>) times </a:t>
            </a:r>
            <a:r>
              <a:rPr lang="en-US" altLang="en-US" sz="2000" dirty="0"/>
              <a:t>the absorption coefficient vs. </a:t>
            </a:r>
            <a:r>
              <a:rPr lang="en-US" altLang="en-US" sz="2000" dirty="0">
                <a:sym typeface="Symbol" panose="05050102010706020507" pitchFamily="18" charset="2"/>
              </a:rPr>
              <a:t></a:t>
            </a:r>
            <a:r>
              <a:rPr lang="en-US" altLang="en-US" sz="20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ym typeface="Symbol" panose="05050102010706020507" pitchFamily="18" charset="2"/>
              </a:rPr>
              <a:t>If A&lt;1, we don’t quite hit </a:t>
            </a:r>
            <a:r>
              <a:rPr lang="en-US" altLang="en-US" sz="2000" dirty="0" err="1" smtClean="0">
                <a:sym typeface="Symbol" panose="05050102010706020507" pitchFamily="18" charset="2"/>
              </a:rPr>
              <a:t>B</a:t>
            </a:r>
            <a:r>
              <a:rPr lang="en-US" altLang="en-US" sz="2000" baseline="-25000" dirty="0" err="1" smtClean="0">
                <a:sym typeface="Symbol" panose="05050102010706020507" pitchFamily="18" charset="2"/>
              </a:rPr>
              <a:t>v</a:t>
            </a:r>
            <a:r>
              <a:rPr lang="en-US" altLang="en-US" sz="2000" dirty="0" smtClean="0">
                <a:sym typeface="Symbol" panose="05050102010706020507" pitchFamily="18" charset="2"/>
              </a:rPr>
              <a:t>(T</a:t>
            </a:r>
            <a:r>
              <a:rPr lang="en-US" altLang="en-US" sz="2000" baseline="-25000" dirty="0" smtClean="0">
                <a:sym typeface="Symbol" panose="05050102010706020507" pitchFamily="18" charset="2"/>
              </a:rPr>
              <a:t>o</a:t>
            </a:r>
            <a:r>
              <a:rPr lang="en-US" altLang="en-US" sz="2000" dirty="0" smtClean="0">
                <a:sym typeface="Symbol" panose="05050102010706020507" pitchFamily="18" charset="2"/>
              </a:rPr>
              <a:t>) curve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64517" name="Picture 4" descr="Fi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268413"/>
            <a:ext cx="39608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Fig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4005264"/>
            <a:ext cx="407828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6529466" y="1256515"/>
          <a:ext cx="410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Équation" r:id="rId6" imgW="2514600" imgH="241200" progId="Equation.3">
                  <p:embed/>
                </p:oleObj>
              </mc:Choice>
              <mc:Fallback>
                <p:oleObj name="Équation" r:id="rId6" imgW="2514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466" y="1256515"/>
                        <a:ext cx="4102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C9195E-BBC0-4E0B-B0E2-23ED3B0228D3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So for </a:t>
            </a:r>
            <a:r>
              <a:rPr lang="en-US" altLang="en-US" sz="4000" i="1" u="sng"/>
              <a:t>saturated</a:t>
            </a:r>
            <a:r>
              <a:rPr lang="en-US" altLang="en-US" sz="4000"/>
              <a:t> absorption we see</a:t>
            </a:r>
            <a:endParaRPr lang="en-GB" altLang="en-US" sz="4000"/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205038"/>
            <a:ext cx="4319588" cy="3600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/>
              <a:t>At </a:t>
            </a:r>
            <a:r>
              <a:rPr lang="en-US" altLang="en-US" dirty="0" smtClean="0">
                <a:sym typeface="Symbol" panose="05050102010706020507" pitchFamily="18" charset="2"/>
              </a:rPr>
              <a:t> = 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o</a:t>
            </a:r>
            <a:r>
              <a:rPr lang="en-US" altLang="en-US" dirty="0" smtClean="0">
                <a:sym typeface="Symbol" panose="05050102010706020507" pitchFamily="18" charset="2"/>
              </a:rPr>
              <a:t>	A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dirty="0" smtClean="0">
                <a:sym typeface="Symbol" panose="05050102010706020507" pitchFamily="18" charset="2"/>
              </a:rPr>
              <a:t>(0-)=1</a:t>
            </a:r>
          </a:p>
          <a:p>
            <a:pPr algn="ctr" eaLnBrk="1" hangingPunct="1">
              <a:buFontTx/>
              <a:buNone/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ym typeface="Symbol" panose="05050102010706020507" pitchFamily="18" charset="2"/>
              </a:rPr>
              <a:t>B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dirty="0" err="1" smtClean="0">
                <a:sym typeface="Symbol" panose="05050102010706020507" pitchFamily="18" charset="2"/>
              </a:rPr>
              <a:t>T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g</a:t>
            </a:r>
            <a:r>
              <a:rPr lang="en-US" altLang="en-US" dirty="0" smtClean="0">
                <a:sym typeface="Symbol" panose="05050102010706020507" pitchFamily="18" charset="2"/>
              </a:rPr>
              <a:t>) is totally absorbed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ym typeface="Symbol" panose="05050102010706020507" pitchFamily="18" charset="2"/>
              </a:rPr>
              <a:t>And all radiance at  = 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o</a:t>
            </a:r>
            <a:r>
              <a:rPr lang="en-US" altLang="en-US" dirty="0" smtClean="0">
                <a:sym typeface="Symbol" panose="05050102010706020507" pitchFamily="18" charset="2"/>
              </a:rPr>
              <a:t> is due to B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dirty="0" smtClean="0">
                <a:sym typeface="Symbol" panose="05050102010706020507" pitchFamily="18" charset="2"/>
              </a:rPr>
              <a:t>(T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o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64517" name="Picture 4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268413"/>
            <a:ext cx="39608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Fi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4005264"/>
            <a:ext cx="407828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0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F83B0-8045-41B8-8D22-21EC38BF6B5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 about more complicated atmospheres: 2 temperatures</a:t>
            </a:r>
            <a:endParaRPr lang="en-GB" altLang="en-US" sz="4000"/>
          </a:p>
        </p:txBody>
      </p:sp>
      <p:pic>
        <p:nvPicPr>
          <p:cNvPr id="66564" name="Picture 4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916113"/>
            <a:ext cx="36544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3326" y="2276475"/>
            <a:ext cx="5546725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2 separate integrals, each isothermal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0 to z</a:t>
            </a:r>
            <a:r>
              <a:rPr lang="en-US" altLang="en-US" sz="1800" baseline="-25000"/>
              <a:t>1</a:t>
            </a:r>
            <a:r>
              <a:rPr lang="en-US" altLang="en-US" sz="1800"/>
              <a:t> and z</a:t>
            </a:r>
            <a:r>
              <a:rPr lang="en-US" altLang="en-US" sz="1800" baseline="-25000"/>
              <a:t>1</a:t>
            </a:r>
            <a:r>
              <a:rPr lang="en-US" altLang="en-US" sz="1800"/>
              <a:t> to </a:t>
            </a:r>
            <a:r>
              <a:rPr lang="en-US" altLang="en-US" sz="1800">
                <a:sym typeface="Symbol" panose="05050102010706020507" pitchFamily="18" charset="2"/>
              </a:rPr>
              <a:t>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aseline="-250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Symbol" panose="05050102010706020507" pitchFamily="18" charset="2"/>
              </a:rPr>
              <a:t>B</a:t>
            </a:r>
            <a:r>
              <a:rPr lang="en-US" altLang="en-US" sz="2400" baseline="-25000">
                <a:sym typeface="Symbol" panose="05050102010706020507" pitchFamily="18" charset="2"/>
              </a:rPr>
              <a:t></a:t>
            </a:r>
            <a:r>
              <a:rPr lang="en-US" altLang="en-US" sz="2400">
                <a:sym typeface="Symbol" panose="05050102010706020507" pitchFamily="18" charset="2"/>
              </a:rPr>
              <a:t> varies slowly around </a:t>
            </a:r>
            <a:r>
              <a:rPr lang="en-US" altLang="en-US" sz="2400" baseline="-25000">
                <a:sym typeface="Symbol" panose="05050102010706020507" pitchFamily="18" charset="2"/>
              </a:rPr>
              <a:t>o</a:t>
            </a:r>
            <a:endParaRPr lang="en-US" altLang="en-US" sz="2400">
              <a:sym typeface="Symbol" panose="05050102010706020507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ym typeface="Symbol" panose="05050102010706020507" pitchFamily="18" charset="2"/>
              </a:rPr>
              <a:t>Much slower than A</a:t>
            </a:r>
            <a:r>
              <a:rPr lang="en-US" altLang="en-US" sz="1800" baseline="-25000">
                <a:sym typeface="Symbol" panose="05050102010706020507" pitchFamily="18" charset="2"/>
              </a:rPr>
              <a:t></a:t>
            </a:r>
            <a:r>
              <a:rPr lang="en-US" altLang="en-US" sz="1800">
                <a:sym typeface="Symbol" panose="05050102010706020507" pitchFamily="18" charset="2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Symbol" panose="05050102010706020507" pitchFamily="18" charset="2"/>
              </a:rPr>
              <a:t>Can pull B</a:t>
            </a:r>
            <a:r>
              <a:rPr lang="en-US" altLang="en-US" sz="2400" baseline="-25000">
                <a:sym typeface="Symbol" panose="05050102010706020507" pitchFamily="18" charset="2"/>
              </a:rPr>
              <a:t></a:t>
            </a:r>
            <a:r>
              <a:rPr lang="en-US" altLang="en-US" sz="2400">
                <a:sym typeface="Symbol" panose="05050102010706020507" pitchFamily="18" charset="2"/>
              </a:rPr>
              <a:t> outside integrals and explicitly integrate</a:t>
            </a:r>
          </a:p>
        </p:txBody>
      </p:sp>
    </p:spTree>
    <p:extLst>
      <p:ext uri="{BB962C8B-B14F-4D97-AF65-F5344CB8AC3E}">
        <p14:creationId xmlns:p14="http://schemas.microsoft.com/office/powerpoint/2010/main" val="32893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8490" y="2613665"/>
            <a:ext cx="12103510" cy="24794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8E271F-35CA-40A5-B643-2A00A68BDE9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Virtually the same problem in 2 steps</a:t>
            </a:r>
            <a:endParaRPr lang="en-GB" altLang="en-US" dirty="0" smtClean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558925" y="1700214"/>
          <a:ext cx="9031288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5410200" imgH="2438400" progId="Equation.DSMT4">
                  <p:embed/>
                </p:oleObj>
              </mc:Choice>
              <mc:Fallback>
                <p:oleObj name="Equation" r:id="rId4" imgW="5410200" imgH="243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1700214"/>
                        <a:ext cx="9031288" cy="407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223792" y="1605553"/>
            <a:ext cx="216024" cy="100811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37375" y="1606439"/>
            <a:ext cx="216024" cy="100811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025445"/>
            <a:ext cx="12192000" cy="3215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8E271F-35CA-40A5-B643-2A00A68BDE9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Virtually the same problem-details</a:t>
            </a:r>
            <a:endParaRPr lang="en-GB" alt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23392" y="4077072"/>
            <a:ext cx="57606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87488" y="4077072"/>
            <a:ext cx="57606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151784" y="4077072"/>
            <a:ext cx="57606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9552384" y="4077072"/>
            <a:ext cx="576064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503712" y="24928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solidFill>
                  <a:srgbClr val="FF0000"/>
                </a:solidFill>
              </a:rPr>
              <a:t>This “0” term is split up and underlined below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6090"/>
          <a:stretch/>
        </p:blipFill>
        <p:spPr>
          <a:xfrm>
            <a:off x="370294" y="5532509"/>
            <a:ext cx="10541709" cy="1029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6642"/>
          <a:stretch/>
        </p:blipFill>
        <p:spPr>
          <a:xfrm>
            <a:off x="60451" y="1211650"/>
            <a:ext cx="12071098" cy="37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9B4DC-2E03-4DAC-859C-08769695AFD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Interpretation</a:t>
            </a:r>
            <a:endParaRPr lang="en-GB" altLang="en-US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2565400"/>
            <a:ext cx="9577234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Single absorption lines are scaled by the difference of the Planck </a:t>
            </a:r>
            <a:r>
              <a:rPr lang="en-US" altLang="en-US" sz="2800" dirty="0" smtClean="0"/>
              <a:t>Functions </a:t>
            </a:r>
            <a:r>
              <a:rPr lang="en-US" altLang="en-US" sz="2800" i="1" dirty="0" smtClean="0"/>
              <a:t>(B</a:t>
            </a:r>
            <a:r>
              <a:rPr lang="en-US" altLang="en-US" sz="2800" i="1" baseline="-25000" dirty="0" smtClean="0">
                <a:sym typeface="Symbol" panose="05050102010706020507" pitchFamily="18" charset="2"/>
              </a:rPr>
              <a:t></a:t>
            </a:r>
            <a:r>
              <a:rPr lang="en-US" altLang="en-US" sz="2800" i="1" dirty="0" smtClean="0">
                <a:sym typeface="Symbol" panose="05050102010706020507" pitchFamily="18" charset="2"/>
              </a:rPr>
              <a:t>(</a:t>
            </a:r>
            <a:r>
              <a:rPr lang="en-US" altLang="en-US" sz="2800" i="1" dirty="0" err="1" smtClean="0">
                <a:sym typeface="Symbol" panose="05050102010706020507" pitchFamily="18" charset="2"/>
              </a:rPr>
              <a:t>T</a:t>
            </a:r>
            <a:r>
              <a:rPr lang="en-US" altLang="en-US" sz="2800" i="1" baseline="-25000" dirty="0" err="1" smtClean="0">
                <a:sym typeface="Symbol" panose="05050102010706020507" pitchFamily="18" charset="2"/>
              </a:rPr>
              <a:t>z</a:t>
            </a:r>
            <a:r>
              <a:rPr lang="en-US" altLang="en-US" sz="2800" i="1" dirty="0" smtClean="0">
                <a:sym typeface="Symbol" panose="05050102010706020507" pitchFamily="18" charset="2"/>
              </a:rPr>
              <a:t>))</a:t>
            </a:r>
            <a:r>
              <a:rPr lang="en-US" altLang="en-US" sz="2800" i="1" dirty="0" smtClean="0"/>
              <a:t> </a:t>
            </a:r>
            <a:r>
              <a:rPr lang="en-US" altLang="en-US" sz="2800" dirty="0"/>
              <a:t>of the 2 neighboring layers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For </a:t>
            </a:r>
            <a:r>
              <a:rPr lang="en-US" altLang="en-US" sz="2800" dirty="0"/>
              <a:t>Lorentz (collision) broadened lines, the line widths will vary with the pressure and temperature of the layer as </a:t>
            </a:r>
            <a:r>
              <a:rPr lang="en-US" altLang="en-US" sz="2800" dirty="0">
                <a:sym typeface="Symbol" panose="05050102010706020507" pitchFamily="18" charset="2"/>
              </a:rPr>
              <a:t> = pT</a:t>
            </a:r>
            <a:r>
              <a:rPr lang="en-US" altLang="en-US" sz="2800" baseline="30000" dirty="0">
                <a:sym typeface="Symbol" panose="05050102010706020507" pitchFamily="18" charset="2"/>
              </a:rPr>
              <a:t>-½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ym typeface="Symbol" panose="05050102010706020507" pitchFamily="18" charset="2"/>
              </a:rPr>
              <a:t>Example</a:t>
            </a:r>
            <a:r>
              <a:rPr lang="en-US" altLang="en-US" sz="2800" dirty="0">
                <a:sym typeface="Symbol" panose="05050102010706020507" pitchFamily="18" charset="2"/>
              </a:rPr>
              <a:t>, take T</a:t>
            </a:r>
            <a:r>
              <a:rPr lang="en-US" altLang="en-US" sz="2800" baseline="-25000" dirty="0">
                <a:sym typeface="Symbol" panose="05050102010706020507" pitchFamily="18" charset="2"/>
              </a:rPr>
              <a:t>o</a:t>
            </a:r>
            <a:r>
              <a:rPr lang="en-US" altLang="en-US" sz="2800" dirty="0">
                <a:sym typeface="Symbol" panose="05050102010706020507" pitchFamily="18" charset="2"/>
              </a:rPr>
              <a:t>&lt;T</a:t>
            </a:r>
            <a:r>
              <a:rPr lang="en-US" altLang="en-US" sz="2800" baseline="-25000" dirty="0">
                <a:sym typeface="Symbol" panose="05050102010706020507" pitchFamily="18" charset="2"/>
              </a:rPr>
              <a:t>1</a:t>
            </a:r>
            <a:r>
              <a:rPr lang="en-US" altLang="en-US" sz="2800" dirty="0">
                <a:sym typeface="Symbol" panose="05050102010706020507" pitchFamily="18" charset="2"/>
              </a:rPr>
              <a:t>&lt;</a:t>
            </a:r>
            <a:r>
              <a:rPr lang="en-US" altLang="en-US" sz="2800" dirty="0" err="1">
                <a:sym typeface="Symbol" panose="05050102010706020507" pitchFamily="18" charset="2"/>
              </a:rPr>
              <a:t>T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g</a:t>
            </a:r>
            <a:r>
              <a:rPr lang="en-US" altLang="en-US" sz="2800" dirty="0">
                <a:sym typeface="Symbol" panose="05050102010706020507" pitchFamily="18" charset="2"/>
              </a:rPr>
              <a:t> (hot ground, cold “troposphere” in between, and warm “stratosphere” on top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p:graphicFrame>
        <p:nvGraphicFramePr>
          <p:cNvPr id="70661" name="Object 4"/>
          <p:cNvGraphicFramePr>
            <a:graphicFrameLocks noChangeAspect="1"/>
          </p:cNvGraphicFramePr>
          <p:nvPr/>
        </p:nvGraphicFramePr>
        <p:xfrm>
          <a:off x="1992314" y="1773238"/>
          <a:ext cx="8010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4" imgW="4343400" imgH="241300" progId="Equation.3">
                  <p:embed/>
                </p:oleObj>
              </mc:Choice>
              <mc:Fallback>
                <p:oleObj name="Equation" r:id="rId4" imgW="4343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773238"/>
                        <a:ext cx="8010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8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Integration difficulties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526" t="32147" r="48752" b="36885"/>
          <a:stretch/>
        </p:blipFill>
        <p:spPr>
          <a:xfrm>
            <a:off x="740224" y="1456173"/>
            <a:ext cx="3519995" cy="1225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26" t="71303" r="38424" b="84"/>
          <a:stretch/>
        </p:blipFill>
        <p:spPr>
          <a:xfrm>
            <a:off x="740224" y="4602366"/>
            <a:ext cx="4458788" cy="1132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4881" y="1786414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Not too bad:  One average </a:t>
            </a:r>
            <a:r>
              <a:rPr lang="en-CA" dirty="0" smtClean="0">
                <a:sym typeface="Symbol" panose="05050102010706020507" pitchFamily="18" charset="2"/>
              </a:rPr>
              <a:t></a:t>
            </a:r>
            <a:r>
              <a:rPr lang="en-CA" baseline="-25000" dirty="0" smtClean="0">
                <a:sym typeface="Symbol" panose="05050102010706020507" pitchFamily="18" charset="2"/>
              </a:rPr>
              <a:t></a:t>
            </a:r>
            <a:r>
              <a:rPr lang="en-CA" dirty="0" smtClean="0">
                <a:sym typeface="Symbol" panose="05050102010706020507" pitchFamily="18" charset="2"/>
              </a:rPr>
              <a:t> over  for each wavelength, 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542" t="32147" b="36885"/>
          <a:stretch/>
        </p:blipFill>
        <p:spPr>
          <a:xfrm>
            <a:off x="737543" y="3611585"/>
            <a:ext cx="4314090" cy="1225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1633" y="4316183"/>
            <a:ext cx="69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Bad:  Each intermediate layer d</a:t>
            </a:r>
            <a:r>
              <a:rPr lang="en-CA" dirty="0" smtClean="0">
                <a:sym typeface="Symbol" panose="05050102010706020507" pitchFamily="18" charset="2"/>
              </a:rPr>
              <a:t>’ </a:t>
            </a:r>
            <a:r>
              <a:rPr lang="en-CA" dirty="0" smtClean="0"/>
              <a:t>has a different , average </a:t>
            </a:r>
            <a:r>
              <a:rPr lang="en-CA" dirty="0" smtClean="0">
                <a:sym typeface="Symbol" panose="05050102010706020507" pitchFamily="18" charset="2"/>
              </a:rPr>
              <a:t></a:t>
            </a:r>
            <a:r>
              <a:rPr lang="en-CA" baseline="-25000" dirty="0" smtClean="0">
                <a:sym typeface="Symbol" panose="05050102010706020507" pitchFamily="18" charset="2"/>
              </a:rPr>
              <a:t></a:t>
            </a:r>
            <a:r>
              <a:rPr lang="en-CA" dirty="0" smtClean="0">
                <a:sym typeface="Symbol" panose="05050102010706020507" pitchFamily="18" charset="2"/>
              </a:rPr>
              <a:t> over </a:t>
            </a:r>
            <a:r>
              <a:rPr lang="en-CA" i="1" dirty="0">
                <a:sym typeface="Symbol" panose="05050102010706020507" pitchFamily="18" charset="2"/>
              </a:rPr>
              <a:t></a:t>
            </a:r>
            <a:r>
              <a:rPr lang="en-CA" dirty="0" smtClean="0">
                <a:sym typeface="Symbol" panose="05050102010706020507" pitchFamily="18" charset="2"/>
              </a:rPr>
              <a:t> for each wavelength, , both top and below the layer.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332412" y="1914932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ym typeface="Symbol" panose="05050102010706020507" pitchFamily="18" charset="2"/>
              </a:rPr>
              <a:t>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37213" y="4061635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ym typeface="Symbol" panose="05050102010706020507" pitchFamily="18" charset="2"/>
              </a:rPr>
              <a:t>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19795" y="5006158"/>
            <a:ext cx="5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ym typeface="Symbol" panose="05050102010706020507" pitchFamily="18" charset="2"/>
              </a:rPr>
              <a:t>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14530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1381A-0F17-4BFF-822F-1194BB15F45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Symbol" panose="05050102010706020507" pitchFamily="18" charset="2"/>
              </a:rPr>
              <a:t>Example, take T</a:t>
            </a:r>
            <a:r>
              <a:rPr lang="en-US" altLang="en-US" baseline="-25000" smtClean="0">
                <a:sym typeface="Symbol" panose="05050102010706020507" pitchFamily="18" charset="2"/>
              </a:rPr>
              <a:t>o</a:t>
            </a:r>
            <a:r>
              <a:rPr lang="en-US" altLang="en-US" smtClean="0">
                <a:sym typeface="Symbol" panose="05050102010706020507" pitchFamily="18" charset="2"/>
              </a:rPr>
              <a:t>&lt;T</a:t>
            </a:r>
            <a:r>
              <a:rPr lang="en-US" altLang="en-US" baseline="-25000" smtClean="0">
                <a:sym typeface="Symbol" panose="05050102010706020507" pitchFamily="18" charset="2"/>
              </a:rPr>
              <a:t>1</a:t>
            </a:r>
            <a:r>
              <a:rPr lang="en-US" altLang="en-US" smtClean="0">
                <a:sym typeface="Symbol" panose="05050102010706020507" pitchFamily="18" charset="2"/>
              </a:rPr>
              <a:t>&lt;T</a:t>
            </a:r>
            <a:r>
              <a:rPr lang="en-US" altLang="en-US" baseline="-25000" smtClean="0">
                <a:sym typeface="Symbol" panose="05050102010706020507" pitchFamily="18" charset="2"/>
              </a:rPr>
              <a:t>g</a:t>
            </a:r>
            <a:endParaRPr lang="en-GB" altLang="en-US" baseline="-25000" smtClean="0">
              <a:sym typeface="Symbol" panose="05050102010706020507" pitchFamily="18" charset="2"/>
            </a:endParaRPr>
          </a:p>
        </p:txBody>
      </p:sp>
      <p:pic>
        <p:nvPicPr>
          <p:cNvPr id="72708" name="Picture 4" descr="Fi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1350"/>
            <a:ext cx="47879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6348414" y="1773239"/>
            <a:ext cx="4319587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Large dip on B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(T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r>
              <a:rPr lang="en-US" altLang="en-US" sz="1800" b="1">
                <a:solidFill>
                  <a:srgbClr val="000000"/>
                </a:solidFill>
              </a:rPr>
              <a:t> Planck curve 	approaching B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(T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>
                <a:solidFill>
                  <a:srgbClr val="000000"/>
                </a:solidFill>
              </a:rPr>
              <a:t>Dip because T</a:t>
            </a:r>
            <a:r>
              <a:rPr lang="en-US" altLang="en-US" sz="1800" b="1" baseline="-25000">
                <a:solidFill>
                  <a:srgbClr val="000000"/>
                </a:solidFill>
              </a:rPr>
              <a:t>o</a:t>
            </a:r>
            <a:r>
              <a:rPr lang="en-US" altLang="en-US" sz="1800" b="1">
                <a:solidFill>
                  <a:srgbClr val="000000"/>
                </a:solidFill>
              </a:rPr>
              <a:t>&lt;T</a:t>
            </a:r>
            <a:r>
              <a:rPr lang="en-US" altLang="en-US" sz="1800" b="1" baseline="-25000">
                <a:solidFill>
                  <a:srgbClr val="000000"/>
                </a:solidFill>
              </a:rPr>
              <a:t>g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>
                <a:solidFill>
                  <a:srgbClr val="000000"/>
                </a:solidFill>
              </a:rPr>
              <a:t>Broad due to high pressure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>
                <a:solidFill>
                  <a:srgbClr val="000000"/>
                </a:solidFill>
              </a:rPr>
              <a:t>Deep due to large A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(0-)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Around 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, there is a small hump 	approaching </a:t>
            </a:r>
            <a:r>
              <a:rPr lang="en-US" altLang="en-US" sz="1800" b="1">
                <a:solidFill>
                  <a:srgbClr val="000000"/>
                </a:solidFill>
              </a:rPr>
              <a:t>B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(T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Hump because </a:t>
            </a:r>
            <a:r>
              <a:rPr lang="en-US" altLang="en-US" sz="1800" b="1">
                <a:solidFill>
                  <a:srgbClr val="000000"/>
                </a:solidFill>
              </a:rPr>
              <a:t>T</a:t>
            </a:r>
            <a:r>
              <a:rPr lang="en-US" altLang="en-US" sz="1800" b="1" baseline="-25000">
                <a:solidFill>
                  <a:srgbClr val="000000"/>
                </a:solidFill>
              </a:rPr>
              <a:t>o</a:t>
            </a:r>
            <a:r>
              <a:rPr lang="en-US" altLang="en-US" sz="1800" b="1">
                <a:solidFill>
                  <a:srgbClr val="000000"/>
                </a:solidFill>
              </a:rPr>
              <a:t>&lt;T</a:t>
            </a:r>
            <a:r>
              <a:rPr lang="en-US" altLang="en-US" sz="1800" b="1" baseline="-25000">
                <a:solidFill>
                  <a:srgbClr val="000000"/>
                </a:solidFill>
              </a:rPr>
              <a:t>1</a:t>
            </a:r>
            <a:endParaRPr lang="en-US" altLang="en-US" sz="1800" b="1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Narrow due to lower pressure</a:t>
            </a: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Small due to </a:t>
            </a:r>
            <a:r>
              <a:rPr lang="en-US" altLang="en-US" sz="1800" b="1">
                <a:solidFill>
                  <a:srgbClr val="000000"/>
                </a:solidFill>
              </a:rPr>
              <a:t>A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(z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-)&lt; </a:t>
            </a:r>
            <a:r>
              <a:rPr lang="en-US" altLang="en-US" sz="1800" b="1">
                <a:solidFill>
                  <a:srgbClr val="000000"/>
                </a:solidFill>
              </a:rPr>
              <a:t>A</a:t>
            </a:r>
            <a:r>
              <a:rPr lang="en-US" altLang="en-US" sz="18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 b="1">
                <a:solidFill>
                  <a:srgbClr val="000000"/>
                </a:solidFill>
                <a:sym typeface="Symbol" panose="05050102010706020507" pitchFamily="18" charset="2"/>
              </a:rPr>
              <a:t>(0-)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2567608" y="1359696"/>
          <a:ext cx="6007894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5" imgW="4343400" imgH="241300" progId="Equation.3">
                  <p:embed/>
                </p:oleObj>
              </mc:Choice>
              <mc:Fallback>
                <p:oleObj name="Equation" r:id="rId5" imgW="4343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1359696"/>
                        <a:ext cx="6007894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Fig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" y="2538419"/>
            <a:ext cx="1417946" cy="19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Detailed explanation of this radiance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can build this up using our concept of equivalent width</a:t>
            </a:r>
          </a:p>
          <a:p>
            <a:endParaRPr lang="en-CA" dirty="0"/>
          </a:p>
          <a:p>
            <a:r>
              <a:rPr lang="en-CA" dirty="0" smtClean="0"/>
              <a:t>Just build up the equation with the radiance and absorption terms!</a:t>
            </a:r>
          </a:p>
          <a:p>
            <a:endParaRPr lang="en-CA" dirty="0"/>
          </a:p>
          <a:p>
            <a:r>
              <a:rPr lang="en-CA" dirty="0" smtClean="0"/>
              <a:t>We know the path from 0</a:t>
            </a:r>
            <a:r>
              <a:rPr lang="en-CA" dirty="0" smtClean="0">
                <a:sym typeface="Symbol" panose="05050102010706020507" pitchFamily="18" charset="2"/>
              </a:rPr>
              <a:t> &gt; z</a:t>
            </a:r>
            <a:r>
              <a:rPr lang="en-CA" baseline="-25000" dirty="0" smtClean="0">
                <a:sym typeface="Symbol" panose="05050102010706020507" pitchFamily="18" charset="2"/>
              </a:rPr>
              <a:t>1</a:t>
            </a:r>
            <a:r>
              <a:rPr lang="en-CA" dirty="0" smtClean="0">
                <a:sym typeface="Symbol" panose="05050102010706020507" pitchFamily="18" charset="2"/>
              </a:rPr>
              <a:t></a:t>
            </a:r>
          </a:p>
          <a:p>
            <a:endParaRPr lang="en-CA" dirty="0">
              <a:sym typeface="Symbol" panose="05050102010706020507" pitchFamily="18" charset="2"/>
            </a:endParaRPr>
          </a:p>
          <a:p>
            <a:r>
              <a:rPr lang="en-CA" dirty="0" smtClean="0">
                <a:sym typeface="Symbol" panose="05050102010706020507" pitchFamily="18" charset="2"/>
              </a:rPr>
              <a:t>Therefore, it will have a broader absorption line (review line shape lecture!)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171"/>
          <p:cNvCxnSpPr/>
          <p:nvPr/>
        </p:nvCxnSpPr>
        <p:spPr bwMode="auto">
          <a:xfrm>
            <a:off x="407368" y="4537168"/>
            <a:ext cx="7848872" cy="3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263353" y="5850896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/>
          <p:cNvCxnSpPr/>
          <p:nvPr/>
        </p:nvCxnSpPr>
        <p:spPr bwMode="auto">
          <a:xfrm flipV="1">
            <a:off x="263353" y="5229200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/>
          <p:cNvCxnSpPr/>
          <p:nvPr/>
        </p:nvCxnSpPr>
        <p:spPr bwMode="auto">
          <a:xfrm flipV="1">
            <a:off x="263352" y="551723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Rectangle 187"/>
          <p:cNvSpPr/>
          <p:nvPr/>
        </p:nvSpPr>
        <p:spPr bwMode="auto">
          <a:xfrm>
            <a:off x="1055440" y="5132997"/>
            <a:ext cx="930450" cy="86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7077736" y="5673829"/>
            <a:ext cx="288032" cy="3474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9768408" y="5182355"/>
            <a:ext cx="1008112" cy="982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cxnSp>
        <p:nvCxnSpPr>
          <p:cNvPr id="131" name="Straight Connector 130"/>
          <p:cNvCxnSpPr>
            <a:stCxn id="129" idx="3"/>
          </p:cNvCxnSpPr>
          <p:nvPr/>
        </p:nvCxnSpPr>
        <p:spPr bwMode="auto">
          <a:xfrm>
            <a:off x="429900" y="2276872"/>
            <a:ext cx="4566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042" y="109683"/>
            <a:ext cx="6466623" cy="1143000"/>
          </a:xfrm>
        </p:spPr>
        <p:txBody>
          <a:bodyPr/>
          <a:lstStyle/>
          <a:p>
            <a:r>
              <a:rPr lang="en-CA" dirty="0" smtClean="0"/>
              <a:t>Can approximate using equivalent width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7200" y="6343416"/>
            <a:ext cx="2844800" cy="476250"/>
          </a:xfrm>
        </p:spPr>
        <p:txBody>
          <a:bodyPr/>
          <a:lstStyle/>
          <a:p>
            <a:pPr>
              <a:defRPr/>
            </a:pPr>
            <a:fld id="{19CB486A-FEEA-4AFF-A1B8-AE66C8DAAF5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-600744" y="764704"/>
            <a:ext cx="4176464" cy="2520280"/>
            <a:chOff x="-600744" y="1411154"/>
            <a:chExt cx="4176464" cy="25202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0736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05544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55440" y="2923322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19536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919536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" name="Group 24"/>
            <p:cNvGrpSpPr/>
            <p:nvPr/>
          </p:nvGrpSpPr>
          <p:grpSpPr>
            <a:xfrm>
              <a:off x="-600744" y="1411154"/>
              <a:ext cx="4176464" cy="2520280"/>
              <a:chOff x="-600744" y="1700808"/>
              <a:chExt cx="4176464" cy="2520280"/>
            </a:xfrm>
          </p:grpSpPr>
          <p:sp>
            <p:nvSpPr>
              <p:cNvPr id="23" name="Arc 22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3647728" y="764703"/>
            <a:ext cx="1512168" cy="2115887"/>
            <a:chOff x="3287688" y="1407772"/>
            <a:chExt cx="1512168" cy="211588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28768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93576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151784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51784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935760" y="2923322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>
              <a:off x="3377698" y="1407772"/>
              <a:ext cx="1332147" cy="2115887"/>
              <a:chOff x="-600744" y="1700808"/>
              <a:chExt cx="4176464" cy="2520280"/>
            </a:xfrm>
          </p:grpSpPr>
          <p:sp>
            <p:nvSpPr>
              <p:cNvPr id="27" name="Arc 26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Arc 27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353146" y="2916152"/>
            <a:ext cx="2160240" cy="1621803"/>
            <a:chOff x="407368" y="3429000"/>
            <a:chExt cx="2160240" cy="1621803"/>
          </a:xfrm>
        </p:grpSpPr>
        <p:grpSp>
          <p:nvGrpSpPr>
            <p:cNvPr id="47" name="Group 46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" name="Rectangle 48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V="1">
            <a:off x="6456040" y="3028782"/>
            <a:ext cx="1512168" cy="1512168"/>
            <a:chOff x="3281129" y="3538635"/>
            <a:chExt cx="1512168" cy="1512168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427966" y="3028782"/>
            <a:ext cx="2160240" cy="1512168"/>
            <a:chOff x="407368" y="3538635"/>
            <a:chExt cx="2160240" cy="1512168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27966" y="5229200"/>
            <a:ext cx="2160240" cy="1512168"/>
            <a:chOff x="407368" y="3538635"/>
            <a:chExt cx="2160240" cy="1512168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 70"/>
          <p:cNvGrpSpPr/>
          <p:nvPr/>
        </p:nvGrpSpPr>
        <p:grpSpPr>
          <a:xfrm>
            <a:off x="3323691" y="5775057"/>
            <a:ext cx="2160240" cy="966311"/>
            <a:chOff x="407368" y="3429000"/>
            <a:chExt cx="2160240" cy="1621803"/>
          </a:xfrm>
        </p:grpSpPr>
        <p:grpSp>
          <p:nvGrpSpPr>
            <p:cNvPr id="72" name="Group 71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Rectangle 73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0" name="Object 4"/>
          <p:cNvGraphicFramePr>
            <a:graphicFrameLocks noChangeAspect="1"/>
          </p:cNvGraphicFramePr>
          <p:nvPr>
            <p:extLst/>
          </p:nvPr>
        </p:nvGraphicFramePr>
        <p:xfrm>
          <a:off x="10086628" y="4734437"/>
          <a:ext cx="3603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Équation" r:id="rId3" imgW="177480" imgH="228600" progId="Equation.3">
                  <p:embed/>
                </p:oleObj>
              </mc:Choice>
              <mc:Fallback>
                <p:oleObj name="Équation" r:id="rId3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628" y="4734437"/>
                        <a:ext cx="3603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4"/>
          <p:cNvGraphicFramePr>
            <a:graphicFrameLocks noChangeAspect="1"/>
          </p:cNvGraphicFramePr>
          <p:nvPr>
            <p:extLst/>
          </p:nvPr>
        </p:nvGraphicFramePr>
        <p:xfrm>
          <a:off x="869466" y="172889"/>
          <a:ext cx="123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Équation" r:id="rId5" imgW="609480" imgH="228600" progId="Equation.3">
                  <p:embed/>
                </p:oleObj>
              </mc:Choice>
              <mc:Fallback>
                <p:oleObj name="Équation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66" y="172889"/>
                        <a:ext cx="12350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4"/>
          <p:cNvGraphicFramePr>
            <a:graphicFrameLocks noChangeAspect="1"/>
          </p:cNvGraphicFramePr>
          <p:nvPr>
            <p:extLst/>
          </p:nvPr>
        </p:nvGraphicFramePr>
        <p:xfrm>
          <a:off x="3747380" y="129328"/>
          <a:ext cx="13128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" name="Équation" r:id="rId7" imgW="647640" imgH="228600" progId="Equation.3">
                  <p:embed/>
                </p:oleObj>
              </mc:Choice>
              <mc:Fallback>
                <p:oleObj name="Équation" r:id="rId7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380" y="129328"/>
                        <a:ext cx="13128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2015842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1055440" y="2148606"/>
            <a:ext cx="8745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45595" y="580037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595" y="209220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32" name="Object 4"/>
          <p:cNvGraphicFramePr>
            <a:graphicFrameLocks noChangeAspect="1"/>
          </p:cNvGraphicFramePr>
          <p:nvPr>
            <p:extLst/>
          </p:nvPr>
        </p:nvGraphicFramePr>
        <p:xfrm>
          <a:off x="946711" y="2532252"/>
          <a:ext cx="109706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" name="Équation" r:id="rId9" imgW="609480" imgH="228600" progId="Equation.3">
                  <p:embed/>
                </p:oleObj>
              </mc:Choice>
              <mc:Fallback>
                <p:oleObj name="Équation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711" y="2532252"/>
                        <a:ext cx="1097064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>
            <a:graphicFrameLocks noChangeAspect="1"/>
          </p:cNvGraphicFramePr>
          <p:nvPr>
            <p:extLst/>
          </p:nvPr>
        </p:nvGraphicFramePr>
        <p:xfrm>
          <a:off x="3170980" y="2536054"/>
          <a:ext cx="2536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Équation" r:id="rId11" imgW="1409400" imgH="228600" progId="Equation.3">
                  <p:embed/>
                </p:oleObj>
              </mc:Choice>
              <mc:Fallback>
                <p:oleObj name="Équation" r:id="rId11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980" y="2536054"/>
                        <a:ext cx="2536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" name="Group 157"/>
          <p:cNvGrpSpPr/>
          <p:nvPr/>
        </p:nvGrpSpPr>
        <p:grpSpPr>
          <a:xfrm>
            <a:off x="9192344" y="5229200"/>
            <a:ext cx="2160240" cy="1512168"/>
            <a:chOff x="8940318" y="5229200"/>
            <a:chExt cx="2160240" cy="1512168"/>
          </a:xfrm>
        </p:grpSpPr>
        <p:grpSp>
          <p:nvGrpSpPr>
            <p:cNvPr id="156" name="Group 155"/>
            <p:cNvGrpSpPr/>
            <p:nvPr/>
          </p:nvGrpSpPr>
          <p:grpSpPr>
            <a:xfrm>
              <a:off x="8940318" y="5229200"/>
              <a:ext cx="2160240" cy="1512168"/>
              <a:chOff x="8940318" y="5229200"/>
              <a:chExt cx="2160240" cy="1512168"/>
            </a:xfrm>
          </p:grpSpPr>
          <p:grpSp>
            <p:nvGrpSpPr>
              <p:cNvPr id="85" name="Group 84"/>
              <p:cNvGrpSpPr/>
              <p:nvPr/>
            </p:nvGrpSpPr>
            <p:grpSpPr>
              <a:xfrm flipV="1">
                <a:off x="9264354" y="5517232"/>
                <a:ext cx="1512168" cy="1224136"/>
                <a:chOff x="3281129" y="3538635"/>
                <a:chExt cx="1512168" cy="1512168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3281129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3929201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4145225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4145225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3929201" y="5050803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8940318" y="5229200"/>
                <a:ext cx="2160240" cy="1512168"/>
                <a:chOff x="8940318" y="5229200"/>
                <a:chExt cx="2160240" cy="151216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8940318" y="5229200"/>
                  <a:ext cx="2160240" cy="1512168"/>
                  <a:chOff x="407368" y="3538635"/>
                  <a:chExt cx="2160240" cy="1512168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407368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1055440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>
                    <a:off x="1055440" y="5050803"/>
                    <a:ext cx="8640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>
                    <a:off x="1919536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>
                    <a:off x="1919536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8940318" y="5775057"/>
                  <a:ext cx="2160240" cy="966311"/>
                  <a:chOff x="407368" y="3429000"/>
                  <a:chExt cx="2160240" cy="1621803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 flipV="1">
                    <a:off x="407368" y="3538635"/>
                    <a:ext cx="2160240" cy="1512168"/>
                    <a:chOff x="407368" y="3538635"/>
                    <a:chExt cx="2160240" cy="1512168"/>
                  </a:xfrm>
                </p:grpSpPr>
                <p:cxnSp>
                  <p:nvCxnSpPr>
                    <p:cNvPr id="150" name="Straight Connector 149"/>
                    <p:cNvCxnSpPr/>
                    <p:nvPr/>
                  </p:nvCxnSpPr>
                  <p:spPr bwMode="auto">
                    <a:xfrm>
                      <a:off x="407368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>
                      <a:off x="105544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>
                      <a:off x="1055440" y="5050803"/>
                      <a:ext cx="86409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 bwMode="auto">
                    <a:xfrm>
                      <a:off x="191953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 bwMode="auto">
                    <a:xfrm>
                      <a:off x="1919536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5440" y="3538635"/>
                    <a:ext cx="864096" cy="1512168"/>
                    <a:chOff x="4841514" y="3538635"/>
                    <a:chExt cx="864096" cy="1512168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>
                      <a:off x="4841514" y="3538635"/>
                      <a:ext cx="31838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>
                      <a:off x="515989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 bwMode="auto">
                    <a:xfrm>
                      <a:off x="537592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>
                      <a:off x="5375920" y="3538635"/>
                      <a:ext cx="32969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 bwMode="auto">
                    <a:xfrm>
                      <a:off x="5159896" y="5050803"/>
                      <a:ext cx="21602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1397478" y="3429000"/>
                    <a:ext cx="19236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CA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Rectangle 156"/>
            <p:cNvSpPr/>
            <p:nvPr/>
          </p:nvSpPr>
          <p:spPr bwMode="auto">
            <a:xfrm>
              <a:off x="9526672" y="5851265"/>
              <a:ext cx="1041056" cy="88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V="1">
            <a:off x="6456040" y="5517232"/>
            <a:ext cx="1512168" cy="1224136"/>
            <a:chOff x="3281129" y="3538635"/>
            <a:chExt cx="1512168" cy="15121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5" name="TextBox 164"/>
          <p:cNvSpPr txBox="1"/>
          <p:nvPr/>
        </p:nvSpPr>
        <p:spPr>
          <a:xfrm>
            <a:off x="4799856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450137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 flipH="1" flipV="1">
            <a:off x="395753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8" name="Object 4"/>
          <p:cNvGraphicFramePr>
            <a:graphicFrameLocks noChangeAspect="1"/>
          </p:cNvGraphicFramePr>
          <p:nvPr>
            <p:extLst/>
          </p:nvPr>
        </p:nvGraphicFramePr>
        <p:xfrm>
          <a:off x="6398792" y="2524350"/>
          <a:ext cx="1645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Équation" r:id="rId13" imgW="914400" imgH="228600" progId="Equation.3">
                  <p:embed/>
                </p:oleObj>
              </mc:Choice>
              <mc:Fallback>
                <p:oleObj name="Équation" r:id="rId1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792" y="2524350"/>
                        <a:ext cx="1645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4"/>
          <p:cNvGraphicFramePr>
            <a:graphicFrameLocks noChangeAspect="1"/>
          </p:cNvGraphicFramePr>
          <p:nvPr>
            <p:extLst/>
          </p:nvPr>
        </p:nvGraphicFramePr>
        <p:xfrm>
          <a:off x="6276020" y="5148084"/>
          <a:ext cx="190209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Équation" r:id="rId15" imgW="1358640" imgH="228600" progId="Equation.3">
                  <p:embed/>
                </p:oleObj>
              </mc:Choice>
              <mc:Fallback>
                <p:oleObj name="Équation" r:id="rId15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020" y="5148084"/>
                        <a:ext cx="1902096" cy="32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47328" y="285293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28" y="4365105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74" name="Object 4"/>
          <p:cNvGraphicFramePr>
            <a:graphicFrameLocks noChangeAspect="1"/>
          </p:cNvGraphicFramePr>
          <p:nvPr>
            <p:extLst/>
          </p:nvPr>
        </p:nvGraphicFramePr>
        <p:xfrm>
          <a:off x="731838" y="4846638"/>
          <a:ext cx="151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Équation" r:id="rId17" imgW="1079280" imgH="241200" progId="Equation.3">
                  <p:embed/>
                </p:oleObj>
              </mc:Choice>
              <mc:Fallback>
                <p:oleObj name="Équation" r:id="rId17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846638"/>
                        <a:ext cx="151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4"/>
          <p:cNvGraphicFramePr>
            <a:graphicFrameLocks noChangeAspect="1"/>
          </p:cNvGraphicFramePr>
          <p:nvPr>
            <p:extLst/>
          </p:nvPr>
        </p:nvGraphicFramePr>
        <p:xfrm>
          <a:off x="3095839" y="5494950"/>
          <a:ext cx="2628292" cy="31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Équation" r:id="rId19" imgW="1879560" imgH="228600" progId="Equation.3">
                  <p:embed/>
                </p:oleObj>
              </mc:Choice>
              <mc:Fallback>
                <p:oleObj name="Équation" r:id="rId19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839" y="5494950"/>
                        <a:ext cx="2628292" cy="3199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4"/>
          <p:cNvGraphicFramePr>
            <a:graphicFrameLocks noChangeAspect="1"/>
          </p:cNvGraphicFramePr>
          <p:nvPr>
            <p:extLst/>
          </p:nvPr>
        </p:nvGraphicFramePr>
        <p:xfrm>
          <a:off x="11468368" y="5051758"/>
          <a:ext cx="604296" cy="33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" name="Équation" r:id="rId21" imgW="431640" imgH="241200" progId="Equation.3">
                  <p:embed/>
                </p:oleObj>
              </mc:Choice>
              <mc:Fallback>
                <p:oleObj name="Équation" r:id="rId21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368" y="5051758"/>
                        <a:ext cx="604296" cy="33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4"/>
          <p:cNvGraphicFramePr>
            <a:graphicFrameLocks noChangeAspect="1"/>
          </p:cNvGraphicFramePr>
          <p:nvPr>
            <p:extLst/>
          </p:nvPr>
        </p:nvGraphicFramePr>
        <p:xfrm>
          <a:off x="11467826" y="5700613"/>
          <a:ext cx="6048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Équation" r:id="rId23" imgW="431640" imgH="228600" progId="Equation.3">
                  <p:embed/>
                </p:oleObj>
              </mc:Choice>
              <mc:Fallback>
                <p:oleObj name="Équation" r:id="rId2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7826" y="5700613"/>
                        <a:ext cx="6048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4"/>
          <p:cNvGraphicFramePr>
            <a:graphicFrameLocks noChangeAspect="1"/>
          </p:cNvGraphicFramePr>
          <p:nvPr>
            <p:extLst/>
          </p:nvPr>
        </p:nvGraphicFramePr>
        <p:xfrm>
          <a:off x="11460867" y="5379336"/>
          <a:ext cx="58665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Équation" r:id="rId25" imgW="419040" imgH="228600" progId="Equation.3">
                  <p:embed/>
                </p:oleObj>
              </mc:Choice>
              <mc:Fallback>
                <p:oleObj name="Équation" r:id="rId2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0867" y="5379336"/>
                        <a:ext cx="586656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" name="Straight Connector 178"/>
          <p:cNvCxnSpPr/>
          <p:nvPr/>
        </p:nvCxnSpPr>
        <p:spPr bwMode="auto">
          <a:xfrm flipV="1">
            <a:off x="407368" y="673962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Box 180"/>
          <p:cNvSpPr txBox="1"/>
          <p:nvPr/>
        </p:nvSpPr>
        <p:spPr>
          <a:xfrm>
            <a:off x="43661" y="6525344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763796" y="6137030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876313" y="6181708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736031" y="6176551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=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93" name="Object 4"/>
          <p:cNvGraphicFramePr>
            <a:graphicFrameLocks noChangeAspect="1"/>
          </p:cNvGraphicFramePr>
          <p:nvPr>
            <p:extLst/>
          </p:nvPr>
        </p:nvGraphicFramePr>
        <p:xfrm>
          <a:off x="6159745" y="1403022"/>
          <a:ext cx="58356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Équation" r:id="rId27" imgW="4813200" imgH="736560" progId="Equation.3">
                  <p:embed/>
                </p:oleObj>
              </mc:Choice>
              <mc:Fallback>
                <p:oleObj name="Équation" r:id="rId27" imgW="4813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745" y="1403022"/>
                        <a:ext cx="583565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Rectangle 193"/>
          <p:cNvSpPr/>
          <p:nvPr/>
        </p:nvSpPr>
        <p:spPr bwMode="auto">
          <a:xfrm>
            <a:off x="0" y="2461538"/>
            <a:ext cx="11856640" cy="4358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11460867" y="4846638"/>
            <a:ext cx="611797" cy="1329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171"/>
          <p:cNvCxnSpPr/>
          <p:nvPr/>
        </p:nvCxnSpPr>
        <p:spPr bwMode="auto">
          <a:xfrm>
            <a:off x="407368" y="4537168"/>
            <a:ext cx="7848872" cy="3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263353" y="5850896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/>
          <p:cNvCxnSpPr/>
          <p:nvPr/>
        </p:nvCxnSpPr>
        <p:spPr bwMode="auto">
          <a:xfrm flipV="1">
            <a:off x="263353" y="5229200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/>
          <p:cNvCxnSpPr/>
          <p:nvPr/>
        </p:nvCxnSpPr>
        <p:spPr bwMode="auto">
          <a:xfrm flipV="1">
            <a:off x="263352" y="551723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Rectangle 187"/>
          <p:cNvSpPr/>
          <p:nvPr/>
        </p:nvSpPr>
        <p:spPr bwMode="auto">
          <a:xfrm>
            <a:off x="1055440" y="5132997"/>
            <a:ext cx="930450" cy="86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7077736" y="5673829"/>
            <a:ext cx="288032" cy="3474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9768408" y="5182355"/>
            <a:ext cx="1008112" cy="982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cxnSp>
        <p:nvCxnSpPr>
          <p:cNvPr id="131" name="Straight Connector 130"/>
          <p:cNvCxnSpPr>
            <a:stCxn id="129" idx="3"/>
          </p:cNvCxnSpPr>
          <p:nvPr/>
        </p:nvCxnSpPr>
        <p:spPr bwMode="auto">
          <a:xfrm>
            <a:off x="429900" y="2276872"/>
            <a:ext cx="4566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042" y="109683"/>
            <a:ext cx="6466623" cy="1143000"/>
          </a:xfrm>
        </p:spPr>
        <p:txBody>
          <a:bodyPr/>
          <a:lstStyle/>
          <a:p>
            <a:r>
              <a:rPr lang="en-CA" dirty="0" smtClean="0"/>
              <a:t>Can approximate using equivalent width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7200" y="6343416"/>
            <a:ext cx="2844800" cy="476250"/>
          </a:xfrm>
        </p:spPr>
        <p:txBody>
          <a:bodyPr/>
          <a:lstStyle/>
          <a:p>
            <a:pPr>
              <a:defRPr/>
            </a:pPr>
            <a:fld id="{19CB486A-FEEA-4AFF-A1B8-AE66C8DAAF5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-600744" y="764704"/>
            <a:ext cx="4176464" cy="2520280"/>
            <a:chOff x="-600744" y="1411154"/>
            <a:chExt cx="4176464" cy="25202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0736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05544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55440" y="2923322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19536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919536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" name="Group 24"/>
            <p:cNvGrpSpPr/>
            <p:nvPr/>
          </p:nvGrpSpPr>
          <p:grpSpPr>
            <a:xfrm>
              <a:off x="-600744" y="1411154"/>
              <a:ext cx="4176464" cy="2520280"/>
              <a:chOff x="-600744" y="1700808"/>
              <a:chExt cx="4176464" cy="2520280"/>
            </a:xfrm>
          </p:grpSpPr>
          <p:sp>
            <p:nvSpPr>
              <p:cNvPr id="23" name="Arc 22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3647728" y="764703"/>
            <a:ext cx="1512168" cy="2115887"/>
            <a:chOff x="3287688" y="1407772"/>
            <a:chExt cx="1512168" cy="211588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28768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93576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151784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51784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935760" y="2923322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>
              <a:off x="3377698" y="1407772"/>
              <a:ext cx="1332147" cy="2115887"/>
              <a:chOff x="-600744" y="1700808"/>
              <a:chExt cx="4176464" cy="2520280"/>
            </a:xfrm>
          </p:grpSpPr>
          <p:sp>
            <p:nvSpPr>
              <p:cNvPr id="27" name="Arc 26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Arc 27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353146" y="2916152"/>
            <a:ext cx="2160240" cy="1621803"/>
            <a:chOff x="407368" y="3429000"/>
            <a:chExt cx="2160240" cy="1621803"/>
          </a:xfrm>
        </p:grpSpPr>
        <p:grpSp>
          <p:nvGrpSpPr>
            <p:cNvPr id="47" name="Group 46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" name="Rectangle 48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V="1">
            <a:off x="6456040" y="3028782"/>
            <a:ext cx="1512168" cy="1512168"/>
            <a:chOff x="3281129" y="3538635"/>
            <a:chExt cx="1512168" cy="1512168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427966" y="3028782"/>
            <a:ext cx="2160240" cy="1512168"/>
            <a:chOff x="407368" y="3538635"/>
            <a:chExt cx="2160240" cy="1512168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27966" y="5229200"/>
            <a:ext cx="2160240" cy="1512168"/>
            <a:chOff x="407368" y="3538635"/>
            <a:chExt cx="2160240" cy="1512168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 70"/>
          <p:cNvGrpSpPr/>
          <p:nvPr/>
        </p:nvGrpSpPr>
        <p:grpSpPr>
          <a:xfrm>
            <a:off x="3323691" y="5775057"/>
            <a:ext cx="2160240" cy="966311"/>
            <a:chOff x="407368" y="3429000"/>
            <a:chExt cx="2160240" cy="1621803"/>
          </a:xfrm>
        </p:grpSpPr>
        <p:grpSp>
          <p:nvGrpSpPr>
            <p:cNvPr id="72" name="Group 71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Rectangle 73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0" name="Object 4"/>
          <p:cNvGraphicFramePr>
            <a:graphicFrameLocks noChangeAspect="1"/>
          </p:cNvGraphicFramePr>
          <p:nvPr>
            <p:extLst/>
          </p:nvPr>
        </p:nvGraphicFramePr>
        <p:xfrm>
          <a:off x="10086628" y="4734437"/>
          <a:ext cx="3603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Équation" r:id="rId3" imgW="177480" imgH="228600" progId="Equation.3">
                  <p:embed/>
                </p:oleObj>
              </mc:Choice>
              <mc:Fallback>
                <p:oleObj name="Équation" r:id="rId3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628" y="4734437"/>
                        <a:ext cx="3603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4"/>
          <p:cNvGraphicFramePr>
            <a:graphicFrameLocks noChangeAspect="1"/>
          </p:cNvGraphicFramePr>
          <p:nvPr>
            <p:extLst/>
          </p:nvPr>
        </p:nvGraphicFramePr>
        <p:xfrm>
          <a:off x="869466" y="172889"/>
          <a:ext cx="123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Équation" r:id="rId5" imgW="609480" imgH="228600" progId="Equation.3">
                  <p:embed/>
                </p:oleObj>
              </mc:Choice>
              <mc:Fallback>
                <p:oleObj name="Équation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66" y="172889"/>
                        <a:ext cx="12350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4"/>
          <p:cNvGraphicFramePr>
            <a:graphicFrameLocks noChangeAspect="1"/>
          </p:cNvGraphicFramePr>
          <p:nvPr>
            <p:extLst/>
          </p:nvPr>
        </p:nvGraphicFramePr>
        <p:xfrm>
          <a:off x="3747380" y="129328"/>
          <a:ext cx="13128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Équation" r:id="rId7" imgW="647640" imgH="228600" progId="Equation.3">
                  <p:embed/>
                </p:oleObj>
              </mc:Choice>
              <mc:Fallback>
                <p:oleObj name="Équation" r:id="rId7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380" y="129328"/>
                        <a:ext cx="13128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2015842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1055440" y="2148606"/>
            <a:ext cx="8745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45595" y="580037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595" y="209220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32" name="Object 4"/>
          <p:cNvGraphicFramePr>
            <a:graphicFrameLocks noChangeAspect="1"/>
          </p:cNvGraphicFramePr>
          <p:nvPr>
            <p:extLst/>
          </p:nvPr>
        </p:nvGraphicFramePr>
        <p:xfrm>
          <a:off x="946711" y="2532252"/>
          <a:ext cx="109706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Équation" r:id="rId9" imgW="609480" imgH="228600" progId="Equation.3">
                  <p:embed/>
                </p:oleObj>
              </mc:Choice>
              <mc:Fallback>
                <p:oleObj name="Équation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711" y="2532252"/>
                        <a:ext cx="1097064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>
            <a:graphicFrameLocks noChangeAspect="1"/>
          </p:cNvGraphicFramePr>
          <p:nvPr>
            <p:extLst/>
          </p:nvPr>
        </p:nvGraphicFramePr>
        <p:xfrm>
          <a:off x="3170980" y="2536054"/>
          <a:ext cx="2536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Équation" r:id="rId11" imgW="1409400" imgH="228600" progId="Equation.3">
                  <p:embed/>
                </p:oleObj>
              </mc:Choice>
              <mc:Fallback>
                <p:oleObj name="Équation" r:id="rId11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980" y="2536054"/>
                        <a:ext cx="2536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" name="Group 157"/>
          <p:cNvGrpSpPr/>
          <p:nvPr/>
        </p:nvGrpSpPr>
        <p:grpSpPr>
          <a:xfrm>
            <a:off x="9192344" y="5229200"/>
            <a:ext cx="2160240" cy="1512168"/>
            <a:chOff x="8940318" y="5229200"/>
            <a:chExt cx="2160240" cy="1512168"/>
          </a:xfrm>
        </p:grpSpPr>
        <p:grpSp>
          <p:nvGrpSpPr>
            <p:cNvPr id="156" name="Group 155"/>
            <p:cNvGrpSpPr/>
            <p:nvPr/>
          </p:nvGrpSpPr>
          <p:grpSpPr>
            <a:xfrm>
              <a:off x="8940318" y="5229200"/>
              <a:ext cx="2160240" cy="1512168"/>
              <a:chOff x="8940318" y="5229200"/>
              <a:chExt cx="2160240" cy="1512168"/>
            </a:xfrm>
          </p:grpSpPr>
          <p:grpSp>
            <p:nvGrpSpPr>
              <p:cNvPr id="85" name="Group 84"/>
              <p:cNvGrpSpPr/>
              <p:nvPr/>
            </p:nvGrpSpPr>
            <p:grpSpPr>
              <a:xfrm flipV="1">
                <a:off x="9264354" y="5517232"/>
                <a:ext cx="1512168" cy="1224136"/>
                <a:chOff x="3281129" y="3538635"/>
                <a:chExt cx="1512168" cy="1512168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3281129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3929201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4145225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4145225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3929201" y="5050803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8940318" y="5229200"/>
                <a:ext cx="2160240" cy="1512168"/>
                <a:chOff x="8940318" y="5229200"/>
                <a:chExt cx="2160240" cy="151216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8940318" y="5229200"/>
                  <a:ext cx="2160240" cy="1512168"/>
                  <a:chOff x="407368" y="3538635"/>
                  <a:chExt cx="2160240" cy="1512168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407368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1055440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>
                    <a:off x="1055440" y="5050803"/>
                    <a:ext cx="8640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>
                    <a:off x="1919536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>
                    <a:off x="1919536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8940318" y="5775057"/>
                  <a:ext cx="2160240" cy="966311"/>
                  <a:chOff x="407368" y="3429000"/>
                  <a:chExt cx="2160240" cy="1621803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 flipV="1">
                    <a:off x="407368" y="3538635"/>
                    <a:ext cx="2160240" cy="1512168"/>
                    <a:chOff x="407368" y="3538635"/>
                    <a:chExt cx="2160240" cy="1512168"/>
                  </a:xfrm>
                </p:grpSpPr>
                <p:cxnSp>
                  <p:nvCxnSpPr>
                    <p:cNvPr id="150" name="Straight Connector 149"/>
                    <p:cNvCxnSpPr/>
                    <p:nvPr/>
                  </p:nvCxnSpPr>
                  <p:spPr bwMode="auto">
                    <a:xfrm>
                      <a:off x="407368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>
                      <a:off x="105544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>
                      <a:off x="1055440" y="5050803"/>
                      <a:ext cx="86409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 bwMode="auto">
                    <a:xfrm>
                      <a:off x="191953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 bwMode="auto">
                    <a:xfrm>
                      <a:off x="1919536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5440" y="3538635"/>
                    <a:ext cx="864096" cy="1512168"/>
                    <a:chOff x="4841514" y="3538635"/>
                    <a:chExt cx="864096" cy="1512168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>
                      <a:off x="4841514" y="3538635"/>
                      <a:ext cx="31838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>
                      <a:off x="515989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 bwMode="auto">
                    <a:xfrm>
                      <a:off x="537592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>
                      <a:off x="5375920" y="3538635"/>
                      <a:ext cx="32969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 bwMode="auto">
                    <a:xfrm>
                      <a:off x="5159896" y="5050803"/>
                      <a:ext cx="21602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1397478" y="3429000"/>
                    <a:ext cx="19236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CA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Rectangle 156"/>
            <p:cNvSpPr/>
            <p:nvPr/>
          </p:nvSpPr>
          <p:spPr bwMode="auto">
            <a:xfrm>
              <a:off x="9526672" y="5851265"/>
              <a:ext cx="1041056" cy="88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V="1">
            <a:off x="6456040" y="5517232"/>
            <a:ext cx="1512168" cy="1224136"/>
            <a:chOff x="3281129" y="3538635"/>
            <a:chExt cx="1512168" cy="15121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5" name="TextBox 164"/>
          <p:cNvSpPr txBox="1"/>
          <p:nvPr/>
        </p:nvSpPr>
        <p:spPr>
          <a:xfrm>
            <a:off x="4799856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450137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 flipH="1" flipV="1">
            <a:off x="395753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8" name="Object 4"/>
          <p:cNvGraphicFramePr>
            <a:graphicFrameLocks noChangeAspect="1"/>
          </p:cNvGraphicFramePr>
          <p:nvPr>
            <p:extLst/>
          </p:nvPr>
        </p:nvGraphicFramePr>
        <p:xfrm>
          <a:off x="6398792" y="2524350"/>
          <a:ext cx="1645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Équation" r:id="rId13" imgW="914400" imgH="228600" progId="Equation.3">
                  <p:embed/>
                </p:oleObj>
              </mc:Choice>
              <mc:Fallback>
                <p:oleObj name="Équation" r:id="rId1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792" y="2524350"/>
                        <a:ext cx="1645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4"/>
          <p:cNvGraphicFramePr>
            <a:graphicFrameLocks noChangeAspect="1"/>
          </p:cNvGraphicFramePr>
          <p:nvPr>
            <p:extLst/>
          </p:nvPr>
        </p:nvGraphicFramePr>
        <p:xfrm>
          <a:off x="6276020" y="5148084"/>
          <a:ext cx="190209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Équation" r:id="rId15" imgW="1358640" imgH="228600" progId="Equation.3">
                  <p:embed/>
                </p:oleObj>
              </mc:Choice>
              <mc:Fallback>
                <p:oleObj name="Équation" r:id="rId15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020" y="5148084"/>
                        <a:ext cx="1902096" cy="32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47328" y="285293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28" y="4365105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74" name="Object 4"/>
          <p:cNvGraphicFramePr>
            <a:graphicFrameLocks noChangeAspect="1"/>
          </p:cNvGraphicFramePr>
          <p:nvPr>
            <p:extLst/>
          </p:nvPr>
        </p:nvGraphicFramePr>
        <p:xfrm>
          <a:off x="731838" y="4846638"/>
          <a:ext cx="151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Équation" r:id="rId17" imgW="1079280" imgH="241200" progId="Equation.3">
                  <p:embed/>
                </p:oleObj>
              </mc:Choice>
              <mc:Fallback>
                <p:oleObj name="Équation" r:id="rId17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846638"/>
                        <a:ext cx="151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4"/>
          <p:cNvGraphicFramePr>
            <a:graphicFrameLocks noChangeAspect="1"/>
          </p:cNvGraphicFramePr>
          <p:nvPr>
            <p:extLst/>
          </p:nvPr>
        </p:nvGraphicFramePr>
        <p:xfrm>
          <a:off x="3095839" y="5494950"/>
          <a:ext cx="2628292" cy="31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Équation" r:id="rId19" imgW="1879560" imgH="228600" progId="Equation.3">
                  <p:embed/>
                </p:oleObj>
              </mc:Choice>
              <mc:Fallback>
                <p:oleObj name="Équation" r:id="rId19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839" y="5494950"/>
                        <a:ext cx="2628292" cy="3199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4"/>
          <p:cNvGraphicFramePr>
            <a:graphicFrameLocks noChangeAspect="1"/>
          </p:cNvGraphicFramePr>
          <p:nvPr>
            <p:extLst/>
          </p:nvPr>
        </p:nvGraphicFramePr>
        <p:xfrm>
          <a:off x="11468368" y="5051758"/>
          <a:ext cx="604296" cy="33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Équation" r:id="rId21" imgW="431640" imgH="241200" progId="Equation.3">
                  <p:embed/>
                </p:oleObj>
              </mc:Choice>
              <mc:Fallback>
                <p:oleObj name="Équation" r:id="rId21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368" y="5051758"/>
                        <a:ext cx="604296" cy="33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4"/>
          <p:cNvGraphicFramePr>
            <a:graphicFrameLocks noChangeAspect="1"/>
          </p:cNvGraphicFramePr>
          <p:nvPr>
            <p:extLst/>
          </p:nvPr>
        </p:nvGraphicFramePr>
        <p:xfrm>
          <a:off x="11467826" y="5700613"/>
          <a:ext cx="6048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Équation" r:id="rId23" imgW="431640" imgH="228600" progId="Equation.3">
                  <p:embed/>
                </p:oleObj>
              </mc:Choice>
              <mc:Fallback>
                <p:oleObj name="Équation" r:id="rId2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7826" y="5700613"/>
                        <a:ext cx="6048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4"/>
          <p:cNvGraphicFramePr>
            <a:graphicFrameLocks noChangeAspect="1"/>
          </p:cNvGraphicFramePr>
          <p:nvPr>
            <p:extLst/>
          </p:nvPr>
        </p:nvGraphicFramePr>
        <p:xfrm>
          <a:off x="11460867" y="5379336"/>
          <a:ext cx="58665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Équation" r:id="rId25" imgW="419040" imgH="228600" progId="Equation.3">
                  <p:embed/>
                </p:oleObj>
              </mc:Choice>
              <mc:Fallback>
                <p:oleObj name="Équation" r:id="rId2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0867" y="5379336"/>
                        <a:ext cx="586656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" name="Straight Connector 178"/>
          <p:cNvCxnSpPr/>
          <p:nvPr/>
        </p:nvCxnSpPr>
        <p:spPr bwMode="auto">
          <a:xfrm flipV="1">
            <a:off x="407368" y="673962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Box 180"/>
          <p:cNvSpPr txBox="1"/>
          <p:nvPr/>
        </p:nvSpPr>
        <p:spPr>
          <a:xfrm>
            <a:off x="43661" y="6525344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763796" y="6137030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876313" y="6181708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736031" y="6176551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=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93" name="Object 4"/>
          <p:cNvGraphicFramePr>
            <a:graphicFrameLocks noChangeAspect="1"/>
          </p:cNvGraphicFramePr>
          <p:nvPr>
            <p:extLst/>
          </p:nvPr>
        </p:nvGraphicFramePr>
        <p:xfrm>
          <a:off x="6159745" y="1403022"/>
          <a:ext cx="58356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Équation" r:id="rId27" imgW="4813200" imgH="736560" progId="Equation.3">
                  <p:embed/>
                </p:oleObj>
              </mc:Choice>
              <mc:Fallback>
                <p:oleObj name="Équation" r:id="rId27" imgW="4813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745" y="1403022"/>
                        <a:ext cx="583565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0" y="4734437"/>
            <a:ext cx="11928648" cy="20852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605045" y="4966212"/>
            <a:ext cx="551384" cy="1085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171"/>
          <p:cNvCxnSpPr/>
          <p:nvPr/>
        </p:nvCxnSpPr>
        <p:spPr bwMode="auto">
          <a:xfrm>
            <a:off x="407368" y="4537168"/>
            <a:ext cx="7848872" cy="3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263353" y="5850896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/>
          <p:cNvCxnSpPr/>
          <p:nvPr/>
        </p:nvCxnSpPr>
        <p:spPr bwMode="auto">
          <a:xfrm flipV="1">
            <a:off x="263353" y="5229200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/>
          <p:cNvCxnSpPr/>
          <p:nvPr/>
        </p:nvCxnSpPr>
        <p:spPr bwMode="auto">
          <a:xfrm flipV="1">
            <a:off x="263352" y="551723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Rectangle 187"/>
          <p:cNvSpPr/>
          <p:nvPr/>
        </p:nvSpPr>
        <p:spPr bwMode="auto">
          <a:xfrm>
            <a:off x="1055440" y="5132997"/>
            <a:ext cx="930450" cy="86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7077736" y="5673829"/>
            <a:ext cx="288032" cy="3474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9768408" y="5182355"/>
            <a:ext cx="1008112" cy="982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cxnSp>
        <p:nvCxnSpPr>
          <p:cNvPr id="131" name="Straight Connector 130"/>
          <p:cNvCxnSpPr>
            <a:stCxn id="129" idx="3"/>
          </p:cNvCxnSpPr>
          <p:nvPr/>
        </p:nvCxnSpPr>
        <p:spPr bwMode="auto">
          <a:xfrm>
            <a:off x="429900" y="2276872"/>
            <a:ext cx="4566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042" y="109683"/>
            <a:ext cx="6466623" cy="1143000"/>
          </a:xfrm>
        </p:spPr>
        <p:txBody>
          <a:bodyPr/>
          <a:lstStyle/>
          <a:p>
            <a:r>
              <a:rPr lang="en-CA" dirty="0" smtClean="0"/>
              <a:t>Can approximate using equivalent width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7200" y="6343416"/>
            <a:ext cx="2844800" cy="476250"/>
          </a:xfrm>
        </p:spPr>
        <p:txBody>
          <a:bodyPr/>
          <a:lstStyle/>
          <a:p>
            <a:pPr>
              <a:defRPr/>
            </a:pPr>
            <a:fld id="{19CB486A-FEEA-4AFF-A1B8-AE66C8DAAF5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-600744" y="764704"/>
            <a:ext cx="4176464" cy="2520280"/>
            <a:chOff x="-600744" y="1411154"/>
            <a:chExt cx="4176464" cy="25202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0736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05544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55440" y="2923322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19536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919536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" name="Group 24"/>
            <p:cNvGrpSpPr/>
            <p:nvPr/>
          </p:nvGrpSpPr>
          <p:grpSpPr>
            <a:xfrm>
              <a:off x="-600744" y="1411154"/>
              <a:ext cx="4176464" cy="2520280"/>
              <a:chOff x="-600744" y="1700808"/>
              <a:chExt cx="4176464" cy="2520280"/>
            </a:xfrm>
          </p:grpSpPr>
          <p:sp>
            <p:nvSpPr>
              <p:cNvPr id="23" name="Arc 22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3647728" y="764703"/>
            <a:ext cx="1512168" cy="2115887"/>
            <a:chOff x="3287688" y="1407772"/>
            <a:chExt cx="1512168" cy="211588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28768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93576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151784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51784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935760" y="2923322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>
              <a:off x="3377698" y="1407772"/>
              <a:ext cx="1332147" cy="2115887"/>
              <a:chOff x="-600744" y="1700808"/>
              <a:chExt cx="4176464" cy="2520280"/>
            </a:xfrm>
          </p:grpSpPr>
          <p:sp>
            <p:nvSpPr>
              <p:cNvPr id="27" name="Arc 26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Arc 27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353146" y="2916152"/>
            <a:ext cx="2160240" cy="1621803"/>
            <a:chOff x="407368" y="3429000"/>
            <a:chExt cx="2160240" cy="1621803"/>
          </a:xfrm>
        </p:grpSpPr>
        <p:grpSp>
          <p:nvGrpSpPr>
            <p:cNvPr id="47" name="Group 46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" name="Rectangle 48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V="1">
            <a:off x="6456040" y="3028782"/>
            <a:ext cx="1512168" cy="1512168"/>
            <a:chOff x="3281129" y="3538635"/>
            <a:chExt cx="1512168" cy="1512168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427966" y="3028782"/>
            <a:ext cx="2160240" cy="1512168"/>
            <a:chOff x="407368" y="3538635"/>
            <a:chExt cx="2160240" cy="1512168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27966" y="5229200"/>
            <a:ext cx="2160240" cy="1512168"/>
            <a:chOff x="407368" y="3538635"/>
            <a:chExt cx="2160240" cy="1512168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 70"/>
          <p:cNvGrpSpPr/>
          <p:nvPr/>
        </p:nvGrpSpPr>
        <p:grpSpPr>
          <a:xfrm>
            <a:off x="3323691" y="5775057"/>
            <a:ext cx="2160240" cy="966311"/>
            <a:chOff x="407368" y="3429000"/>
            <a:chExt cx="2160240" cy="1621803"/>
          </a:xfrm>
        </p:grpSpPr>
        <p:grpSp>
          <p:nvGrpSpPr>
            <p:cNvPr id="72" name="Group 71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Rectangle 73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0" name="Object 4"/>
          <p:cNvGraphicFramePr>
            <a:graphicFrameLocks noChangeAspect="1"/>
          </p:cNvGraphicFramePr>
          <p:nvPr>
            <p:extLst/>
          </p:nvPr>
        </p:nvGraphicFramePr>
        <p:xfrm>
          <a:off x="10086628" y="4734437"/>
          <a:ext cx="3603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Équation" r:id="rId3" imgW="177480" imgH="228600" progId="Equation.3">
                  <p:embed/>
                </p:oleObj>
              </mc:Choice>
              <mc:Fallback>
                <p:oleObj name="Équation" r:id="rId3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628" y="4734437"/>
                        <a:ext cx="3603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4"/>
          <p:cNvGraphicFramePr>
            <a:graphicFrameLocks noChangeAspect="1"/>
          </p:cNvGraphicFramePr>
          <p:nvPr>
            <p:extLst/>
          </p:nvPr>
        </p:nvGraphicFramePr>
        <p:xfrm>
          <a:off x="869466" y="172889"/>
          <a:ext cx="123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Équation" r:id="rId5" imgW="609480" imgH="228600" progId="Equation.3">
                  <p:embed/>
                </p:oleObj>
              </mc:Choice>
              <mc:Fallback>
                <p:oleObj name="Équation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66" y="172889"/>
                        <a:ext cx="12350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4"/>
          <p:cNvGraphicFramePr>
            <a:graphicFrameLocks noChangeAspect="1"/>
          </p:cNvGraphicFramePr>
          <p:nvPr>
            <p:extLst/>
          </p:nvPr>
        </p:nvGraphicFramePr>
        <p:xfrm>
          <a:off x="3747380" y="129328"/>
          <a:ext cx="13128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Équation" r:id="rId7" imgW="647640" imgH="228600" progId="Equation.3">
                  <p:embed/>
                </p:oleObj>
              </mc:Choice>
              <mc:Fallback>
                <p:oleObj name="Équation" r:id="rId7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380" y="129328"/>
                        <a:ext cx="13128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2015842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1055440" y="2148606"/>
            <a:ext cx="8745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45595" y="580037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595" y="209220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32" name="Object 4"/>
          <p:cNvGraphicFramePr>
            <a:graphicFrameLocks noChangeAspect="1"/>
          </p:cNvGraphicFramePr>
          <p:nvPr>
            <p:extLst/>
          </p:nvPr>
        </p:nvGraphicFramePr>
        <p:xfrm>
          <a:off x="946711" y="2532252"/>
          <a:ext cx="109706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Équation" r:id="rId9" imgW="609480" imgH="228600" progId="Equation.3">
                  <p:embed/>
                </p:oleObj>
              </mc:Choice>
              <mc:Fallback>
                <p:oleObj name="Équation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711" y="2532252"/>
                        <a:ext cx="1097064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>
            <a:graphicFrameLocks noChangeAspect="1"/>
          </p:cNvGraphicFramePr>
          <p:nvPr>
            <p:extLst/>
          </p:nvPr>
        </p:nvGraphicFramePr>
        <p:xfrm>
          <a:off x="3170980" y="2536054"/>
          <a:ext cx="2536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Équation" r:id="rId11" imgW="1409400" imgH="228600" progId="Equation.3">
                  <p:embed/>
                </p:oleObj>
              </mc:Choice>
              <mc:Fallback>
                <p:oleObj name="Équation" r:id="rId11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980" y="2536054"/>
                        <a:ext cx="2536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" name="Group 157"/>
          <p:cNvGrpSpPr/>
          <p:nvPr/>
        </p:nvGrpSpPr>
        <p:grpSpPr>
          <a:xfrm>
            <a:off x="9192344" y="5229200"/>
            <a:ext cx="2160240" cy="1512168"/>
            <a:chOff x="8940318" y="5229200"/>
            <a:chExt cx="2160240" cy="1512168"/>
          </a:xfrm>
        </p:grpSpPr>
        <p:grpSp>
          <p:nvGrpSpPr>
            <p:cNvPr id="156" name="Group 155"/>
            <p:cNvGrpSpPr/>
            <p:nvPr/>
          </p:nvGrpSpPr>
          <p:grpSpPr>
            <a:xfrm>
              <a:off x="8940318" y="5229200"/>
              <a:ext cx="2160240" cy="1512168"/>
              <a:chOff x="8940318" y="5229200"/>
              <a:chExt cx="2160240" cy="1512168"/>
            </a:xfrm>
          </p:grpSpPr>
          <p:grpSp>
            <p:nvGrpSpPr>
              <p:cNvPr id="85" name="Group 84"/>
              <p:cNvGrpSpPr/>
              <p:nvPr/>
            </p:nvGrpSpPr>
            <p:grpSpPr>
              <a:xfrm flipV="1">
                <a:off x="9264354" y="5517232"/>
                <a:ext cx="1512168" cy="1224136"/>
                <a:chOff x="3281129" y="3538635"/>
                <a:chExt cx="1512168" cy="1512168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3281129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3929201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4145225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4145225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3929201" y="5050803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8940318" y="5229200"/>
                <a:ext cx="2160240" cy="1512168"/>
                <a:chOff x="8940318" y="5229200"/>
                <a:chExt cx="2160240" cy="151216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8940318" y="5229200"/>
                  <a:ext cx="2160240" cy="1512168"/>
                  <a:chOff x="407368" y="3538635"/>
                  <a:chExt cx="2160240" cy="1512168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407368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1055440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>
                    <a:off x="1055440" y="5050803"/>
                    <a:ext cx="8640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>
                    <a:off x="1919536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>
                    <a:off x="1919536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8940318" y="5775057"/>
                  <a:ext cx="2160240" cy="966311"/>
                  <a:chOff x="407368" y="3429000"/>
                  <a:chExt cx="2160240" cy="1621803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 flipV="1">
                    <a:off x="407368" y="3538635"/>
                    <a:ext cx="2160240" cy="1512168"/>
                    <a:chOff x="407368" y="3538635"/>
                    <a:chExt cx="2160240" cy="1512168"/>
                  </a:xfrm>
                </p:grpSpPr>
                <p:cxnSp>
                  <p:nvCxnSpPr>
                    <p:cNvPr id="150" name="Straight Connector 149"/>
                    <p:cNvCxnSpPr/>
                    <p:nvPr/>
                  </p:nvCxnSpPr>
                  <p:spPr bwMode="auto">
                    <a:xfrm>
                      <a:off x="407368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>
                      <a:off x="105544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>
                      <a:off x="1055440" y="5050803"/>
                      <a:ext cx="86409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 bwMode="auto">
                    <a:xfrm>
                      <a:off x="191953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 bwMode="auto">
                    <a:xfrm>
                      <a:off x="1919536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5440" y="3538635"/>
                    <a:ext cx="864096" cy="1512168"/>
                    <a:chOff x="4841514" y="3538635"/>
                    <a:chExt cx="864096" cy="1512168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>
                      <a:off x="4841514" y="3538635"/>
                      <a:ext cx="31838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>
                      <a:off x="515989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 bwMode="auto">
                    <a:xfrm>
                      <a:off x="537592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>
                      <a:off x="5375920" y="3538635"/>
                      <a:ext cx="32969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 bwMode="auto">
                    <a:xfrm>
                      <a:off x="5159896" y="5050803"/>
                      <a:ext cx="21602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1397478" y="3429000"/>
                    <a:ext cx="19236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CA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Rectangle 156"/>
            <p:cNvSpPr/>
            <p:nvPr/>
          </p:nvSpPr>
          <p:spPr bwMode="auto">
            <a:xfrm>
              <a:off x="9526672" y="5851265"/>
              <a:ext cx="1041056" cy="88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V="1">
            <a:off x="6456040" y="5517232"/>
            <a:ext cx="1512168" cy="1224136"/>
            <a:chOff x="3281129" y="3538635"/>
            <a:chExt cx="1512168" cy="15121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5" name="TextBox 164"/>
          <p:cNvSpPr txBox="1"/>
          <p:nvPr/>
        </p:nvSpPr>
        <p:spPr>
          <a:xfrm>
            <a:off x="4799856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450137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 flipH="1" flipV="1">
            <a:off x="395753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8" name="Object 4"/>
          <p:cNvGraphicFramePr>
            <a:graphicFrameLocks noChangeAspect="1"/>
          </p:cNvGraphicFramePr>
          <p:nvPr>
            <p:extLst/>
          </p:nvPr>
        </p:nvGraphicFramePr>
        <p:xfrm>
          <a:off x="6398792" y="2524350"/>
          <a:ext cx="1645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Équation" r:id="rId13" imgW="914400" imgH="228600" progId="Equation.3">
                  <p:embed/>
                </p:oleObj>
              </mc:Choice>
              <mc:Fallback>
                <p:oleObj name="Équation" r:id="rId1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792" y="2524350"/>
                        <a:ext cx="1645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4"/>
          <p:cNvGraphicFramePr>
            <a:graphicFrameLocks noChangeAspect="1"/>
          </p:cNvGraphicFramePr>
          <p:nvPr>
            <p:extLst/>
          </p:nvPr>
        </p:nvGraphicFramePr>
        <p:xfrm>
          <a:off x="6276020" y="5148084"/>
          <a:ext cx="190209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Équation" r:id="rId15" imgW="1358640" imgH="228600" progId="Equation.3">
                  <p:embed/>
                </p:oleObj>
              </mc:Choice>
              <mc:Fallback>
                <p:oleObj name="Équation" r:id="rId15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020" y="5148084"/>
                        <a:ext cx="1902096" cy="32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47328" y="285293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28" y="4365105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74" name="Object 4"/>
          <p:cNvGraphicFramePr>
            <a:graphicFrameLocks noChangeAspect="1"/>
          </p:cNvGraphicFramePr>
          <p:nvPr>
            <p:extLst/>
          </p:nvPr>
        </p:nvGraphicFramePr>
        <p:xfrm>
          <a:off x="731838" y="4846638"/>
          <a:ext cx="151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name="Équation" r:id="rId17" imgW="1079280" imgH="241200" progId="Equation.3">
                  <p:embed/>
                </p:oleObj>
              </mc:Choice>
              <mc:Fallback>
                <p:oleObj name="Équation" r:id="rId17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846638"/>
                        <a:ext cx="151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4"/>
          <p:cNvGraphicFramePr>
            <a:graphicFrameLocks noChangeAspect="1"/>
          </p:cNvGraphicFramePr>
          <p:nvPr>
            <p:extLst/>
          </p:nvPr>
        </p:nvGraphicFramePr>
        <p:xfrm>
          <a:off x="3095839" y="5494950"/>
          <a:ext cx="2628292" cy="31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" name="Équation" r:id="rId19" imgW="1879560" imgH="228600" progId="Equation.3">
                  <p:embed/>
                </p:oleObj>
              </mc:Choice>
              <mc:Fallback>
                <p:oleObj name="Équation" r:id="rId19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839" y="5494950"/>
                        <a:ext cx="2628292" cy="3199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4"/>
          <p:cNvGraphicFramePr>
            <a:graphicFrameLocks noChangeAspect="1"/>
          </p:cNvGraphicFramePr>
          <p:nvPr>
            <p:extLst/>
          </p:nvPr>
        </p:nvGraphicFramePr>
        <p:xfrm>
          <a:off x="11468368" y="5051758"/>
          <a:ext cx="604296" cy="33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name="Équation" r:id="rId21" imgW="431640" imgH="241200" progId="Equation.3">
                  <p:embed/>
                </p:oleObj>
              </mc:Choice>
              <mc:Fallback>
                <p:oleObj name="Équation" r:id="rId21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368" y="5051758"/>
                        <a:ext cx="604296" cy="33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4"/>
          <p:cNvGraphicFramePr>
            <a:graphicFrameLocks noChangeAspect="1"/>
          </p:cNvGraphicFramePr>
          <p:nvPr>
            <p:extLst/>
          </p:nvPr>
        </p:nvGraphicFramePr>
        <p:xfrm>
          <a:off x="11467826" y="5700613"/>
          <a:ext cx="6048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name="Équation" r:id="rId23" imgW="431640" imgH="228600" progId="Equation.3">
                  <p:embed/>
                </p:oleObj>
              </mc:Choice>
              <mc:Fallback>
                <p:oleObj name="Équation" r:id="rId2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7826" y="5700613"/>
                        <a:ext cx="6048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4"/>
          <p:cNvGraphicFramePr>
            <a:graphicFrameLocks noChangeAspect="1"/>
          </p:cNvGraphicFramePr>
          <p:nvPr>
            <p:extLst/>
          </p:nvPr>
        </p:nvGraphicFramePr>
        <p:xfrm>
          <a:off x="11460867" y="5379336"/>
          <a:ext cx="58665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Équation" r:id="rId25" imgW="419040" imgH="228600" progId="Equation.3">
                  <p:embed/>
                </p:oleObj>
              </mc:Choice>
              <mc:Fallback>
                <p:oleObj name="Équation" r:id="rId2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0867" y="5379336"/>
                        <a:ext cx="586656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" name="Straight Connector 178"/>
          <p:cNvCxnSpPr/>
          <p:nvPr/>
        </p:nvCxnSpPr>
        <p:spPr bwMode="auto">
          <a:xfrm flipV="1">
            <a:off x="407368" y="673962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Box 180"/>
          <p:cNvSpPr txBox="1"/>
          <p:nvPr/>
        </p:nvSpPr>
        <p:spPr>
          <a:xfrm>
            <a:off x="43661" y="6525344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763796" y="6137030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876313" y="6181708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736031" y="6176551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=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93" name="Object 4"/>
          <p:cNvGraphicFramePr>
            <a:graphicFrameLocks noChangeAspect="1"/>
          </p:cNvGraphicFramePr>
          <p:nvPr>
            <p:extLst/>
          </p:nvPr>
        </p:nvGraphicFramePr>
        <p:xfrm>
          <a:off x="6159745" y="1403022"/>
          <a:ext cx="58356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Équation" r:id="rId27" imgW="4813200" imgH="736560" progId="Equation.3">
                  <p:embed/>
                </p:oleObj>
              </mc:Choice>
              <mc:Fallback>
                <p:oleObj name="Équation" r:id="rId27" imgW="4813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745" y="1403022"/>
                        <a:ext cx="583565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0" y="4734437"/>
            <a:ext cx="11928648" cy="20852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605045" y="4966212"/>
            <a:ext cx="551384" cy="1085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graphicFrame>
        <p:nvGraphicFramePr>
          <p:cNvPr id="173" name="Object 4"/>
          <p:cNvGraphicFramePr>
            <a:graphicFrameLocks noChangeAspect="1"/>
          </p:cNvGraphicFramePr>
          <p:nvPr>
            <p:extLst/>
          </p:nvPr>
        </p:nvGraphicFramePr>
        <p:xfrm>
          <a:off x="8474304" y="3708550"/>
          <a:ext cx="341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Formel" r:id="rId29" imgW="2819160" imgH="241200" progId="Equation.3">
                  <p:embed/>
                </p:oleObj>
              </mc:Choice>
              <mc:Fallback>
                <p:oleObj name="Formel" r:id="rId29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304" y="3708550"/>
                        <a:ext cx="341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171"/>
          <p:cNvCxnSpPr/>
          <p:nvPr/>
        </p:nvCxnSpPr>
        <p:spPr bwMode="auto">
          <a:xfrm>
            <a:off x="407368" y="4537168"/>
            <a:ext cx="7848872" cy="3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263353" y="5850896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/>
          <p:cNvCxnSpPr/>
          <p:nvPr/>
        </p:nvCxnSpPr>
        <p:spPr bwMode="auto">
          <a:xfrm flipV="1">
            <a:off x="263353" y="5229200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/>
          <p:cNvCxnSpPr/>
          <p:nvPr/>
        </p:nvCxnSpPr>
        <p:spPr bwMode="auto">
          <a:xfrm flipV="1">
            <a:off x="263352" y="551723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Rectangle 187"/>
          <p:cNvSpPr/>
          <p:nvPr/>
        </p:nvSpPr>
        <p:spPr bwMode="auto">
          <a:xfrm>
            <a:off x="1055440" y="5132997"/>
            <a:ext cx="930450" cy="86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7077736" y="5673829"/>
            <a:ext cx="288032" cy="3474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9768408" y="5182355"/>
            <a:ext cx="1008112" cy="982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cxnSp>
        <p:nvCxnSpPr>
          <p:cNvPr id="131" name="Straight Connector 130"/>
          <p:cNvCxnSpPr>
            <a:stCxn id="129" idx="3"/>
          </p:cNvCxnSpPr>
          <p:nvPr/>
        </p:nvCxnSpPr>
        <p:spPr bwMode="auto">
          <a:xfrm>
            <a:off x="429900" y="2276872"/>
            <a:ext cx="4566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042" y="109683"/>
            <a:ext cx="6466623" cy="1143000"/>
          </a:xfrm>
        </p:spPr>
        <p:txBody>
          <a:bodyPr/>
          <a:lstStyle/>
          <a:p>
            <a:r>
              <a:rPr lang="en-CA" dirty="0" smtClean="0"/>
              <a:t>Can approximate using equivalent width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7200" y="6343416"/>
            <a:ext cx="2844800" cy="476250"/>
          </a:xfrm>
        </p:spPr>
        <p:txBody>
          <a:bodyPr/>
          <a:lstStyle/>
          <a:p>
            <a:pPr>
              <a:defRPr/>
            </a:pPr>
            <a:fld id="{19CB486A-FEEA-4AFF-A1B8-AE66C8DAAF5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-600744" y="764704"/>
            <a:ext cx="4176464" cy="2520280"/>
            <a:chOff x="-600744" y="1411154"/>
            <a:chExt cx="4176464" cy="25202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0736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05544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55440" y="2923322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19536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919536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" name="Group 24"/>
            <p:cNvGrpSpPr/>
            <p:nvPr/>
          </p:nvGrpSpPr>
          <p:grpSpPr>
            <a:xfrm>
              <a:off x="-600744" y="1411154"/>
              <a:ext cx="4176464" cy="2520280"/>
              <a:chOff x="-600744" y="1700808"/>
              <a:chExt cx="4176464" cy="2520280"/>
            </a:xfrm>
          </p:grpSpPr>
          <p:sp>
            <p:nvSpPr>
              <p:cNvPr id="23" name="Arc 22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3647728" y="764703"/>
            <a:ext cx="1512168" cy="2115887"/>
            <a:chOff x="3287688" y="1407772"/>
            <a:chExt cx="1512168" cy="211588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28768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93576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151784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51784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935760" y="2923322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>
              <a:off x="3377698" y="1407772"/>
              <a:ext cx="1332147" cy="2115887"/>
              <a:chOff x="-600744" y="1700808"/>
              <a:chExt cx="4176464" cy="2520280"/>
            </a:xfrm>
          </p:grpSpPr>
          <p:sp>
            <p:nvSpPr>
              <p:cNvPr id="27" name="Arc 26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Arc 27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353146" y="2916152"/>
            <a:ext cx="2160240" cy="1621803"/>
            <a:chOff x="407368" y="3429000"/>
            <a:chExt cx="2160240" cy="1621803"/>
          </a:xfrm>
        </p:grpSpPr>
        <p:grpSp>
          <p:nvGrpSpPr>
            <p:cNvPr id="47" name="Group 46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" name="Rectangle 48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V="1">
            <a:off x="6456040" y="3028782"/>
            <a:ext cx="1512168" cy="1512168"/>
            <a:chOff x="3281129" y="3538635"/>
            <a:chExt cx="1512168" cy="1512168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427966" y="3028782"/>
            <a:ext cx="2160240" cy="1512168"/>
            <a:chOff x="407368" y="3538635"/>
            <a:chExt cx="2160240" cy="1512168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27966" y="5229200"/>
            <a:ext cx="2160240" cy="1512168"/>
            <a:chOff x="407368" y="3538635"/>
            <a:chExt cx="2160240" cy="1512168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 70"/>
          <p:cNvGrpSpPr/>
          <p:nvPr/>
        </p:nvGrpSpPr>
        <p:grpSpPr>
          <a:xfrm>
            <a:off x="3323691" y="5775057"/>
            <a:ext cx="2160240" cy="966311"/>
            <a:chOff x="407368" y="3429000"/>
            <a:chExt cx="2160240" cy="1621803"/>
          </a:xfrm>
        </p:grpSpPr>
        <p:grpSp>
          <p:nvGrpSpPr>
            <p:cNvPr id="72" name="Group 71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Rectangle 73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0" name="Object 4"/>
          <p:cNvGraphicFramePr>
            <a:graphicFrameLocks noChangeAspect="1"/>
          </p:cNvGraphicFramePr>
          <p:nvPr>
            <p:extLst/>
          </p:nvPr>
        </p:nvGraphicFramePr>
        <p:xfrm>
          <a:off x="10086628" y="4734437"/>
          <a:ext cx="3603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Équation" r:id="rId3" imgW="177480" imgH="228600" progId="Equation.3">
                  <p:embed/>
                </p:oleObj>
              </mc:Choice>
              <mc:Fallback>
                <p:oleObj name="Équation" r:id="rId3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628" y="4734437"/>
                        <a:ext cx="3603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4"/>
          <p:cNvGraphicFramePr>
            <a:graphicFrameLocks noChangeAspect="1"/>
          </p:cNvGraphicFramePr>
          <p:nvPr>
            <p:extLst/>
          </p:nvPr>
        </p:nvGraphicFramePr>
        <p:xfrm>
          <a:off x="869466" y="172889"/>
          <a:ext cx="123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Équation" r:id="rId5" imgW="609480" imgH="228600" progId="Equation.3">
                  <p:embed/>
                </p:oleObj>
              </mc:Choice>
              <mc:Fallback>
                <p:oleObj name="Équation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66" y="172889"/>
                        <a:ext cx="12350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4"/>
          <p:cNvGraphicFramePr>
            <a:graphicFrameLocks noChangeAspect="1"/>
          </p:cNvGraphicFramePr>
          <p:nvPr>
            <p:extLst/>
          </p:nvPr>
        </p:nvGraphicFramePr>
        <p:xfrm>
          <a:off x="3747380" y="129328"/>
          <a:ext cx="13128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Équation" r:id="rId7" imgW="647640" imgH="228600" progId="Equation.3">
                  <p:embed/>
                </p:oleObj>
              </mc:Choice>
              <mc:Fallback>
                <p:oleObj name="Équation" r:id="rId7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380" y="129328"/>
                        <a:ext cx="13128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2015842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1055440" y="2148606"/>
            <a:ext cx="8745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45595" y="580037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595" y="209220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32" name="Object 4"/>
          <p:cNvGraphicFramePr>
            <a:graphicFrameLocks noChangeAspect="1"/>
          </p:cNvGraphicFramePr>
          <p:nvPr>
            <p:extLst/>
          </p:nvPr>
        </p:nvGraphicFramePr>
        <p:xfrm>
          <a:off x="946711" y="2532252"/>
          <a:ext cx="109706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Équation" r:id="rId9" imgW="609480" imgH="228600" progId="Equation.3">
                  <p:embed/>
                </p:oleObj>
              </mc:Choice>
              <mc:Fallback>
                <p:oleObj name="Équation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711" y="2532252"/>
                        <a:ext cx="1097064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>
            <a:graphicFrameLocks noChangeAspect="1"/>
          </p:cNvGraphicFramePr>
          <p:nvPr>
            <p:extLst/>
          </p:nvPr>
        </p:nvGraphicFramePr>
        <p:xfrm>
          <a:off x="3170980" y="2536054"/>
          <a:ext cx="2536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Équation" r:id="rId11" imgW="1409400" imgH="228600" progId="Equation.3">
                  <p:embed/>
                </p:oleObj>
              </mc:Choice>
              <mc:Fallback>
                <p:oleObj name="Équation" r:id="rId11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980" y="2536054"/>
                        <a:ext cx="2536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" name="Group 157"/>
          <p:cNvGrpSpPr/>
          <p:nvPr/>
        </p:nvGrpSpPr>
        <p:grpSpPr>
          <a:xfrm>
            <a:off x="9192344" y="5229200"/>
            <a:ext cx="2160240" cy="1512168"/>
            <a:chOff x="8940318" y="5229200"/>
            <a:chExt cx="2160240" cy="1512168"/>
          </a:xfrm>
        </p:grpSpPr>
        <p:grpSp>
          <p:nvGrpSpPr>
            <p:cNvPr id="156" name="Group 155"/>
            <p:cNvGrpSpPr/>
            <p:nvPr/>
          </p:nvGrpSpPr>
          <p:grpSpPr>
            <a:xfrm>
              <a:off x="8940318" y="5229200"/>
              <a:ext cx="2160240" cy="1512168"/>
              <a:chOff x="8940318" y="5229200"/>
              <a:chExt cx="2160240" cy="1512168"/>
            </a:xfrm>
          </p:grpSpPr>
          <p:grpSp>
            <p:nvGrpSpPr>
              <p:cNvPr id="85" name="Group 84"/>
              <p:cNvGrpSpPr/>
              <p:nvPr/>
            </p:nvGrpSpPr>
            <p:grpSpPr>
              <a:xfrm flipV="1">
                <a:off x="9264354" y="5517232"/>
                <a:ext cx="1512168" cy="1224136"/>
                <a:chOff x="3281129" y="3538635"/>
                <a:chExt cx="1512168" cy="1512168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3281129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3929201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4145225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4145225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3929201" y="5050803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8940318" y="5229200"/>
                <a:ext cx="2160240" cy="1512168"/>
                <a:chOff x="8940318" y="5229200"/>
                <a:chExt cx="2160240" cy="151216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8940318" y="5229200"/>
                  <a:ext cx="2160240" cy="1512168"/>
                  <a:chOff x="407368" y="3538635"/>
                  <a:chExt cx="2160240" cy="1512168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407368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1055440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>
                    <a:off x="1055440" y="5050803"/>
                    <a:ext cx="8640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>
                    <a:off x="1919536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>
                    <a:off x="1919536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8940318" y="5775057"/>
                  <a:ext cx="2160240" cy="966311"/>
                  <a:chOff x="407368" y="3429000"/>
                  <a:chExt cx="2160240" cy="1621803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 flipV="1">
                    <a:off x="407368" y="3538635"/>
                    <a:ext cx="2160240" cy="1512168"/>
                    <a:chOff x="407368" y="3538635"/>
                    <a:chExt cx="2160240" cy="1512168"/>
                  </a:xfrm>
                </p:grpSpPr>
                <p:cxnSp>
                  <p:nvCxnSpPr>
                    <p:cNvPr id="150" name="Straight Connector 149"/>
                    <p:cNvCxnSpPr/>
                    <p:nvPr/>
                  </p:nvCxnSpPr>
                  <p:spPr bwMode="auto">
                    <a:xfrm>
                      <a:off x="407368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>
                      <a:off x="105544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>
                      <a:off x="1055440" y="5050803"/>
                      <a:ext cx="86409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 bwMode="auto">
                    <a:xfrm>
                      <a:off x="191953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 bwMode="auto">
                    <a:xfrm>
                      <a:off x="1919536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5440" y="3538635"/>
                    <a:ext cx="864096" cy="1512168"/>
                    <a:chOff x="4841514" y="3538635"/>
                    <a:chExt cx="864096" cy="1512168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>
                      <a:off x="4841514" y="3538635"/>
                      <a:ext cx="31838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>
                      <a:off x="515989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 bwMode="auto">
                    <a:xfrm>
                      <a:off x="537592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>
                      <a:off x="5375920" y="3538635"/>
                      <a:ext cx="32969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 bwMode="auto">
                    <a:xfrm>
                      <a:off x="5159896" y="5050803"/>
                      <a:ext cx="21602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1397478" y="3429000"/>
                    <a:ext cx="19236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CA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Rectangle 156"/>
            <p:cNvSpPr/>
            <p:nvPr/>
          </p:nvSpPr>
          <p:spPr bwMode="auto">
            <a:xfrm>
              <a:off x="9526672" y="5851265"/>
              <a:ext cx="1041056" cy="88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V="1">
            <a:off x="6456040" y="5517232"/>
            <a:ext cx="1512168" cy="1224136"/>
            <a:chOff x="3281129" y="3538635"/>
            <a:chExt cx="1512168" cy="15121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5" name="TextBox 164"/>
          <p:cNvSpPr txBox="1"/>
          <p:nvPr/>
        </p:nvSpPr>
        <p:spPr>
          <a:xfrm>
            <a:off x="4799856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450137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 flipH="1" flipV="1">
            <a:off x="395753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8" name="Object 4"/>
          <p:cNvGraphicFramePr>
            <a:graphicFrameLocks noChangeAspect="1"/>
          </p:cNvGraphicFramePr>
          <p:nvPr>
            <p:extLst/>
          </p:nvPr>
        </p:nvGraphicFramePr>
        <p:xfrm>
          <a:off x="6398792" y="2524350"/>
          <a:ext cx="1645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Équation" r:id="rId13" imgW="914400" imgH="228600" progId="Equation.3">
                  <p:embed/>
                </p:oleObj>
              </mc:Choice>
              <mc:Fallback>
                <p:oleObj name="Équation" r:id="rId1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792" y="2524350"/>
                        <a:ext cx="1645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4"/>
          <p:cNvGraphicFramePr>
            <a:graphicFrameLocks noChangeAspect="1"/>
          </p:cNvGraphicFramePr>
          <p:nvPr>
            <p:extLst/>
          </p:nvPr>
        </p:nvGraphicFramePr>
        <p:xfrm>
          <a:off x="6276020" y="5148084"/>
          <a:ext cx="190209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Équation" r:id="rId15" imgW="1358640" imgH="228600" progId="Equation.3">
                  <p:embed/>
                </p:oleObj>
              </mc:Choice>
              <mc:Fallback>
                <p:oleObj name="Équation" r:id="rId15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020" y="5148084"/>
                        <a:ext cx="1902096" cy="32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47328" y="285293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28" y="4365105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74" name="Object 4"/>
          <p:cNvGraphicFramePr>
            <a:graphicFrameLocks noChangeAspect="1"/>
          </p:cNvGraphicFramePr>
          <p:nvPr>
            <p:extLst/>
          </p:nvPr>
        </p:nvGraphicFramePr>
        <p:xfrm>
          <a:off x="731838" y="4846638"/>
          <a:ext cx="151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Équation" r:id="rId17" imgW="1079280" imgH="241200" progId="Equation.3">
                  <p:embed/>
                </p:oleObj>
              </mc:Choice>
              <mc:Fallback>
                <p:oleObj name="Équation" r:id="rId17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846638"/>
                        <a:ext cx="151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4"/>
          <p:cNvGraphicFramePr>
            <a:graphicFrameLocks noChangeAspect="1"/>
          </p:cNvGraphicFramePr>
          <p:nvPr>
            <p:extLst/>
          </p:nvPr>
        </p:nvGraphicFramePr>
        <p:xfrm>
          <a:off x="3095839" y="5494950"/>
          <a:ext cx="2628292" cy="31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Équation" r:id="rId19" imgW="1879560" imgH="228600" progId="Equation.3">
                  <p:embed/>
                </p:oleObj>
              </mc:Choice>
              <mc:Fallback>
                <p:oleObj name="Équation" r:id="rId19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839" y="5494950"/>
                        <a:ext cx="2628292" cy="3199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4"/>
          <p:cNvGraphicFramePr>
            <a:graphicFrameLocks noChangeAspect="1"/>
          </p:cNvGraphicFramePr>
          <p:nvPr>
            <p:extLst/>
          </p:nvPr>
        </p:nvGraphicFramePr>
        <p:xfrm>
          <a:off x="11468368" y="5051758"/>
          <a:ext cx="604296" cy="33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Équation" r:id="rId21" imgW="431640" imgH="241200" progId="Equation.3">
                  <p:embed/>
                </p:oleObj>
              </mc:Choice>
              <mc:Fallback>
                <p:oleObj name="Équation" r:id="rId21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368" y="5051758"/>
                        <a:ext cx="604296" cy="33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4"/>
          <p:cNvGraphicFramePr>
            <a:graphicFrameLocks noChangeAspect="1"/>
          </p:cNvGraphicFramePr>
          <p:nvPr>
            <p:extLst/>
          </p:nvPr>
        </p:nvGraphicFramePr>
        <p:xfrm>
          <a:off x="11467826" y="5700613"/>
          <a:ext cx="6048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" name="Équation" r:id="rId23" imgW="431640" imgH="228600" progId="Equation.3">
                  <p:embed/>
                </p:oleObj>
              </mc:Choice>
              <mc:Fallback>
                <p:oleObj name="Équation" r:id="rId2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7826" y="5700613"/>
                        <a:ext cx="6048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4"/>
          <p:cNvGraphicFramePr>
            <a:graphicFrameLocks noChangeAspect="1"/>
          </p:cNvGraphicFramePr>
          <p:nvPr>
            <p:extLst/>
          </p:nvPr>
        </p:nvGraphicFramePr>
        <p:xfrm>
          <a:off x="11460867" y="5379336"/>
          <a:ext cx="58665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name="Équation" r:id="rId25" imgW="419040" imgH="228600" progId="Equation.3">
                  <p:embed/>
                </p:oleObj>
              </mc:Choice>
              <mc:Fallback>
                <p:oleObj name="Équation" r:id="rId2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0867" y="5379336"/>
                        <a:ext cx="586656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" name="Straight Connector 178"/>
          <p:cNvCxnSpPr/>
          <p:nvPr/>
        </p:nvCxnSpPr>
        <p:spPr bwMode="auto">
          <a:xfrm flipV="1">
            <a:off x="407368" y="673962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Box 180"/>
          <p:cNvSpPr txBox="1"/>
          <p:nvPr/>
        </p:nvSpPr>
        <p:spPr>
          <a:xfrm>
            <a:off x="43661" y="6525344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763796" y="6137030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876313" y="6181708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736031" y="6176551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=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93" name="Object 4"/>
          <p:cNvGraphicFramePr>
            <a:graphicFrameLocks noChangeAspect="1"/>
          </p:cNvGraphicFramePr>
          <p:nvPr>
            <p:extLst/>
          </p:nvPr>
        </p:nvGraphicFramePr>
        <p:xfrm>
          <a:off x="6159745" y="1403022"/>
          <a:ext cx="58356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Équation" r:id="rId27" imgW="4813200" imgH="736560" progId="Equation.3">
                  <p:embed/>
                </p:oleObj>
              </mc:Choice>
              <mc:Fallback>
                <p:oleObj name="Équation" r:id="rId27" imgW="4813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745" y="1403022"/>
                        <a:ext cx="583565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4"/>
          <p:cNvGraphicFramePr>
            <a:graphicFrameLocks noChangeAspect="1"/>
          </p:cNvGraphicFramePr>
          <p:nvPr>
            <p:extLst/>
          </p:nvPr>
        </p:nvGraphicFramePr>
        <p:xfrm>
          <a:off x="8474304" y="3708550"/>
          <a:ext cx="341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Formel" r:id="rId29" imgW="2819160" imgH="241200" progId="Equation.3">
                  <p:embed/>
                </p:oleObj>
              </mc:Choice>
              <mc:Fallback>
                <p:oleObj name="Formel" r:id="rId29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304" y="3708550"/>
                        <a:ext cx="341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171"/>
          <p:cNvCxnSpPr/>
          <p:nvPr/>
        </p:nvCxnSpPr>
        <p:spPr bwMode="auto">
          <a:xfrm>
            <a:off x="407368" y="4537168"/>
            <a:ext cx="7848872" cy="3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263353" y="5850896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" name="Straight Connector 184"/>
          <p:cNvCxnSpPr/>
          <p:nvPr/>
        </p:nvCxnSpPr>
        <p:spPr bwMode="auto">
          <a:xfrm flipV="1">
            <a:off x="263353" y="5229200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Connector 183"/>
          <p:cNvCxnSpPr/>
          <p:nvPr/>
        </p:nvCxnSpPr>
        <p:spPr bwMode="auto">
          <a:xfrm flipV="1">
            <a:off x="263352" y="551723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Rectangle 187"/>
          <p:cNvSpPr/>
          <p:nvPr/>
        </p:nvSpPr>
        <p:spPr bwMode="auto">
          <a:xfrm>
            <a:off x="1055440" y="5132997"/>
            <a:ext cx="930450" cy="86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7077736" y="5673829"/>
            <a:ext cx="288032" cy="3474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9768408" y="5182355"/>
            <a:ext cx="1008112" cy="982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>
              <a:solidFill>
                <a:srgbClr val="000000"/>
              </a:solidFill>
            </a:endParaRPr>
          </a:p>
        </p:txBody>
      </p:sp>
      <p:cxnSp>
        <p:nvCxnSpPr>
          <p:cNvPr id="131" name="Straight Connector 130"/>
          <p:cNvCxnSpPr>
            <a:stCxn id="129" idx="3"/>
          </p:cNvCxnSpPr>
          <p:nvPr/>
        </p:nvCxnSpPr>
        <p:spPr bwMode="auto">
          <a:xfrm>
            <a:off x="429900" y="2276872"/>
            <a:ext cx="4566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042" y="109683"/>
            <a:ext cx="6466623" cy="1143000"/>
          </a:xfrm>
        </p:spPr>
        <p:txBody>
          <a:bodyPr/>
          <a:lstStyle/>
          <a:p>
            <a:r>
              <a:rPr lang="en-CA" dirty="0" smtClean="0"/>
              <a:t>Can approximate using equivalent width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7200" y="6343416"/>
            <a:ext cx="2844800" cy="476250"/>
          </a:xfrm>
        </p:spPr>
        <p:txBody>
          <a:bodyPr/>
          <a:lstStyle/>
          <a:p>
            <a:pPr>
              <a:defRPr/>
            </a:pPr>
            <a:fld id="{19CB486A-FEEA-4AFF-A1B8-AE66C8DAAF5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-600744" y="764704"/>
            <a:ext cx="4176464" cy="2520280"/>
            <a:chOff x="-600744" y="1411154"/>
            <a:chExt cx="4176464" cy="25202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0736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05544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55440" y="2923322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19536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919536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" name="Group 24"/>
            <p:cNvGrpSpPr/>
            <p:nvPr/>
          </p:nvGrpSpPr>
          <p:grpSpPr>
            <a:xfrm>
              <a:off x="-600744" y="1411154"/>
              <a:ext cx="4176464" cy="2520280"/>
              <a:chOff x="-600744" y="1700808"/>
              <a:chExt cx="4176464" cy="2520280"/>
            </a:xfrm>
          </p:grpSpPr>
          <p:sp>
            <p:nvSpPr>
              <p:cNvPr id="23" name="Arc 22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3647728" y="764703"/>
            <a:ext cx="1512168" cy="2115887"/>
            <a:chOff x="3287688" y="1407772"/>
            <a:chExt cx="1512168" cy="211588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3287688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935760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151784" y="1411154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151784" y="1411154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935760" y="2923322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>
              <a:off x="3377698" y="1407772"/>
              <a:ext cx="1332147" cy="2115887"/>
              <a:chOff x="-600744" y="1700808"/>
              <a:chExt cx="4176464" cy="2520280"/>
            </a:xfrm>
          </p:grpSpPr>
          <p:sp>
            <p:nvSpPr>
              <p:cNvPr id="27" name="Arc 26"/>
              <p:cNvSpPr/>
              <p:nvPr/>
            </p:nvSpPr>
            <p:spPr bwMode="auto">
              <a:xfrm>
                <a:off x="-600744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Arc 27"/>
              <p:cNvSpPr/>
              <p:nvPr/>
            </p:nvSpPr>
            <p:spPr bwMode="auto">
              <a:xfrm flipH="1">
                <a:off x="1487488" y="1700808"/>
                <a:ext cx="2088232" cy="2520280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353146" y="2916152"/>
            <a:ext cx="2160240" cy="1621803"/>
            <a:chOff x="407368" y="3429000"/>
            <a:chExt cx="2160240" cy="1621803"/>
          </a:xfrm>
        </p:grpSpPr>
        <p:grpSp>
          <p:nvGrpSpPr>
            <p:cNvPr id="47" name="Group 46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" name="Rectangle 48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V="1">
            <a:off x="6456040" y="3028782"/>
            <a:ext cx="1512168" cy="1512168"/>
            <a:chOff x="3281129" y="3538635"/>
            <a:chExt cx="1512168" cy="1512168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427966" y="3028782"/>
            <a:ext cx="2160240" cy="1512168"/>
            <a:chOff x="407368" y="3538635"/>
            <a:chExt cx="2160240" cy="1512168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27966" y="5229200"/>
            <a:ext cx="2160240" cy="1512168"/>
            <a:chOff x="407368" y="3538635"/>
            <a:chExt cx="2160240" cy="1512168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07368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055440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055440" y="5050803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919536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919536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 70"/>
          <p:cNvGrpSpPr/>
          <p:nvPr/>
        </p:nvGrpSpPr>
        <p:grpSpPr>
          <a:xfrm>
            <a:off x="3323691" y="5775057"/>
            <a:ext cx="2160240" cy="966311"/>
            <a:chOff x="407368" y="3429000"/>
            <a:chExt cx="2160240" cy="1621803"/>
          </a:xfrm>
        </p:grpSpPr>
        <p:grpSp>
          <p:nvGrpSpPr>
            <p:cNvPr id="72" name="Group 71"/>
            <p:cNvGrpSpPr/>
            <p:nvPr/>
          </p:nvGrpSpPr>
          <p:grpSpPr>
            <a:xfrm flipV="1">
              <a:off x="407368" y="3538635"/>
              <a:ext cx="2160240" cy="1512168"/>
              <a:chOff x="407368" y="3538635"/>
              <a:chExt cx="2160240" cy="1512168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407368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105544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1055440" y="5050803"/>
                <a:ext cx="86409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191953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1919536" y="3538635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1055440" y="3538635"/>
              <a:ext cx="864096" cy="1512168"/>
              <a:chOff x="4841514" y="3538635"/>
              <a:chExt cx="864096" cy="1512168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>
                <a:off x="4841514" y="3538635"/>
                <a:ext cx="3183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5159896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>
                <a:off x="5375920" y="3538635"/>
                <a:ext cx="0" cy="15121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375920" y="3538635"/>
                <a:ext cx="3296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5159896" y="5050803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4" name="Rectangle 73"/>
            <p:cNvSpPr/>
            <p:nvPr/>
          </p:nvSpPr>
          <p:spPr bwMode="auto">
            <a:xfrm>
              <a:off x="1397478" y="3429000"/>
              <a:ext cx="19236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0" name="Object 4"/>
          <p:cNvGraphicFramePr>
            <a:graphicFrameLocks noChangeAspect="1"/>
          </p:cNvGraphicFramePr>
          <p:nvPr>
            <p:extLst/>
          </p:nvPr>
        </p:nvGraphicFramePr>
        <p:xfrm>
          <a:off x="10086628" y="4734437"/>
          <a:ext cx="3603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Équation" r:id="rId3" imgW="177480" imgH="228600" progId="Equation.3">
                  <p:embed/>
                </p:oleObj>
              </mc:Choice>
              <mc:Fallback>
                <p:oleObj name="Équation" r:id="rId3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628" y="4734437"/>
                        <a:ext cx="3603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4"/>
          <p:cNvGraphicFramePr>
            <a:graphicFrameLocks noChangeAspect="1"/>
          </p:cNvGraphicFramePr>
          <p:nvPr>
            <p:extLst/>
          </p:nvPr>
        </p:nvGraphicFramePr>
        <p:xfrm>
          <a:off x="869466" y="172889"/>
          <a:ext cx="1235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Équation" r:id="rId5" imgW="609480" imgH="228600" progId="Equation.3">
                  <p:embed/>
                </p:oleObj>
              </mc:Choice>
              <mc:Fallback>
                <p:oleObj name="Équation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66" y="172889"/>
                        <a:ext cx="12350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4"/>
          <p:cNvGraphicFramePr>
            <a:graphicFrameLocks noChangeAspect="1"/>
          </p:cNvGraphicFramePr>
          <p:nvPr>
            <p:extLst/>
          </p:nvPr>
        </p:nvGraphicFramePr>
        <p:xfrm>
          <a:off x="3747380" y="129328"/>
          <a:ext cx="13128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" name="Équation" r:id="rId7" imgW="647640" imgH="228600" progId="Equation.3">
                  <p:embed/>
                </p:oleObj>
              </mc:Choice>
              <mc:Fallback>
                <p:oleObj name="Équation" r:id="rId7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380" y="129328"/>
                        <a:ext cx="13128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2015842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V="1">
            <a:off x="1055440" y="2148606"/>
            <a:ext cx="8745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Box 126"/>
          <p:cNvSpPr txBox="1"/>
          <p:nvPr/>
        </p:nvSpPr>
        <p:spPr>
          <a:xfrm>
            <a:off x="45595" y="580037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595" y="209220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32" name="Object 4"/>
          <p:cNvGraphicFramePr>
            <a:graphicFrameLocks noChangeAspect="1"/>
          </p:cNvGraphicFramePr>
          <p:nvPr>
            <p:extLst/>
          </p:nvPr>
        </p:nvGraphicFramePr>
        <p:xfrm>
          <a:off x="946711" y="2532252"/>
          <a:ext cx="1097064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" name="Équation" r:id="rId9" imgW="609480" imgH="228600" progId="Equation.3">
                  <p:embed/>
                </p:oleObj>
              </mc:Choice>
              <mc:Fallback>
                <p:oleObj name="Équation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711" y="2532252"/>
                        <a:ext cx="1097064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>
            <a:graphicFrameLocks noChangeAspect="1"/>
          </p:cNvGraphicFramePr>
          <p:nvPr>
            <p:extLst/>
          </p:nvPr>
        </p:nvGraphicFramePr>
        <p:xfrm>
          <a:off x="3170980" y="2536054"/>
          <a:ext cx="2536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Équation" r:id="rId11" imgW="1409400" imgH="228600" progId="Equation.3">
                  <p:embed/>
                </p:oleObj>
              </mc:Choice>
              <mc:Fallback>
                <p:oleObj name="Équation" r:id="rId11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980" y="2536054"/>
                        <a:ext cx="2536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8" name="Group 157"/>
          <p:cNvGrpSpPr/>
          <p:nvPr/>
        </p:nvGrpSpPr>
        <p:grpSpPr>
          <a:xfrm>
            <a:off x="9192344" y="5229200"/>
            <a:ext cx="2160240" cy="1512168"/>
            <a:chOff x="8940318" y="5229200"/>
            <a:chExt cx="2160240" cy="1512168"/>
          </a:xfrm>
        </p:grpSpPr>
        <p:grpSp>
          <p:nvGrpSpPr>
            <p:cNvPr id="156" name="Group 155"/>
            <p:cNvGrpSpPr/>
            <p:nvPr/>
          </p:nvGrpSpPr>
          <p:grpSpPr>
            <a:xfrm>
              <a:off x="8940318" y="5229200"/>
              <a:ext cx="2160240" cy="1512168"/>
              <a:chOff x="8940318" y="5229200"/>
              <a:chExt cx="2160240" cy="1512168"/>
            </a:xfrm>
          </p:grpSpPr>
          <p:grpSp>
            <p:nvGrpSpPr>
              <p:cNvPr id="85" name="Group 84"/>
              <p:cNvGrpSpPr/>
              <p:nvPr/>
            </p:nvGrpSpPr>
            <p:grpSpPr>
              <a:xfrm flipV="1">
                <a:off x="9264354" y="5517232"/>
                <a:ext cx="1512168" cy="1224136"/>
                <a:chOff x="3281129" y="3538635"/>
                <a:chExt cx="1512168" cy="1512168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3281129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3929201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4145225" y="3538635"/>
                  <a:ext cx="0" cy="151216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4145225" y="3538635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3929201" y="5050803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8940318" y="5229200"/>
                <a:ext cx="2160240" cy="1512168"/>
                <a:chOff x="8940318" y="5229200"/>
                <a:chExt cx="2160240" cy="1512168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8940318" y="5229200"/>
                  <a:ext cx="2160240" cy="1512168"/>
                  <a:chOff x="407368" y="3538635"/>
                  <a:chExt cx="2160240" cy="1512168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407368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1055440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>
                    <a:off x="1055440" y="5050803"/>
                    <a:ext cx="86409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>
                    <a:off x="1919536" y="3538635"/>
                    <a:ext cx="0" cy="151216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>
                    <a:off x="1919536" y="3538635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8940318" y="5775057"/>
                  <a:ext cx="2160240" cy="966311"/>
                  <a:chOff x="407368" y="3429000"/>
                  <a:chExt cx="2160240" cy="1621803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 flipV="1">
                    <a:off x="407368" y="3538635"/>
                    <a:ext cx="2160240" cy="1512168"/>
                    <a:chOff x="407368" y="3538635"/>
                    <a:chExt cx="2160240" cy="1512168"/>
                  </a:xfrm>
                </p:grpSpPr>
                <p:cxnSp>
                  <p:nvCxnSpPr>
                    <p:cNvPr id="150" name="Straight Connector 149"/>
                    <p:cNvCxnSpPr/>
                    <p:nvPr/>
                  </p:nvCxnSpPr>
                  <p:spPr bwMode="auto">
                    <a:xfrm>
                      <a:off x="407368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 bwMode="auto">
                    <a:xfrm>
                      <a:off x="105544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 bwMode="auto">
                    <a:xfrm>
                      <a:off x="1055440" y="5050803"/>
                      <a:ext cx="86409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 bwMode="auto">
                    <a:xfrm>
                      <a:off x="191953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 bwMode="auto">
                    <a:xfrm>
                      <a:off x="1919536" y="3538635"/>
                      <a:ext cx="64807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1055440" y="3538635"/>
                    <a:ext cx="864096" cy="1512168"/>
                    <a:chOff x="4841514" y="3538635"/>
                    <a:chExt cx="864096" cy="1512168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 bwMode="auto">
                    <a:xfrm>
                      <a:off x="4841514" y="3538635"/>
                      <a:ext cx="318382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 bwMode="auto">
                    <a:xfrm>
                      <a:off x="5159896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 bwMode="auto">
                    <a:xfrm>
                      <a:off x="5375920" y="3538635"/>
                      <a:ext cx="0" cy="151216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 bwMode="auto">
                    <a:xfrm>
                      <a:off x="5375920" y="3538635"/>
                      <a:ext cx="32969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 bwMode="auto">
                    <a:xfrm>
                      <a:off x="5159896" y="5050803"/>
                      <a:ext cx="21602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1397478" y="3429000"/>
                    <a:ext cx="19236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CA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Rectangle 156"/>
            <p:cNvSpPr/>
            <p:nvPr/>
          </p:nvSpPr>
          <p:spPr bwMode="auto">
            <a:xfrm>
              <a:off x="9526672" y="5851265"/>
              <a:ext cx="1041056" cy="88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 flipV="1">
            <a:off x="6456040" y="5517232"/>
            <a:ext cx="1512168" cy="1224136"/>
            <a:chOff x="3281129" y="3538635"/>
            <a:chExt cx="1512168" cy="1512168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3281129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3929201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4145225" y="3538635"/>
              <a:ext cx="0" cy="1512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4145225" y="3538635"/>
              <a:ext cx="6480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3929201" y="5050803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5" name="TextBox 164"/>
          <p:cNvSpPr txBox="1"/>
          <p:nvPr/>
        </p:nvSpPr>
        <p:spPr>
          <a:xfrm>
            <a:off x="4799856" y="1963772"/>
            <a:ext cx="48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W</a:t>
            </a:r>
            <a:r>
              <a:rPr lang="en-CA" b="1" baseline="-25000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 flipV="1">
            <a:off x="450137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 flipH="1" flipV="1">
            <a:off x="3957532" y="2143742"/>
            <a:ext cx="3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8" name="Object 4"/>
          <p:cNvGraphicFramePr>
            <a:graphicFrameLocks noChangeAspect="1"/>
          </p:cNvGraphicFramePr>
          <p:nvPr>
            <p:extLst/>
          </p:nvPr>
        </p:nvGraphicFramePr>
        <p:xfrm>
          <a:off x="6398792" y="2524350"/>
          <a:ext cx="164592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Équation" r:id="rId13" imgW="914400" imgH="228600" progId="Equation.3">
                  <p:embed/>
                </p:oleObj>
              </mc:Choice>
              <mc:Fallback>
                <p:oleObj name="Équation" r:id="rId1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792" y="2524350"/>
                        <a:ext cx="164592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4"/>
          <p:cNvGraphicFramePr>
            <a:graphicFrameLocks noChangeAspect="1"/>
          </p:cNvGraphicFramePr>
          <p:nvPr>
            <p:extLst/>
          </p:nvPr>
        </p:nvGraphicFramePr>
        <p:xfrm>
          <a:off x="6276020" y="5148084"/>
          <a:ext cx="190209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Équation" r:id="rId15" imgW="1358640" imgH="228600" progId="Equation.3">
                  <p:embed/>
                </p:oleObj>
              </mc:Choice>
              <mc:Fallback>
                <p:oleObj name="Équation" r:id="rId15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020" y="5148084"/>
                        <a:ext cx="1902096" cy="32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47328" y="2852936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1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28" y="4365105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74" name="Object 4"/>
          <p:cNvGraphicFramePr>
            <a:graphicFrameLocks noChangeAspect="1"/>
          </p:cNvGraphicFramePr>
          <p:nvPr>
            <p:extLst/>
          </p:nvPr>
        </p:nvGraphicFramePr>
        <p:xfrm>
          <a:off x="731838" y="4846638"/>
          <a:ext cx="151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Équation" r:id="rId17" imgW="1079280" imgH="241200" progId="Equation.3">
                  <p:embed/>
                </p:oleObj>
              </mc:Choice>
              <mc:Fallback>
                <p:oleObj name="Équation" r:id="rId17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846638"/>
                        <a:ext cx="151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ct 4"/>
          <p:cNvGraphicFramePr>
            <a:graphicFrameLocks noChangeAspect="1"/>
          </p:cNvGraphicFramePr>
          <p:nvPr>
            <p:extLst/>
          </p:nvPr>
        </p:nvGraphicFramePr>
        <p:xfrm>
          <a:off x="3095839" y="5494950"/>
          <a:ext cx="2628292" cy="31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Équation" r:id="rId19" imgW="1879560" imgH="228600" progId="Equation.3">
                  <p:embed/>
                </p:oleObj>
              </mc:Choice>
              <mc:Fallback>
                <p:oleObj name="Équation" r:id="rId19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839" y="5494950"/>
                        <a:ext cx="2628292" cy="3199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4"/>
          <p:cNvGraphicFramePr>
            <a:graphicFrameLocks noChangeAspect="1"/>
          </p:cNvGraphicFramePr>
          <p:nvPr>
            <p:extLst/>
          </p:nvPr>
        </p:nvGraphicFramePr>
        <p:xfrm>
          <a:off x="11468368" y="5051758"/>
          <a:ext cx="604296" cy="33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Équation" r:id="rId21" imgW="431640" imgH="241200" progId="Equation.3">
                  <p:embed/>
                </p:oleObj>
              </mc:Choice>
              <mc:Fallback>
                <p:oleObj name="Équation" r:id="rId21" imgW="431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368" y="5051758"/>
                        <a:ext cx="604296" cy="33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4"/>
          <p:cNvGraphicFramePr>
            <a:graphicFrameLocks noChangeAspect="1"/>
          </p:cNvGraphicFramePr>
          <p:nvPr>
            <p:extLst/>
          </p:nvPr>
        </p:nvGraphicFramePr>
        <p:xfrm>
          <a:off x="11467826" y="5700613"/>
          <a:ext cx="6048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Équation" r:id="rId23" imgW="431640" imgH="228600" progId="Equation.3">
                  <p:embed/>
                </p:oleObj>
              </mc:Choice>
              <mc:Fallback>
                <p:oleObj name="Équation" r:id="rId2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7826" y="5700613"/>
                        <a:ext cx="6048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4"/>
          <p:cNvGraphicFramePr>
            <a:graphicFrameLocks noChangeAspect="1"/>
          </p:cNvGraphicFramePr>
          <p:nvPr>
            <p:extLst/>
          </p:nvPr>
        </p:nvGraphicFramePr>
        <p:xfrm>
          <a:off x="11460867" y="5379336"/>
          <a:ext cx="586656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" name="Équation" r:id="rId25" imgW="419040" imgH="228600" progId="Equation.3">
                  <p:embed/>
                </p:oleObj>
              </mc:Choice>
              <mc:Fallback>
                <p:oleObj name="Équation" r:id="rId2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0867" y="5379336"/>
                        <a:ext cx="586656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" name="Straight Connector 178"/>
          <p:cNvCxnSpPr/>
          <p:nvPr/>
        </p:nvCxnSpPr>
        <p:spPr bwMode="auto">
          <a:xfrm flipV="1">
            <a:off x="407368" y="6739622"/>
            <a:ext cx="111612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Box 180"/>
          <p:cNvSpPr txBox="1"/>
          <p:nvPr/>
        </p:nvSpPr>
        <p:spPr>
          <a:xfrm>
            <a:off x="43661" y="6525344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0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763796" y="6137030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876313" y="6181708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+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8736031" y="6176551"/>
            <a:ext cx="38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solidFill>
                  <a:srgbClr val="000000"/>
                </a:solidFill>
              </a:rPr>
              <a:t>=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93" name="Object 4"/>
          <p:cNvGraphicFramePr>
            <a:graphicFrameLocks noChangeAspect="1"/>
          </p:cNvGraphicFramePr>
          <p:nvPr>
            <p:extLst/>
          </p:nvPr>
        </p:nvGraphicFramePr>
        <p:xfrm>
          <a:off x="6159745" y="1403022"/>
          <a:ext cx="58356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Équation" r:id="rId27" imgW="4813200" imgH="736560" progId="Equation.3">
                  <p:embed/>
                </p:oleObj>
              </mc:Choice>
              <mc:Fallback>
                <p:oleObj name="Équation" r:id="rId27" imgW="4813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745" y="1403022"/>
                        <a:ext cx="583565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4"/>
          <p:cNvGraphicFramePr>
            <a:graphicFrameLocks noChangeAspect="1"/>
          </p:cNvGraphicFramePr>
          <p:nvPr>
            <p:extLst/>
          </p:nvPr>
        </p:nvGraphicFramePr>
        <p:xfrm>
          <a:off x="8474304" y="3708550"/>
          <a:ext cx="341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Formel" r:id="rId29" imgW="2819160" imgH="241200" progId="Equation.3">
                  <p:embed/>
                </p:oleObj>
              </mc:Choice>
              <mc:Fallback>
                <p:oleObj name="Formel" r:id="rId29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304" y="3708550"/>
                        <a:ext cx="341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8832304" y="4653136"/>
            <a:ext cx="3312368" cy="216653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1381A-0F17-4BFF-822F-1194BB15F45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Symbol" panose="05050102010706020507" pitchFamily="18" charset="2"/>
              </a:rPr>
              <a:t>Example, take T</a:t>
            </a:r>
            <a:r>
              <a:rPr lang="en-US" altLang="en-US" baseline="-25000" smtClean="0">
                <a:sym typeface="Symbol" panose="05050102010706020507" pitchFamily="18" charset="2"/>
              </a:rPr>
              <a:t>o</a:t>
            </a:r>
            <a:r>
              <a:rPr lang="en-US" altLang="en-US" smtClean="0">
                <a:sym typeface="Symbol" panose="05050102010706020507" pitchFamily="18" charset="2"/>
              </a:rPr>
              <a:t>&lt;T</a:t>
            </a:r>
            <a:r>
              <a:rPr lang="en-US" altLang="en-US" baseline="-25000" smtClean="0">
                <a:sym typeface="Symbol" panose="05050102010706020507" pitchFamily="18" charset="2"/>
              </a:rPr>
              <a:t>1</a:t>
            </a:r>
            <a:r>
              <a:rPr lang="en-US" altLang="en-US" smtClean="0">
                <a:sym typeface="Symbol" panose="05050102010706020507" pitchFamily="18" charset="2"/>
              </a:rPr>
              <a:t>&lt;T</a:t>
            </a:r>
            <a:r>
              <a:rPr lang="en-US" altLang="en-US" baseline="-25000" smtClean="0">
                <a:sym typeface="Symbol" panose="05050102010706020507" pitchFamily="18" charset="2"/>
              </a:rPr>
              <a:t>g</a:t>
            </a:r>
            <a:endParaRPr lang="en-GB" altLang="en-US" baseline="-25000" smtClean="0">
              <a:sym typeface="Symbol" panose="05050102010706020507" pitchFamily="18" charset="2"/>
            </a:endParaRPr>
          </a:p>
        </p:txBody>
      </p:sp>
      <p:pic>
        <p:nvPicPr>
          <p:cNvPr id="72708" name="Picture 4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1350"/>
            <a:ext cx="47879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6348414" y="1773239"/>
            <a:ext cx="4319587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Large dip on B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(T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g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  <a:r>
              <a:rPr lang="en-US" altLang="en-US" sz="1800">
                <a:solidFill>
                  <a:srgbClr val="000000"/>
                </a:solidFill>
              </a:rPr>
              <a:t> Planck curve 	approaching B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(T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Dip because T</a:t>
            </a:r>
            <a:r>
              <a:rPr lang="en-US" altLang="en-US" sz="1800" baseline="-25000">
                <a:solidFill>
                  <a:srgbClr val="000000"/>
                </a:solidFill>
              </a:rPr>
              <a:t>o</a:t>
            </a:r>
            <a:r>
              <a:rPr lang="en-US" altLang="en-US" sz="1800">
                <a:solidFill>
                  <a:srgbClr val="000000"/>
                </a:solidFill>
              </a:rPr>
              <a:t>&lt;T</a:t>
            </a:r>
            <a:r>
              <a:rPr lang="en-US" altLang="en-US" sz="1800" baseline="-25000">
                <a:solidFill>
                  <a:srgbClr val="000000"/>
                </a:solidFill>
              </a:rPr>
              <a:t>g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Broad due to high pressure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Deep due to large A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(0-)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Around 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o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, there is a small hump 	approaching </a:t>
            </a:r>
            <a:r>
              <a:rPr lang="en-US" altLang="en-US" sz="1800">
                <a:solidFill>
                  <a:srgbClr val="000000"/>
                </a:solidFill>
              </a:rPr>
              <a:t>B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(T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Hump because </a:t>
            </a:r>
            <a:r>
              <a:rPr lang="en-US" altLang="en-US" sz="1800">
                <a:solidFill>
                  <a:srgbClr val="000000"/>
                </a:solidFill>
              </a:rPr>
              <a:t>T</a:t>
            </a:r>
            <a:r>
              <a:rPr lang="en-US" altLang="en-US" sz="1800" baseline="-25000">
                <a:solidFill>
                  <a:srgbClr val="000000"/>
                </a:solidFill>
              </a:rPr>
              <a:t>o</a:t>
            </a:r>
            <a:r>
              <a:rPr lang="en-US" altLang="en-US" sz="1800">
                <a:solidFill>
                  <a:srgbClr val="000000"/>
                </a:solidFill>
              </a:rPr>
              <a:t>&lt;T</a:t>
            </a:r>
            <a:r>
              <a:rPr lang="en-US" altLang="en-US" sz="1800" baseline="-25000">
                <a:solidFill>
                  <a:srgbClr val="000000"/>
                </a:solidFill>
              </a:rPr>
              <a:t>1</a:t>
            </a:r>
            <a:endParaRPr lang="en-US" altLang="en-US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Narrow due to lower pressure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Small due to </a:t>
            </a:r>
            <a:r>
              <a:rPr lang="en-US" altLang="en-US" sz="1800">
                <a:solidFill>
                  <a:srgbClr val="000000"/>
                </a:solidFill>
              </a:rPr>
              <a:t>A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(z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-)&lt; </a:t>
            </a:r>
            <a:r>
              <a:rPr lang="en-US" altLang="en-US" sz="1800">
                <a:solidFill>
                  <a:srgbClr val="000000"/>
                </a:solidFill>
              </a:rPr>
              <a:t>A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(0-)</a:t>
            </a:r>
          </a:p>
        </p:txBody>
      </p:sp>
    </p:spTree>
    <p:extLst>
      <p:ext uri="{BB962C8B-B14F-4D97-AF65-F5344CB8AC3E}">
        <p14:creationId xmlns:p14="http://schemas.microsoft.com/office/powerpoint/2010/main" val="2601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7C5C43-D4AB-4DA4-8466-7297EAE0F12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Real Earth Spectrum</a:t>
            </a:r>
            <a:endParaRPr lang="en-GB" altLang="en-US" smtClean="0"/>
          </a:p>
        </p:txBody>
      </p:sp>
      <p:pic>
        <p:nvPicPr>
          <p:cNvPr id="74756" name="Picture 4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484314"/>
            <a:ext cx="6265863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188F2F-39BB-4556-9428-9718A29734B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Real Earth Spectrum</a:t>
            </a:r>
            <a:endParaRPr lang="en-GB" altLang="en-US" smtClean="0"/>
          </a:p>
        </p:txBody>
      </p:sp>
      <p:pic>
        <p:nvPicPr>
          <p:cNvPr id="76804" name="Picture 3" descr="Fi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484314"/>
            <a:ext cx="6265863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8040688" y="1266826"/>
            <a:ext cx="2627312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Multiple Layers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</a:t>
            </a:r>
            <a:r>
              <a:rPr lang="en-US" altLang="en-US" sz="1800" baseline="-25000">
                <a:solidFill>
                  <a:srgbClr val="000000"/>
                </a:solidFill>
              </a:rPr>
              <a:t>g </a:t>
            </a: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280-290K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15CO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endParaRPr lang="en-US" altLang="en-US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Cold lower atmospheric layer T220K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Warm upper atmospheric layer with T&gt;230K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9.6 O</a:t>
            </a:r>
            <a:r>
              <a:rPr lang="en-US" altLang="en-US" sz="1800" baseline="-2500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Narrower (higher) than CO2 with T240K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Higher layer with T&gt;260 K</a:t>
            </a:r>
          </a:p>
        </p:txBody>
      </p:sp>
    </p:spTree>
    <p:extLst>
      <p:ext uri="{BB962C8B-B14F-4D97-AF65-F5344CB8AC3E}">
        <p14:creationId xmlns:p14="http://schemas.microsoft.com/office/powerpoint/2010/main" val="15744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FD4885-E999-4AFD-85A4-1A51CA613E9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3" y="27063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But, only beams with  </a:t>
            </a:r>
            <a:r>
              <a:rPr lang="en-US" altLang="en-US" dirty="0" smtClean="0">
                <a:sym typeface="Symbol" panose="05050102010706020507" pitchFamily="18" charset="2"/>
              </a:rPr>
              <a:t>1 actually interact with the layer no matter what the angle or wavelength!</a:t>
            </a:r>
            <a:endParaRPr lang="en-GB" altLang="en-US" dirty="0" smtClean="0"/>
          </a:p>
        </p:txBody>
      </p:sp>
      <p:sp>
        <p:nvSpPr>
          <p:cNvPr id="19460" name="Rectangle 4" descr="Granite"/>
          <p:cNvSpPr>
            <a:spLocks noChangeArrowheads="1"/>
          </p:cNvSpPr>
          <p:nvPr/>
        </p:nvSpPr>
        <p:spPr bwMode="auto">
          <a:xfrm>
            <a:off x="3000376" y="5157788"/>
            <a:ext cx="5832475" cy="6477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2424113" y="4905376"/>
          <a:ext cx="385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5" imgW="177569" imgH="215619" progId="Equation.3">
                  <p:embed/>
                </p:oleObj>
              </mc:Choice>
              <mc:Fallback>
                <p:oleObj name="Equation" r:id="rId5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905376"/>
                        <a:ext cx="3857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3000376" y="41497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3000376" y="2565400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9464" name="Object 9"/>
          <p:cNvGraphicFramePr>
            <a:graphicFrameLocks noChangeAspect="1"/>
          </p:cNvGraphicFramePr>
          <p:nvPr/>
        </p:nvGraphicFramePr>
        <p:xfrm>
          <a:off x="2424114" y="3860801"/>
          <a:ext cx="3571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7" imgW="164957" imgH="241091" progId="Equation.3">
                  <p:embed/>
                </p:oleObj>
              </mc:Choice>
              <mc:Fallback>
                <p:oleObj name="Equation" r:id="rId7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860801"/>
                        <a:ext cx="3571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0"/>
          <p:cNvGraphicFramePr>
            <a:graphicFrameLocks noChangeAspect="1"/>
          </p:cNvGraphicFramePr>
          <p:nvPr/>
        </p:nvGraphicFramePr>
        <p:xfrm>
          <a:off x="2451100" y="2276476"/>
          <a:ext cx="3302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9" imgW="152268" imgH="215713" progId="Equation.3">
                  <p:embed/>
                </p:oleObj>
              </mc:Choice>
              <mc:Fallback>
                <p:oleObj name="Equation" r:id="rId9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2276476"/>
                        <a:ext cx="3302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3432176" y="6092826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Shown for the vertical path ONLY!</a:t>
            </a:r>
            <a:endParaRPr lang="en-GB" altLang="en-US" sz="2000"/>
          </a:p>
        </p:txBody>
      </p:sp>
      <p:graphicFrame>
        <p:nvGraphicFramePr>
          <p:cNvPr id="19469" name="Object 22"/>
          <p:cNvGraphicFramePr>
            <a:graphicFrameLocks noChangeAspect="1"/>
          </p:cNvGraphicFramePr>
          <p:nvPr/>
        </p:nvGraphicFramePr>
        <p:xfrm>
          <a:off x="2425700" y="1125539"/>
          <a:ext cx="3571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11" imgW="164957" imgH="241091" progId="Equation.3">
                  <p:embed/>
                </p:oleObj>
              </mc:Choice>
              <mc:Fallback>
                <p:oleObj name="Equation" r:id="rId11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125539"/>
                        <a:ext cx="3571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Line 23"/>
          <p:cNvSpPr>
            <a:spLocks noChangeShapeType="1"/>
          </p:cNvSpPr>
          <p:nvPr/>
        </p:nvSpPr>
        <p:spPr bwMode="auto">
          <a:xfrm>
            <a:off x="3000376" y="141287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77855" name="Group 31"/>
          <p:cNvGrpSpPr>
            <a:grpSpLocks/>
          </p:cNvGrpSpPr>
          <p:nvPr/>
        </p:nvGrpSpPr>
        <p:grpSpPr bwMode="auto">
          <a:xfrm>
            <a:off x="6096000" y="2565400"/>
            <a:ext cx="3887788" cy="2381250"/>
            <a:chOff x="2880" y="1616"/>
            <a:chExt cx="2449" cy="1500"/>
          </a:xfrm>
        </p:grpSpPr>
        <p:sp>
          <p:nvSpPr>
            <p:cNvPr id="19478" name="Text Box 19"/>
            <p:cNvSpPr txBox="1">
              <a:spLocks noChangeArrowheads="1"/>
            </p:cNvSpPr>
            <p:nvPr/>
          </p:nvSpPr>
          <p:spPr bwMode="auto">
            <a:xfrm>
              <a:off x="3288" y="2885"/>
              <a:ext cx="20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Interaction Between Layers</a:t>
              </a:r>
              <a:endParaRPr lang="en-GB" altLang="en-US" sz="1800"/>
            </a:p>
          </p:txBody>
        </p:sp>
        <p:grpSp>
          <p:nvGrpSpPr>
            <p:cNvPr id="19479" name="Group 27"/>
            <p:cNvGrpSpPr>
              <a:grpSpLocks/>
            </p:cNvGrpSpPr>
            <p:nvPr/>
          </p:nvGrpSpPr>
          <p:grpSpPr bwMode="auto">
            <a:xfrm>
              <a:off x="2880" y="1616"/>
              <a:ext cx="1225" cy="1270"/>
              <a:chOff x="2880" y="1617"/>
              <a:chExt cx="1225" cy="1270"/>
            </a:xfrm>
          </p:grpSpPr>
          <p:sp>
            <p:nvSpPr>
              <p:cNvPr id="19480" name="AutoShape 24"/>
              <p:cNvSpPr>
                <a:spLocks/>
              </p:cNvSpPr>
              <p:nvPr/>
            </p:nvSpPr>
            <p:spPr bwMode="auto">
              <a:xfrm rot="5400000">
                <a:off x="3356" y="2138"/>
                <a:ext cx="273" cy="1225"/>
              </a:xfrm>
              <a:prstGeom prst="rightBrace">
                <a:avLst>
                  <a:gd name="adj1" fmla="val 3739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>
                <a:off x="4105" y="1617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77854" name="Group 30"/>
          <p:cNvGrpSpPr>
            <a:grpSpLocks/>
          </p:cNvGrpSpPr>
          <p:nvPr/>
        </p:nvGrpSpPr>
        <p:grpSpPr bwMode="auto">
          <a:xfrm>
            <a:off x="3792539" y="2565400"/>
            <a:ext cx="1800225" cy="2592388"/>
            <a:chOff x="1429" y="1616"/>
            <a:chExt cx="1134" cy="1633"/>
          </a:xfrm>
        </p:grpSpPr>
        <p:sp>
          <p:nvSpPr>
            <p:cNvPr id="19476" name="Text Box 28"/>
            <p:cNvSpPr txBox="1">
              <a:spLocks noChangeArrowheads="1"/>
            </p:cNvSpPr>
            <p:nvPr/>
          </p:nvSpPr>
          <p:spPr bwMode="auto">
            <a:xfrm>
              <a:off x="1701" y="2024"/>
              <a:ext cx="8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Surface Light Attenuated</a:t>
              </a:r>
              <a:endParaRPr lang="en-GB" altLang="en-US" sz="1800"/>
            </a:p>
          </p:txBody>
        </p:sp>
        <p:sp>
          <p:nvSpPr>
            <p:cNvPr id="19477" name="AutoShape 29"/>
            <p:cNvSpPr>
              <a:spLocks/>
            </p:cNvSpPr>
            <p:nvPr/>
          </p:nvSpPr>
          <p:spPr bwMode="auto">
            <a:xfrm>
              <a:off x="1429" y="1616"/>
              <a:ext cx="272" cy="1633"/>
            </a:xfrm>
            <a:prstGeom prst="rightBrace">
              <a:avLst>
                <a:gd name="adj1" fmla="val 500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9474" name="AutoShape 32"/>
          <p:cNvSpPr>
            <a:spLocks noChangeArrowheads="1"/>
          </p:cNvSpPr>
          <p:nvPr/>
        </p:nvSpPr>
        <p:spPr bwMode="auto">
          <a:xfrm>
            <a:off x="3575051" y="2565402"/>
            <a:ext cx="288925" cy="2592388"/>
          </a:xfrm>
          <a:prstGeom prst="upArrow">
            <a:avLst>
              <a:gd name="adj1" fmla="val 50000"/>
              <a:gd name="adj2" fmla="val 2243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/>
          <a:srcRect l="15087" t="5553" r="50626" b="66678"/>
          <a:stretch/>
        </p:blipFill>
        <p:spPr>
          <a:xfrm>
            <a:off x="671199" y="3039382"/>
            <a:ext cx="2286422" cy="531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484" name="AutoShape 13"/>
          <p:cNvSpPr>
            <a:spLocks noChangeArrowheads="1"/>
          </p:cNvSpPr>
          <p:nvPr/>
        </p:nvSpPr>
        <p:spPr bwMode="auto">
          <a:xfrm>
            <a:off x="5951545" y="2565401"/>
            <a:ext cx="287338" cy="1584325"/>
          </a:xfrm>
          <a:prstGeom prst="upArrow">
            <a:avLst>
              <a:gd name="adj1" fmla="val 50000"/>
              <a:gd name="adj2" fmla="val 1378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/>
          <a:srcRect l="49374" t="-1" r="392" b="61125"/>
          <a:stretch/>
        </p:blipFill>
        <p:spPr>
          <a:xfrm>
            <a:off x="9206416" y="1638034"/>
            <a:ext cx="2888812" cy="641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482" name="AutoShape 20"/>
          <p:cNvSpPr>
            <a:spLocks noChangeArrowheads="1"/>
          </p:cNvSpPr>
          <p:nvPr/>
        </p:nvSpPr>
        <p:spPr bwMode="auto">
          <a:xfrm rot="10800000">
            <a:off x="7896235" y="1412876"/>
            <a:ext cx="287338" cy="1152525"/>
          </a:xfrm>
          <a:prstGeom prst="upArrow">
            <a:avLst>
              <a:gd name="adj1" fmla="val 50000"/>
              <a:gd name="adj2" fmla="val 1002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/>
          <a:srcRect l="14745" t="60819" r="34224"/>
          <a:stretch/>
        </p:blipFill>
        <p:spPr>
          <a:xfrm>
            <a:off x="9206416" y="3101130"/>
            <a:ext cx="2888812" cy="636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4013" r="10117" b="15692"/>
          <a:stretch/>
        </p:blipFill>
        <p:spPr>
          <a:xfrm rot="5400000">
            <a:off x="2340423" y="2794815"/>
            <a:ext cx="3778980" cy="1015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4013" r="10117" b="15692"/>
          <a:stretch/>
        </p:blipFill>
        <p:spPr>
          <a:xfrm rot="5400000">
            <a:off x="5538674" y="2511022"/>
            <a:ext cx="2170538" cy="1015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4013" r="10117" b="15692"/>
          <a:stretch/>
        </p:blipFill>
        <p:spPr>
          <a:xfrm rot="16200000" flipV="1">
            <a:off x="7716063" y="1737805"/>
            <a:ext cx="1711550" cy="10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Radiation Transfer and Climate Change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1568450"/>
            <a:ext cx="11365832" cy="4525963"/>
          </a:xfrm>
        </p:spPr>
        <p:txBody>
          <a:bodyPr/>
          <a:lstStyle/>
          <a:p>
            <a:r>
              <a:rPr lang="en-CA" dirty="0" smtClean="0"/>
              <a:t>When we look down with a satellite, we see the energy that the Earth is shedding to space to cool itself</a:t>
            </a:r>
          </a:p>
          <a:p>
            <a:endParaRPr lang="en-CA" sz="2400" dirty="0"/>
          </a:p>
          <a:p>
            <a:r>
              <a:rPr lang="en-CA" dirty="0" smtClean="0"/>
              <a:t>This will balance the energy the Sun is putting into the Earth</a:t>
            </a:r>
          </a:p>
          <a:p>
            <a:endParaRPr lang="en-CA" sz="2400" dirty="0"/>
          </a:p>
          <a:p>
            <a:r>
              <a:rPr lang="en-CA" dirty="0" smtClean="0"/>
              <a:t>Remember our simple model: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 smtClean="0"/>
              <a:t>T</a:t>
            </a:r>
            <a:r>
              <a:rPr lang="en-CA" baseline="-25000" dirty="0" smtClean="0"/>
              <a:t>E</a:t>
            </a:r>
            <a:r>
              <a:rPr lang="en-CA" dirty="0" smtClean="0"/>
              <a:t>=0 no energy emitted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 smtClean="0"/>
              <a:t>Sunlight puts energy in and warms Earth </a:t>
            </a:r>
            <a:r>
              <a:rPr lang="en-CA" dirty="0" smtClean="0">
                <a:sym typeface="Symbol" panose="05050102010706020507" pitchFamily="18" charset="2"/>
              </a:rPr>
              <a:t>T</a:t>
            </a:r>
            <a:r>
              <a:rPr lang="en-CA" baseline="-25000" dirty="0" smtClean="0">
                <a:sym typeface="Symbol" panose="05050102010706020507" pitchFamily="18" charset="2"/>
              </a:rPr>
              <a:t>E</a:t>
            </a:r>
            <a:r>
              <a:rPr lang="en-CA" dirty="0" smtClean="0">
                <a:sym typeface="Symbol" panose="05050102010706020507" pitchFamily="18" charset="2"/>
              </a:rPr>
              <a:t> increases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 smtClean="0">
                <a:sym typeface="Symbol" panose="05050102010706020507" pitchFamily="18" charset="2"/>
              </a:rPr>
              <a:t>T</a:t>
            </a:r>
            <a:r>
              <a:rPr lang="en-CA" baseline="-25000" dirty="0" smtClean="0">
                <a:sym typeface="Symbol" panose="05050102010706020507" pitchFamily="18" charset="2"/>
              </a:rPr>
              <a:t>E</a:t>
            </a:r>
            <a:r>
              <a:rPr lang="en-CA" dirty="0" smtClean="0">
                <a:sym typeface="Symbol" panose="05050102010706020507" pitchFamily="18" charset="2"/>
              </a:rPr>
              <a:t>  0 means it radiates energy to space, (T</a:t>
            </a:r>
            <a:r>
              <a:rPr lang="en-CA" baseline="-25000" dirty="0" smtClean="0">
                <a:sym typeface="Symbol" panose="05050102010706020507" pitchFamily="18" charset="2"/>
              </a:rPr>
              <a:t>E</a:t>
            </a:r>
            <a:r>
              <a:rPr lang="en-CA" dirty="0" smtClean="0">
                <a:sym typeface="Symbol" panose="05050102010706020507" pitchFamily="18" charset="2"/>
              </a:rPr>
              <a:t>)</a:t>
            </a:r>
            <a:r>
              <a:rPr lang="en-CA" baseline="30000" dirty="0" smtClean="0">
                <a:sym typeface="Symbol" panose="05050102010706020507" pitchFamily="18" charset="2"/>
              </a:rPr>
              <a:t>4</a:t>
            </a:r>
            <a:r>
              <a:rPr lang="en-CA" dirty="0" smtClean="0">
                <a:sym typeface="Symbol" panose="05050102010706020507" pitchFamily="18" charset="2"/>
              </a:rPr>
              <a:t>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 smtClean="0">
                <a:sym typeface="Symbol" panose="05050102010706020507" pitchFamily="18" charset="2"/>
              </a:rPr>
              <a:t>When energy in from the Sun = Energy radiated to space, T</a:t>
            </a:r>
            <a:r>
              <a:rPr lang="en-CA" baseline="-25000" dirty="0" smtClean="0">
                <a:sym typeface="Symbol" panose="05050102010706020507" pitchFamily="18" charset="2"/>
              </a:rPr>
              <a:t>E</a:t>
            </a:r>
            <a:r>
              <a:rPr lang="en-CA" dirty="0" smtClean="0">
                <a:sym typeface="Symbol" panose="05050102010706020507" pitchFamily="18" charset="2"/>
              </a:rPr>
              <a:t> stable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How does all this enter into climate and climate change?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74937" y="1957387"/>
            <a:ext cx="8462663" cy="4525963"/>
          </a:xfrm>
        </p:spPr>
        <p:txBody>
          <a:bodyPr/>
          <a:lstStyle/>
          <a:p>
            <a:pPr eaLnBrk="1" hangingPunct="1"/>
            <a:r>
              <a:rPr lang="en-CA" altLang="en-US" sz="2800" dirty="0"/>
              <a:t>The outgoing long wavelength radiation is the heat loss mechanism for the planet</a:t>
            </a:r>
          </a:p>
          <a:p>
            <a:pPr eaLnBrk="1" hangingPunct="1"/>
            <a:endParaRPr lang="en-CA" altLang="en-US" sz="2800" dirty="0"/>
          </a:p>
          <a:p>
            <a:pPr eaLnBrk="1" hangingPunct="1"/>
            <a:r>
              <a:rPr lang="en-CA" altLang="en-US" sz="2800" dirty="0"/>
              <a:t>But Input from the Sun must = Output from Earth</a:t>
            </a:r>
          </a:p>
          <a:p>
            <a:pPr eaLnBrk="1" hangingPunct="1"/>
            <a:endParaRPr lang="en-CA" altLang="en-US" sz="2800" dirty="0"/>
          </a:p>
          <a:p>
            <a:pPr eaLnBrk="1" hangingPunct="1"/>
            <a:r>
              <a:rPr lang="en-CA" altLang="en-US" sz="2800" dirty="0" smtClean="0"/>
              <a:t>If we restrict </a:t>
            </a:r>
            <a:r>
              <a:rPr lang="en-CA" altLang="en-US" sz="2800" dirty="0"/>
              <a:t>the heat leaving, </a:t>
            </a:r>
          </a:p>
          <a:p>
            <a:pPr lvl="1" eaLnBrk="1" hangingPunct="1"/>
            <a:r>
              <a:rPr lang="en-CA" altLang="en-US" sz="2400" dirty="0"/>
              <a:t>The body will heat up in order to radiate </a:t>
            </a:r>
            <a:r>
              <a:rPr lang="en-CA" altLang="en-US" sz="2400" dirty="0" smtClean="0"/>
              <a:t>more (Newtonian spring)</a:t>
            </a:r>
            <a:endParaRPr lang="en-CA" altLang="en-US" sz="2400" dirty="0"/>
          </a:p>
          <a:p>
            <a:pPr lvl="1" eaLnBrk="1" hangingPunct="1"/>
            <a:r>
              <a:rPr lang="en-CA" altLang="en-US" sz="2400" dirty="0"/>
              <a:t>The extra radiation will </a:t>
            </a:r>
            <a:r>
              <a:rPr lang="en-CA" altLang="en-US" sz="2400" dirty="0" smtClean="0"/>
              <a:t>then balance </a:t>
            </a:r>
            <a:r>
              <a:rPr lang="en-CA" altLang="en-US" sz="2400" dirty="0"/>
              <a:t>the </a:t>
            </a:r>
            <a:r>
              <a:rPr lang="en-CA" altLang="en-US" sz="2400" dirty="0" smtClean="0"/>
              <a:t>input radiation</a:t>
            </a:r>
            <a:endParaRPr lang="en-CA" altLang="en-US" sz="2400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603698-8B21-4C9C-BB73-B560332D3A3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5" name="Picture 4" descr="https://static.skepticalscience.com/graphics/co2SaturationMyth_WaterTankAna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18" y="1838632"/>
            <a:ext cx="3656564" cy="37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Greenhouse effect!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So, how do we restrict the energy leaving?</a:t>
            </a:r>
          </a:p>
          <a:p>
            <a:endParaRPr lang="en-CA" sz="2000" dirty="0"/>
          </a:p>
          <a:p>
            <a:r>
              <a:rPr lang="en-CA" dirty="0" smtClean="0"/>
              <a:t>Gases like CO</a:t>
            </a:r>
            <a:r>
              <a:rPr lang="en-CA" baseline="-25000" dirty="0" smtClean="0"/>
              <a:t>2</a:t>
            </a:r>
            <a:r>
              <a:rPr lang="en-CA" dirty="0" smtClean="0"/>
              <a:t>, O</a:t>
            </a:r>
            <a:r>
              <a:rPr lang="en-CA" baseline="-25000" dirty="0" smtClean="0"/>
              <a:t>3</a:t>
            </a:r>
            <a:r>
              <a:rPr lang="en-CA" dirty="0" smtClean="0"/>
              <a:t>, H</a:t>
            </a:r>
            <a:r>
              <a:rPr lang="en-CA" baseline="-25000" dirty="0" smtClean="0"/>
              <a:t>2</a:t>
            </a:r>
            <a:r>
              <a:rPr lang="en-CA" dirty="0" smtClean="0"/>
              <a:t>O, and CH</a:t>
            </a:r>
            <a:r>
              <a:rPr lang="en-CA" baseline="-25000" dirty="0" smtClean="0"/>
              <a:t>4</a:t>
            </a:r>
            <a:r>
              <a:rPr lang="en-CA" dirty="0" smtClean="0"/>
              <a:t> do that!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6197"/>
            <a:ext cx="4853354" cy="33418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6462" y="3500142"/>
            <a:ext cx="7385538" cy="32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CA" sz="2800" kern="0" dirty="0" smtClean="0"/>
              <a:t>They absorb near the surface</a:t>
            </a:r>
          </a:p>
          <a:p>
            <a:r>
              <a:rPr lang="en-CA" sz="2800" kern="0" dirty="0" smtClean="0"/>
              <a:t>Transfer that energy from layer to layer</a:t>
            </a:r>
          </a:p>
          <a:p>
            <a:r>
              <a:rPr lang="en-CA" sz="2800" kern="0" dirty="0" smtClean="0"/>
              <a:t>And radiate to space from higher altitudes where </a:t>
            </a:r>
            <a:r>
              <a:rPr lang="en-CA" sz="2800" kern="0" dirty="0" err="1" smtClean="0"/>
              <a:t>T</a:t>
            </a:r>
            <a:r>
              <a:rPr lang="en-CA" sz="2800" kern="0" baseline="-25000" dirty="0" err="1" smtClean="0"/>
              <a:t>atm</a:t>
            </a:r>
            <a:r>
              <a:rPr lang="en-CA" sz="2800" kern="0" dirty="0" smtClean="0"/>
              <a:t> &lt; </a:t>
            </a:r>
            <a:r>
              <a:rPr lang="en-CA" sz="2800" kern="0" dirty="0" err="1" smtClean="0"/>
              <a:t>T</a:t>
            </a:r>
            <a:r>
              <a:rPr lang="en-CA" sz="2800" kern="0" baseline="-25000" dirty="0" err="1" smtClean="0"/>
              <a:t>g</a:t>
            </a:r>
            <a:endParaRPr lang="en-CA" sz="2800" kern="0" dirty="0" smtClean="0"/>
          </a:p>
          <a:p>
            <a:pPr lvl="1"/>
            <a:r>
              <a:rPr lang="en-CA" sz="2400" kern="0" dirty="0" smtClean="0"/>
              <a:t>Colder </a:t>
            </a:r>
            <a:r>
              <a:rPr lang="en-CA" sz="2400" kern="0" dirty="0" smtClean="0"/>
              <a:t>the point </a:t>
            </a:r>
            <a:r>
              <a:rPr lang="en-CA" sz="2400" kern="0" dirty="0" smtClean="0"/>
              <a:t>at which they radiate to space</a:t>
            </a:r>
          </a:p>
          <a:p>
            <a:pPr lvl="1"/>
            <a:r>
              <a:rPr lang="en-CA" sz="2400" kern="0" dirty="0" smtClean="0"/>
              <a:t>The less radiation they transfer to space</a:t>
            </a:r>
          </a:p>
          <a:p>
            <a:pPr lvl="1"/>
            <a:r>
              <a:rPr lang="en-CA" sz="2400" kern="0" dirty="0" smtClean="0"/>
              <a:t>The more </a:t>
            </a:r>
            <a:r>
              <a:rPr lang="en-CA" sz="2400" kern="0" dirty="0" err="1" smtClean="0"/>
              <a:t>T</a:t>
            </a:r>
            <a:r>
              <a:rPr lang="en-CA" sz="2400" kern="0" baseline="-25000" dirty="0" err="1" smtClean="0"/>
              <a:t>g</a:t>
            </a:r>
            <a:r>
              <a:rPr lang="en-CA" sz="2400" kern="0" dirty="0" smtClean="0"/>
              <a:t> increases to balance energy</a:t>
            </a:r>
            <a:endParaRPr lang="en-CA" sz="2400" kern="0" dirty="0"/>
          </a:p>
        </p:txBody>
      </p:sp>
    </p:spTree>
    <p:extLst>
      <p:ext uri="{BB962C8B-B14F-4D97-AF65-F5344CB8AC3E}">
        <p14:creationId xmlns:p14="http://schemas.microsoft.com/office/powerpoint/2010/main" val="2107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Greenhouse effect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So, how do we restrict the energy leaving?</a:t>
            </a:r>
          </a:p>
          <a:p>
            <a:endParaRPr lang="en-CA" sz="2000" dirty="0"/>
          </a:p>
          <a:p>
            <a:r>
              <a:rPr lang="en-CA" dirty="0" smtClean="0"/>
              <a:t>Gases like CO</a:t>
            </a:r>
            <a:r>
              <a:rPr lang="en-CA" baseline="-25000" dirty="0" smtClean="0"/>
              <a:t>2</a:t>
            </a:r>
            <a:r>
              <a:rPr lang="en-CA" dirty="0" smtClean="0"/>
              <a:t>, O</a:t>
            </a:r>
            <a:r>
              <a:rPr lang="en-CA" baseline="-25000" dirty="0" smtClean="0"/>
              <a:t>3</a:t>
            </a:r>
            <a:r>
              <a:rPr lang="en-CA" dirty="0" smtClean="0"/>
              <a:t>, H</a:t>
            </a:r>
            <a:r>
              <a:rPr lang="en-CA" baseline="-25000" dirty="0" smtClean="0"/>
              <a:t>2</a:t>
            </a:r>
            <a:r>
              <a:rPr lang="en-CA" dirty="0" smtClean="0"/>
              <a:t>O, and CH</a:t>
            </a:r>
            <a:r>
              <a:rPr lang="en-CA" baseline="-25000" dirty="0" smtClean="0"/>
              <a:t>4</a:t>
            </a:r>
            <a:r>
              <a:rPr lang="en-CA" dirty="0" smtClean="0"/>
              <a:t> do that!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6197"/>
            <a:ext cx="4853354" cy="334180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6462" y="3500142"/>
            <a:ext cx="7385538" cy="32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CA" sz="2800" kern="0" dirty="0" smtClean="0"/>
              <a:t>They absorb near the surface</a:t>
            </a:r>
          </a:p>
          <a:p>
            <a:r>
              <a:rPr lang="en-CA" sz="2800" kern="0" dirty="0" smtClean="0"/>
              <a:t>Transfer that energy from layer to layer</a:t>
            </a:r>
          </a:p>
          <a:p>
            <a:r>
              <a:rPr lang="en-CA" sz="2800" kern="0" dirty="0" smtClean="0"/>
              <a:t>And radiate to space from higher altitudes where </a:t>
            </a:r>
            <a:r>
              <a:rPr lang="en-CA" sz="2800" kern="0" dirty="0" err="1" smtClean="0"/>
              <a:t>T</a:t>
            </a:r>
            <a:r>
              <a:rPr lang="en-CA" sz="2800" kern="0" baseline="-25000" dirty="0" err="1" smtClean="0"/>
              <a:t>atm</a:t>
            </a:r>
            <a:r>
              <a:rPr lang="en-CA" sz="2800" kern="0" dirty="0" smtClean="0"/>
              <a:t> &lt; </a:t>
            </a:r>
            <a:r>
              <a:rPr lang="en-CA" sz="2800" kern="0" dirty="0" err="1" smtClean="0"/>
              <a:t>T</a:t>
            </a:r>
            <a:r>
              <a:rPr lang="en-CA" sz="2800" kern="0" baseline="-25000" dirty="0" err="1" smtClean="0"/>
              <a:t>g</a:t>
            </a:r>
            <a:endParaRPr lang="en-CA" sz="2800" kern="0" dirty="0" smtClean="0"/>
          </a:p>
          <a:p>
            <a:pPr lvl="1"/>
            <a:r>
              <a:rPr lang="en-CA" sz="2400" kern="0" dirty="0" smtClean="0"/>
              <a:t>Colder the point at which they radiate to space</a:t>
            </a:r>
          </a:p>
          <a:p>
            <a:pPr lvl="1"/>
            <a:r>
              <a:rPr lang="en-CA" sz="2400" kern="0" dirty="0" smtClean="0"/>
              <a:t>The less radiation they transfer to space</a:t>
            </a:r>
          </a:p>
          <a:p>
            <a:pPr lvl="1"/>
            <a:r>
              <a:rPr lang="en-CA" sz="2400" kern="0" dirty="0" smtClean="0"/>
              <a:t>The more </a:t>
            </a:r>
            <a:r>
              <a:rPr lang="en-CA" sz="2400" kern="0" dirty="0" err="1" smtClean="0"/>
              <a:t>T</a:t>
            </a:r>
            <a:r>
              <a:rPr lang="en-CA" sz="2400" kern="0" baseline="-25000" dirty="0" err="1" smtClean="0"/>
              <a:t>g</a:t>
            </a:r>
            <a:r>
              <a:rPr lang="en-CA" sz="2400" kern="0" dirty="0" smtClean="0"/>
              <a:t> increases to balance energy</a:t>
            </a:r>
            <a:endParaRPr lang="en-CA" sz="24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8807272" y="150566"/>
            <a:ext cx="332935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Where does radiation escape to space?</a:t>
            </a:r>
          </a:p>
          <a:p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From the point where the optical depth, </a:t>
            </a:r>
            <a:r>
              <a:rPr lang="en-CA" dirty="0" smtClean="0">
                <a:solidFill>
                  <a:srgbClr val="FF0000"/>
                </a:solidFill>
                <a:sym typeface="Symbol" panose="05050102010706020507" pitchFamily="18" charset="2"/>
              </a:rPr>
              <a:t> =1.</a:t>
            </a:r>
          </a:p>
          <a:p>
            <a:endParaRPr lang="en-CA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CA" dirty="0" smtClean="0">
                <a:solidFill>
                  <a:srgbClr val="FF0000"/>
                </a:solidFill>
                <a:sym typeface="Symbol" panose="05050102010706020507" pitchFamily="18" charset="2"/>
              </a:rPr>
              <a:t>Above this,  &lt; 1 and chance for absorption is small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Greenhouse effect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BF2-86DF-4DBE-8178-3F4ACFB178C1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04" y="1181150"/>
            <a:ext cx="5977624" cy="57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Can see the effect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BE9F23-84CA-4827-827F-2C2B3CBEDCE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3972" name="Content Placeholder 12"/>
          <p:cNvSpPr>
            <a:spLocks noGrp="1"/>
          </p:cNvSpPr>
          <p:nvPr>
            <p:ph idx="1"/>
          </p:nvPr>
        </p:nvSpPr>
        <p:spPr>
          <a:xfrm>
            <a:off x="1703388" y="1600201"/>
            <a:ext cx="8856662" cy="4525963"/>
          </a:xfrm>
        </p:spPr>
        <p:txBody>
          <a:bodyPr/>
          <a:lstStyle/>
          <a:p>
            <a:pPr eaLnBrk="1" hangingPunct="1"/>
            <a:r>
              <a:rPr lang="en-CA" altLang="en-US" smtClean="0"/>
              <a:t>How much radiation left the earth with no CO</a:t>
            </a:r>
            <a:r>
              <a:rPr lang="en-CA" altLang="en-US" baseline="-25000" smtClean="0"/>
              <a:t>2</a:t>
            </a:r>
            <a:endParaRPr lang="en-CA" altLang="en-US" smtClean="0"/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Add 1 ppm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Go to 400 ppm 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Increase to 1000 ppm</a:t>
            </a:r>
          </a:p>
        </p:txBody>
      </p:sp>
    </p:spTree>
    <p:extLst>
      <p:ext uri="{BB962C8B-B14F-4D97-AF65-F5344CB8AC3E}">
        <p14:creationId xmlns:p14="http://schemas.microsoft.com/office/powerpoint/2010/main" val="7033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7106F9-4DDD-4D44-A8AF-BD050729380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849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75" y="998539"/>
            <a:ext cx="53101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119336" y="6021389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b="1" dirty="0">
                <a:solidFill>
                  <a:srgbClr val="000000"/>
                </a:solidFill>
              </a:rPr>
              <a:t>CO</a:t>
            </a:r>
            <a:r>
              <a:rPr lang="en-CA" altLang="en-US" sz="1800" b="1" baseline="-25000" dirty="0">
                <a:solidFill>
                  <a:srgbClr val="000000"/>
                </a:solidFill>
              </a:rPr>
              <a:t>2</a:t>
            </a:r>
            <a:r>
              <a:rPr lang="en-CA" altLang="en-US" sz="1800" b="1" dirty="0">
                <a:solidFill>
                  <a:srgbClr val="000000"/>
                </a:solidFill>
              </a:rPr>
              <a:t> = 0 </a:t>
            </a:r>
            <a:r>
              <a:rPr lang="en-CA" altLang="en-US" sz="1800" b="1" dirty="0" err="1">
                <a:solidFill>
                  <a:srgbClr val="000000"/>
                </a:solidFill>
              </a:rPr>
              <a:t>ppmv</a:t>
            </a:r>
            <a:endParaRPr lang="en-CA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51" y="1916832"/>
            <a:ext cx="391308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EDA300-4050-4F27-A291-64E1476F731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86019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00" y="915989"/>
            <a:ext cx="5316537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5"/>
          <p:cNvSpPr txBox="1">
            <a:spLocks noChangeArrowheads="1"/>
          </p:cNvSpPr>
          <p:nvPr/>
        </p:nvSpPr>
        <p:spPr bwMode="auto">
          <a:xfrm>
            <a:off x="119336" y="6021389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b="1" dirty="0">
                <a:solidFill>
                  <a:srgbClr val="000000"/>
                </a:solidFill>
              </a:rPr>
              <a:t>CO</a:t>
            </a:r>
            <a:r>
              <a:rPr lang="en-CA" altLang="en-US" sz="1800" b="1" baseline="-25000" dirty="0">
                <a:solidFill>
                  <a:srgbClr val="000000"/>
                </a:solidFill>
              </a:rPr>
              <a:t>2</a:t>
            </a:r>
            <a:r>
              <a:rPr lang="en-CA" altLang="en-US" sz="1800" b="1" dirty="0">
                <a:solidFill>
                  <a:srgbClr val="000000"/>
                </a:solidFill>
              </a:rPr>
              <a:t> = 1 </a:t>
            </a:r>
            <a:r>
              <a:rPr lang="en-CA" altLang="en-US" sz="1800" b="1" dirty="0" err="1">
                <a:solidFill>
                  <a:srgbClr val="000000"/>
                </a:solidFill>
              </a:rPr>
              <a:t>ppmv</a:t>
            </a:r>
            <a:endParaRPr lang="en-CA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51" y="1916832"/>
            <a:ext cx="3913085" cy="3816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188245" y="5918766"/>
                <a:ext cx="1221040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245" y="5918766"/>
                <a:ext cx="1221040" cy="401072"/>
              </a:xfrm>
              <a:prstGeom prst="rect">
                <a:avLst/>
              </a:prstGeom>
              <a:blipFill rotWithShape="0">
                <a:blip r:embed="rId4"/>
                <a:stretch>
                  <a:fillRect l="-1990" r="-4975" b="-12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H="1" flipV="1">
            <a:off x="10038735" y="5063613"/>
            <a:ext cx="14753" cy="855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57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4851D-1E51-48E3-A01F-C50B7EF48F9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870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49" y="971551"/>
            <a:ext cx="5376862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119336" y="6021389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b="1">
                <a:solidFill>
                  <a:srgbClr val="000000"/>
                </a:solidFill>
              </a:rPr>
              <a:t>CO</a:t>
            </a:r>
            <a:r>
              <a:rPr lang="en-CA" altLang="en-US" sz="1800" b="1" baseline="-25000">
                <a:solidFill>
                  <a:srgbClr val="000000"/>
                </a:solidFill>
              </a:rPr>
              <a:t>2</a:t>
            </a:r>
            <a:r>
              <a:rPr lang="en-CA" altLang="en-US" sz="1800" b="1">
                <a:solidFill>
                  <a:srgbClr val="000000"/>
                </a:solidFill>
              </a:rPr>
              <a:t> = 400 ppmv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51" y="1916832"/>
            <a:ext cx="3913085" cy="3816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88245" y="5918766"/>
                <a:ext cx="1221040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245" y="5918766"/>
                <a:ext cx="1221040" cy="401072"/>
              </a:xfrm>
              <a:prstGeom prst="rect">
                <a:avLst/>
              </a:prstGeom>
              <a:blipFill rotWithShape="0">
                <a:blip r:embed="rId4"/>
                <a:stretch>
                  <a:fillRect l="-1990" r="-4975" b="-12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 flipV="1">
            <a:off x="9389806" y="4837471"/>
            <a:ext cx="0" cy="10812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25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FC0EC-5D36-424E-8E6D-5C524B8F7898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880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61" y="957263"/>
            <a:ext cx="544988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4"/>
          <p:cNvSpPr txBox="1">
            <a:spLocks noChangeArrowheads="1"/>
          </p:cNvSpPr>
          <p:nvPr/>
        </p:nvSpPr>
        <p:spPr bwMode="auto">
          <a:xfrm>
            <a:off x="119336" y="6021389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 b="1">
                <a:solidFill>
                  <a:srgbClr val="000000"/>
                </a:solidFill>
              </a:rPr>
              <a:t>CO</a:t>
            </a:r>
            <a:r>
              <a:rPr lang="en-CA" altLang="en-US" sz="1800" b="1" baseline="-25000">
                <a:solidFill>
                  <a:srgbClr val="000000"/>
                </a:solidFill>
              </a:rPr>
              <a:t>2</a:t>
            </a:r>
            <a:r>
              <a:rPr lang="en-CA" altLang="en-US" sz="1800" b="1">
                <a:solidFill>
                  <a:srgbClr val="000000"/>
                </a:solidFill>
              </a:rPr>
              <a:t> = 1000 ppmv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51" y="1916832"/>
            <a:ext cx="3913085" cy="3816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88245" y="5918766"/>
                <a:ext cx="1221040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CA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245" y="5918766"/>
                <a:ext cx="1221040" cy="401072"/>
              </a:xfrm>
              <a:prstGeom prst="rect">
                <a:avLst/>
              </a:prstGeom>
              <a:blipFill rotWithShape="0">
                <a:blip r:embed="rId4"/>
                <a:stretch>
                  <a:fillRect l="-1990" r="-4975" b="-12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 flipV="1">
            <a:off x="9281652" y="4798142"/>
            <a:ext cx="24581" cy="11359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58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365125"/>
            <a:ext cx="111360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Carrying through the diffuse, 2-stream approximation </a:t>
            </a:r>
            <a:br>
              <a:rPr lang="en-CA" dirty="0" smtClean="0"/>
            </a:br>
            <a:r>
              <a:rPr lang="en-CA" dirty="0" smtClean="0"/>
              <a:t>(that only </a:t>
            </a:r>
            <a:r>
              <a:rPr lang="en-CA" dirty="0" smtClean="0">
                <a:sym typeface="Symbol" panose="05050102010706020507" pitchFamily="18" charset="2"/>
              </a:rPr>
              <a:t>=1 contributes to the integral)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731" y="2034635"/>
            <a:ext cx="6053270" cy="435133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Definition of transmission coefficient averaged over all </a:t>
            </a:r>
            <a:r>
              <a:rPr lang="en-CA" sz="2400" dirty="0" smtClean="0">
                <a:sym typeface="Symbol" panose="05050102010706020507" pitchFamily="18" charset="2"/>
              </a:rPr>
              <a:t></a:t>
            </a: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dirty="0" smtClean="0"/>
              <a:t>Set </a:t>
            </a:r>
            <a:r>
              <a:rPr lang="en-CA" sz="2400" dirty="0" smtClean="0">
                <a:sym typeface="Symbol" panose="05050102010706020507" pitchFamily="18" charset="2"/>
              </a:rPr>
              <a:t></a:t>
            </a:r>
            <a:r>
              <a:rPr lang="en-CA" sz="2400" baseline="-25000" dirty="0" smtClean="0">
                <a:sym typeface="Symbol" panose="05050102010706020507" pitchFamily="18" charset="2"/>
              </a:rPr>
              <a:t></a:t>
            </a:r>
            <a:r>
              <a:rPr lang="en-CA" sz="2400" dirty="0" smtClean="0">
                <a:sym typeface="Symbol" panose="05050102010706020507" pitchFamily="18" charset="2"/>
              </a:rPr>
              <a:t> = 1 as the only angle ̄ that contributes</a:t>
            </a:r>
          </a:p>
          <a:p>
            <a:endParaRPr lang="en-CA" sz="2400" dirty="0">
              <a:sym typeface="Symbol" panose="05050102010706020507" pitchFamily="18" charset="2"/>
            </a:endParaRPr>
          </a:p>
          <a:p>
            <a:r>
              <a:rPr lang="en-CA" sz="2400" dirty="0" smtClean="0">
                <a:sym typeface="Symbol" panose="05050102010706020507" pitchFamily="18" charset="2"/>
              </a:rPr>
              <a:t>Evaluate the exponential integral = 0.2194</a:t>
            </a:r>
          </a:p>
          <a:p>
            <a:endParaRPr lang="en-CA" sz="2400" dirty="0">
              <a:sym typeface="Symbol" panose="05050102010706020507" pitchFamily="18" charset="2"/>
            </a:endParaRPr>
          </a:p>
          <a:p>
            <a:r>
              <a:rPr lang="en-CA" sz="2400" dirty="0" smtClean="0">
                <a:sym typeface="Symbol" panose="05050102010706020507" pitchFamily="18" charset="2"/>
              </a:rPr>
              <a:t>Solve for ̄  3/5    53</a:t>
            </a:r>
            <a:r>
              <a:rPr lang="en-CA" sz="2400" baseline="30000" dirty="0" smtClean="0">
                <a:sym typeface="Symbol" panose="05050102010706020507" pitchFamily="18" charset="2"/>
              </a:rPr>
              <a:t>o</a:t>
            </a:r>
            <a:endParaRPr lang="en-CA" sz="24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407" y="1873706"/>
                <a:ext cx="6219395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sup>
                      </m:sSup>
                      <m: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    </m:t>
                      </m:r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=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sup>
                          </m:sSup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</m:oMath>
                  </m:oMathPara>
                </a14:m>
                <a:endParaRPr lang="en-CA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" y="1873706"/>
                <a:ext cx="6219395" cy="691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61139" y="3124310"/>
                <a:ext cx="4727897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den>
                          </m:f>
                        </m:sup>
                      </m:sSup>
                      <m: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 </m:t>
                      </m:r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sup>
                          </m:sSup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39" y="3124310"/>
                <a:ext cx="4727897" cy="691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61139" y="4374914"/>
                <a:ext cx="3736472" cy="482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den>
                          </m:f>
                        </m:sup>
                      </m:sSup>
                      <m: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 </m:t>
                      </m:r>
                      <m:r>
                        <a:rPr lang="en-CA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2914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39" y="4374914"/>
                <a:ext cx="3736472" cy="4826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38558" y="5364803"/>
                <a:ext cx="1965025" cy="626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2914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58" y="5364803"/>
                <a:ext cx="1965025" cy="6263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3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›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ABFBD-2E2E-4D61-938A-33684A828022}" type="slidenum">
              <a:rPr lang="en-GB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Radiative forcing of gas (</a:t>
            </a:r>
            <a:r>
              <a:rPr lang="en-US" altLang="en-US" smtClean="0">
                <a:sym typeface="Symbol" panose="05050102010706020507" pitchFamily="18" charset="2"/>
              </a:rPr>
              <a:t>I)</a:t>
            </a:r>
            <a:endParaRPr lang="en-US" altLang="en-US" smtClean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0150"/>
            <a:ext cx="4592638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938588"/>
            <a:ext cx="4552950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1600200" y="5062539"/>
            <a:ext cx="4516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›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800" dirty="0">
                <a:solidFill>
                  <a:srgbClr val="000000"/>
                </a:solidFill>
              </a:rPr>
              <a:t>Try it yourself at: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CA" altLang="en-US" sz="1600" dirty="0">
                <a:solidFill>
                  <a:srgbClr val="000000"/>
                </a:solidFill>
                <a:hlinkClick r:id="rId5"/>
              </a:rPr>
              <a:t>http://climatemodels.uchicago.edu/modtran/</a:t>
            </a:r>
            <a:endParaRPr lang="en-CA" altLang="en-US" sz="16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1600" dirty="0">
              <a:solidFill>
                <a:srgbClr val="000000"/>
              </a:solidFill>
            </a:endParaRPr>
          </a:p>
        </p:txBody>
      </p:sp>
      <p:sp>
        <p:nvSpPr>
          <p:cNvPr id="89095" name="TextBox 1"/>
          <p:cNvSpPr txBox="1">
            <a:spLocks noChangeArrowheads="1"/>
          </p:cNvSpPr>
          <p:nvPr/>
        </p:nvSpPr>
        <p:spPr bwMode="auto">
          <a:xfrm>
            <a:off x="6178551" y="1250951"/>
            <a:ext cx="4454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›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>
                <a:solidFill>
                  <a:srgbClr val="000000"/>
                </a:solidFill>
              </a:rPr>
              <a:t>Doubling CO</a:t>
            </a:r>
            <a:r>
              <a:rPr lang="en-CA" altLang="en-US" sz="1800" baseline="-25000">
                <a:solidFill>
                  <a:srgbClr val="000000"/>
                </a:solidFill>
              </a:rPr>
              <a:t>2</a:t>
            </a:r>
            <a:r>
              <a:rPr lang="en-CA" altLang="en-US" sz="1800">
                <a:solidFill>
                  <a:srgbClr val="000000"/>
                </a:solidFill>
              </a:rPr>
              <a:t> gives less radiative escape by </a:t>
            </a:r>
            <a:r>
              <a:rPr lang="en-CA" altLang="en-US" sz="1800">
                <a:solidFill>
                  <a:srgbClr val="000000"/>
                </a:solidFill>
                <a:sym typeface="Symbol" panose="05050102010706020507" pitchFamily="18" charset="2"/>
              </a:rPr>
              <a:t>I = 3.39 W/m</a:t>
            </a:r>
            <a:r>
              <a:rPr lang="en-CA" altLang="en-US" sz="1800" baseline="30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endParaRPr lang="en-CA" altLang="en-US" sz="1800" baseline="30000">
              <a:solidFill>
                <a:srgbClr val="000000"/>
              </a:solidFill>
            </a:endParaRPr>
          </a:p>
        </p:txBody>
      </p:sp>
      <p:sp>
        <p:nvSpPr>
          <p:cNvPr id="89096" name="TextBox 7"/>
          <p:cNvSpPr txBox="1">
            <a:spLocks noChangeArrowheads="1"/>
          </p:cNvSpPr>
          <p:nvPr/>
        </p:nvSpPr>
        <p:spPr bwMode="auto">
          <a:xfrm>
            <a:off x="6869114" y="3292476"/>
            <a:ext cx="304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›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800">
                <a:solidFill>
                  <a:srgbClr val="000000"/>
                </a:solidFill>
              </a:rPr>
              <a:t>Increasing CH</a:t>
            </a:r>
            <a:r>
              <a:rPr lang="en-CA" altLang="en-US" sz="1800" baseline="-25000">
                <a:solidFill>
                  <a:srgbClr val="000000"/>
                </a:solidFill>
              </a:rPr>
              <a:t>4</a:t>
            </a:r>
            <a:r>
              <a:rPr lang="en-CA" altLang="en-US" sz="1800">
                <a:solidFill>
                  <a:srgbClr val="000000"/>
                </a:solidFill>
              </a:rPr>
              <a:t> by factor of 8 gives </a:t>
            </a:r>
            <a:r>
              <a:rPr lang="en-CA" altLang="en-US" sz="1800">
                <a:solidFill>
                  <a:srgbClr val="000000"/>
                </a:solidFill>
                <a:sym typeface="Symbol" panose="05050102010706020507" pitchFamily="18" charset="2"/>
              </a:rPr>
              <a:t>I = 1.95 W/m</a:t>
            </a:r>
            <a:r>
              <a:rPr lang="en-CA" altLang="en-US" sz="1800" baseline="30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endParaRPr lang="en-CA" altLang="en-US" sz="18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All this means….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1487488" y="1417638"/>
            <a:ext cx="10368706" cy="4525963"/>
          </a:xfrm>
        </p:spPr>
        <p:txBody>
          <a:bodyPr/>
          <a:lstStyle/>
          <a:p>
            <a:r>
              <a:rPr lang="en-CA" altLang="en-US" sz="2800" dirty="0" smtClean="0"/>
              <a:t>Increasing from </a:t>
            </a:r>
            <a:r>
              <a:rPr lang="en-CA" altLang="en-US" sz="2800" dirty="0"/>
              <a:t>300 to 600 </a:t>
            </a:r>
            <a:r>
              <a:rPr lang="en-CA" altLang="en-US" sz="2800" dirty="0" err="1"/>
              <a:t>ppm</a:t>
            </a:r>
            <a:r>
              <a:rPr lang="en-CA" altLang="en-US" sz="2800" baseline="-25000" dirty="0" err="1"/>
              <a:t>v</a:t>
            </a:r>
            <a:r>
              <a:rPr lang="en-CA" altLang="en-US" sz="2800" dirty="0"/>
              <a:t> CO</a:t>
            </a:r>
            <a:r>
              <a:rPr lang="en-CA" altLang="en-US" sz="2800" baseline="-25000" dirty="0"/>
              <a:t>2</a:t>
            </a:r>
            <a:r>
              <a:rPr lang="en-CA" altLang="en-US" sz="2800" dirty="0"/>
              <a:t> </a:t>
            </a:r>
            <a:r>
              <a:rPr lang="en-CA" altLang="en-US" sz="2800" dirty="0" smtClean="0"/>
              <a:t>means there </a:t>
            </a:r>
            <a:r>
              <a:rPr lang="en-CA" altLang="en-US" sz="2800" dirty="0"/>
              <a:t>is an extra </a:t>
            </a:r>
            <a:br>
              <a:rPr lang="en-CA" altLang="en-US" sz="2800" dirty="0"/>
            </a:br>
            <a:r>
              <a:rPr lang="en-CA" altLang="en-US" sz="2800" dirty="0"/>
              <a:t>3.39 W</a:t>
            </a:r>
            <a:r>
              <a:rPr lang="en-CA" altLang="en-US" sz="2800" dirty="0">
                <a:sym typeface="Symbol" panose="05050102010706020507" pitchFamily="18" charset="2"/>
              </a:rPr>
              <a:t>m</a:t>
            </a:r>
            <a:r>
              <a:rPr lang="en-CA" altLang="en-US" sz="2800" baseline="30000" dirty="0">
                <a:sym typeface="Symbol" panose="05050102010706020507" pitchFamily="18" charset="2"/>
              </a:rPr>
              <a:t>-2</a:t>
            </a:r>
            <a:r>
              <a:rPr lang="en-CA" altLang="en-US" sz="2800" dirty="0">
                <a:sym typeface="Symbol" panose="05050102010706020507" pitchFamily="18" charset="2"/>
              </a:rPr>
              <a:t> remaining in the atmospheric system</a:t>
            </a:r>
          </a:p>
          <a:p>
            <a:endParaRPr lang="en-CA" altLang="en-US" sz="2800" dirty="0">
              <a:sym typeface="Symbol" panose="05050102010706020507" pitchFamily="18" charset="2"/>
            </a:endParaRPr>
          </a:p>
          <a:p>
            <a:r>
              <a:rPr lang="en-CA" altLang="en-US" sz="2800" dirty="0">
                <a:sym typeface="Symbol" panose="05050102010706020507" pitchFamily="18" charset="2"/>
              </a:rPr>
              <a:t>That will cause the system to heat up enough so that T</a:t>
            </a:r>
            <a:r>
              <a:rPr lang="en-CA" altLang="en-US" sz="2800" baseline="30000" dirty="0">
                <a:sym typeface="Symbol" panose="05050102010706020507" pitchFamily="18" charset="2"/>
              </a:rPr>
              <a:t>4</a:t>
            </a:r>
            <a:r>
              <a:rPr lang="en-CA" altLang="en-US" sz="2800" dirty="0">
                <a:sym typeface="Symbol" panose="05050102010706020507" pitchFamily="18" charset="2"/>
              </a:rPr>
              <a:t> </a:t>
            </a:r>
            <a:r>
              <a:rPr lang="en-CA" altLang="en-US" sz="2800" dirty="0" smtClean="0">
                <a:sym typeface="Symbol" panose="05050102010706020507" pitchFamily="18" charset="2"/>
              </a:rPr>
              <a:t>can increase </a:t>
            </a:r>
            <a:r>
              <a:rPr lang="en-CA" altLang="en-US" sz="2800" dirty="0">
                <a:sym typeface="Symbol" panose="05050102010706020507" pitchFamily="18" charset="2"/>
              </a:rPr>
              <a:t>by </a:t>
            </a:r>
            <a:r>
              <a:rPr lang="en-CA" altLang="en-US" sz="2800" dirty="0"/>
              <a:t>~3.39 W</a:t>
            </a:r>
            <a:r>
              <a:rPr lang="en-CA" altLang="en-US" sz="2800" dirty="0">
                <a:sym typeface="Symbol" panose="05050102010706020507" pitchFamily="18" charset="2"/>
              </a:rPr>
              <a:t>m</a:t>
            </a:r>
            <a:r>
              <a:rPr lang="en-CA" altLang="en-US" sz="2800" baseline="30000" dirty="0">
                <a:sym typeface="Symbol" panose="05050102010706020507" pitchFamily="18" charset="2"/>
              </a:rPr>
              <a:t>-2</a:t>
            </a:r>
            <a:r>
              <a:rPr lang="en-CA" altLang="en-US" sz="2800" dirty="0">
                <a:sym typeface="Symbol" panose="05050102010706020507" pitchFamily="18" charset="2"/>
              </a:rPr>
              <a:t> to keep </a:t>
            </a:r>
            <a:r>
              <a:rPr lang="en-CA" altLang="en-US" sz="2800" dirty="0" smtClean="0">
                <a:sym typeface="Symbol" panose="05050102010706020507" pitchFamily="18" charset="2"/>
              </a:rPr>
              <a:t>power-in =power-out</a:t>
            </a:r>
            <a:endParaRPr lang="en-CA" altLang="en-US" sz="2800" dirty="0">
              <a:sym typeface="Symbol" panose="05050102010706020507" pitchFamily="18" charset="2"/>
            </a:endParaRPr>
          </a:p>
          <a:p>
            <a:endParaRPr lang="en-CA" altLang="en-US" sz="2800" dirty="0">
              <a:sym typeface="Symbol" panose="05050102010706020507" pitchFamily="18" charset="2"/>
            </a:endParaRPr>
          </a:p>
          <a:p>
            <a:r>
              <a:rPr lang="en-CA" altLang="en-US" sz="2800" dirty="0">
                <a:sym typeface="Symbol" panose="05050102010706020507" pitchFamily="18" charset="2"/>
              </a:rPr>
              <a:t>Starting with a surface temperature of 288 K, the temperature where </a:t>
            </a:r>
            <a:r>
              <a:rPr lang="en-CA" altLang="en-US" sz="2800" dirty="0" smtClean="0">
                <a:sym typeface="Symbol" panose="05050102010706020507" pitchFamily="18" charset="2"/>
              </a:rPr>
              <a:t>power-input </a:t>
            </a:r>
            <a:r>
              <a:rPr lang="en-CA" altLang="en-US" sz="2800" dirty="0">
                <a:sym typeface="Symbol" panose="05050102010706020507" pitchFamily="18" charset="2"/>
              </a:rPr>
              <a:t>= </a:t>
            </a:r>
            <a:r>
              <a:rPr lang="en-CA" altLang="en-US" sz="2800" dirty="0" smtClean="0">
                <a:sym typeface="Symbol" panose="05050102010706020507" pitchFamily="18" charset="2"/>
              </a:rPr>
              <a:t>power-output would be </a:t>
            </a:r>
            <a:r>
              <a:rPr lang="en-CA" altLang="en-US" sz="2800" dirty="0">
                <a:sym typeface="Symbol" panose="05050102010706020507" pitchFamily="18" charset="2"/>
              </a:rPr>
              <a:t>288.7 K</a:t>
            </a:r>
          </a:p>
          <a:p>
            <a:endParaRPr lang="en-CA" altLang="en-US" sz="2800" dirty="0">
              <a:sym typeface="Symbol" panose="05050102010706020507" pitchFamily="18" charset="2"/>
            </a:endParaRPr>
          </a:p>
          <a:p>
            <a:r>
              <a:rPr lang="en-CA" altLang="en-US" sz="2800" dirty="0">
                <a:sym typeface="Symbol" panose="05050102010706020507" pitchFamily="18" charset="2"/>
              </a:rPr>
              <a:t>So </a:t>
            </a:r>
            <a:r>
              <a:rPr lang="en-CA" altLang="en-US" sz="2800" dirty="0" smtClean="0">
                <a:sym typeface="Symbol" panose="05050102010706020507" pitchFamily="18" charset="2"/>
              </a:rPr>
              <a:t>the </a:t>
            </a:r>
            <a:r>
              <a:rPr lang="en-CA" altLang="en-US" sz="2800" dirty="0">
                <a:sym typeface="Symbol" panose="05050102010706020507" pitchFamily="18" charset="2"/>
              </a:rPr>
              <a:t>system temperature </a:t>
            </a:r>
            <a:r>
              <a:rPr lang="en-CA" altLang="en-US" sz="2800" dirty="0" smtClean="0">
                <a:sym typeface="Symbol" panose="05050102010706020507" pitchFamily="18" charset="2"/>
              </a:rPr>
              <a:t>must increase by </a:t>
            </a:r>
            <a:r>
              <a:rPr lang="en-CA" altLang="en-US" sz="2800" dirty="0">
                <a:sym typeface="Symbol" panose="05050102010706020507" pitchFamily="18" charset="2"/>
              </a:rPr>
              <a:t>0.7 </a:t>
            </a:r>
            <a:r>
              <a:rPr lang="en-CA" altLang="en-US" sz="2800" dirty="0" smtClean="0">
                <a:sym typeface="Symbol" panose="05050102010706020507" pitchFamily="18" charset="2"/>
              </a:rPr>
              <a:t>K to balance</a:t>
            </a:r>
            <a:endParaRPr lang="en-CA" altLang="en-US" sz="2800" dirty="0">
              <a:sym typeface="Symbol" panose="05050102010706020507" pitchFamily="18" charset="2"/>
            </a:endParaRPr>
          </a:p>
          <a:p>
            <a:endParaRPr lang="en-CA" alt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›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A02B0-BF53-4097-903D-92459E237E95}" type="slidenum">
              <a:rPr lang="en-GB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The Physical Basis for CO</a:t>
            </a:r>
            <a:r>
              <a:rPr lang="en-CA" altLang="en-US" baseline="-25000" smtClean="0"/>
              <a:t>2</a:t>
            </a:r>
            <a:r>
              <a:rPr lang="en-CA" altLang="en-US" smtClean="0"/>
              <a:t> Induced Climate Change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1703389" y="1600201"/>
            <a:ext cx="8713787" cy="4525963"/>
          </a:xfrm>
        </p:spPr>
        <p:txBody>
          <a:bodyPr/>
          <a:lstStyle/>
          <a:p>
            <a:r>
              <a:rPr lang="en-CA" altLang="en-US" sz="2800" dirty="0"/>
              <a:t>Base-line absorption:</a:t>
            </a:r>
          </a:p>
          <a:p>
            <a:pPr lvl="2"/>
            <a:r>
              <a:rPr lang="en-CA" altLang="en-US" sz="2000" dirty="0"/>
              <a:t>Some rotational lines near the band centre are saturated (</a:t>
            </a:r>
            <a:r>
              <a:rPr lang="en-CA" altLang="en-US" sz="2000" dirty="0">
                <a:sym typeface="Symbol" panose="05050102010706020507" pitchFamily="18" charset="2"/>
              </a:rPr>
              <a:t> = 0) at their line centres</a:t>
            </a:r>
          </a:p>
          <a:p>
            <a:pPr lvl="2"/>
            <a:r>
              <a:rPr lang="en-CA" altLang="en-US" sz="2000" dirty="0">
                <a:sym typeface="Symbol" panose="05050102010706020507" pitchFamily="18" charset="2"/>
              </a:rPr>
              <a:t>Rotational lines away from the band centre are weakly absorbed</a:t>
            </a:r>
          </a:p>
          <a:p>
            <a:pPr lvl="2"/>
            <a:r>
              <a:rPr lang="en-CA" altLang="en-US" sz="2000" dirty="0">
                <a:sym typeface="Symbol" panose="05050102010706020507" pitchFamily="18" charset="2"/>
              </a:rPr>
              <a:t>This is due to the population of absorbing state a is given by </a:t>
            </a:r>
            <a:br>
              <a:rPr lang="en-CA" altLang="en-US" sz="2000" dirty="0">
                <a:sym typeface="Symbol" panose="05050102010706020507" pitchFamily="18" charset="2"/>
              </a:rPr>
            </a:br>
            <a:r>
              <a:rPr lang="en-CA" altLang="en-US" sz="2000" dirty="0">
                <a:sym typeface="Symbol" panose="05050102010706020507" pitchFamily="18" charset="2"/>
              </a:rPr>
              <a:t>N</a:t>
            </a:r>
            <a:r>
              <a:rPr lang="en-CA" altLang="en-US" sz="2000" baseline="-25000" dirty="0">
                <a:sym typeface="Symbol" panose="05050102010706020507" pitchFamily="18" charset="2"/>
              </a:rPr>
              <a:t>a</a:t>
            </a:r>
            <a:r>
              <a:rPr lang="en-CA" altLang="en-US" sz="2000" dirty="0">
                <a:sym typeface="Symbol" panose="05050102010706020507" pitchFamily="18" charset="2"/>
              </a:rPr>
              <a:t> = N(CO</a:t>
            </a:r>
            <a:r>
              <a:rPr lang="en-CA" altLang="en-US" sz="2000" baseline="-25000" dirty="0">
                <a:sym typeface="Symbol" panose="05050102010706020507" pitchFamily="18" charset="2"/>
              </a:rPr>
              <a:t>2</a:t>
            </a:r>
            <a:r>
              <a:rPr lang="en-CA" altLang="en-US" sz="2000" dirty="0">
                <a:sym typeface="Symbol" panose="05050102010706020507" pitchFamily="18" charset="2"/>
              </a:rPr>
              <a:t>) * </a:t>
            </a:r>
            <a:r>
              <a:rPr lang="en-CA" altLang="en-US" sz="2000" dirty="0" err="1">
                <a:sym typeface="Symbol" panose="05050102010706020507" pitchFamily="18" charset="2"/>
              </a:rPr>
              <a:t>exp</a:t>
            </a:r>
            <a:r>
              <a:rPr lang="en-CA" altLang="en-US" sz="2000" dirty="0">
                <a:sym typeface="Symbol" panose="05050102010706020507" pitchFamily="18" charset="2"/>
              </a:rPr>
              <a:t>(-(</a:t>
            </a:r>
            <a:r>
              <a:rPr lang="en-CA" altLang="en-US" sz="2000" dirty="0" err="1">
                <a:sym typeface="Symbol" panose="05050102010706020507" pitchFamily="18" charset="2"/>
              </a:rPr>
              <a:t>E</a:t>
            </a:r>
            <a:r>
              <a:rPr lang="en-CA" altLang="en-US" sz="2000" baseline="-25000" dirty="0" err="1">
                <a:sym typeface="Symbol" panose="05050102010706020507" pitchFamily="18" charset="2"/>
              </a:rPr>
              <a:t>g</a:t>
            </a:r>
            <a:r>
              <a:rPr lang="en-CA" altLang="en-US" sz="2000" dirty="0" err="1">
                <a:sym typeface="Symbol" panose="05050102010706020507" pitchFamily="18" charset="2"/>
              </a:rPr>
              <a:t>-E</a:t>
            </a:r>
            <a:r>
              <a:rPr lang="en-CA" altLang="en-US" sz="2000" baseline="-25000" dirty="0" err="1">
                <a:sym typeface="Symbol" panose="05050102010706020507" pitchFamily="18" charset="2"/>
              </a:rPr>
              <a:t>a</a:t>
            </a:r>
            <a:r>
              <a:rPr lang="en-CA" altLang="en-US" sz="2000" dirty="0">
                <a:sym typeface="Symbol" panose="05050102010706020507" pitchFamily="18" charset="2"/>
              </a:rPr>
              <a:t>)/(</a:t>
            </a:r>
            <a:r>
              <a:rPr lang="en-CA" altLang="en-US" sz="2000" dirty="0" err="1">
                <a:sym typeface="Symbol" panose="05050102010706020507" pitchFamily="18" charset="2"/>
              </a:rPr>
              <a:t>kT</a:t>
            </a:r>
            <a:r>
              <a:rPr lang="en-CA" altLang="en-US" sz="2000" dirty="0">
                <a:sym typeface="Symbol" panose="05050102010706020507" pitchFamily="18" charset="2"/>
              </a:rPr>
              <a:t>)  -- the Boltzmann distribution</a:t>
            </a:r>
          </a:p>
          <a:p>
            <a:endParaRPr lang="en-CA" altLang="en-US" sz="1050" dirty="0">
              <a:sym typeface="Symbol" panose="05050102010706020507" pitchFamily="18" charset="2"/>
            </a:endParaRPr>
          </a:p>
          <a:p>
            <a:r>
              <a:rPr lang="en-CA" altLang="en-US" sz="2800" dirty="0">
                <a:sym typeface="Symbol" panose="05050102010706020507" pitchFamily="18" charset="2"/>
              </a:rPr>
              <a:t>Increase CO</a:t>
            </a:r>
            <a:r>
              <a:rPr lang="en-CA" altLang="en-US" sz="2800" baseline="-25000" dirty="0">
                <a:sym typeface="Symbol" panose="05050102010706020507" pitchFamily="18" charset="2"/>
              </a:rPr>
              <a:t>2</a:t>
            </a:r>
            <a:r>
              <a:rPr lang="en-CA" altLang="en-US" sz="2800" dirty="0">
                <a:sym typeface="Symbol" panose="05050102010706020507" pitchFamily="18" charset="2"/>
              </a:rPr>
              <a:t> concentration:</a:t>
            </a:r>
          </a:p>
          <a:p>
            <a:pPr lvl="2"/>
            <a:r>
              <a:rPr lang="en-CA" altLang="en-US" sz="2000" dirty="0">
                <a:sym typeface="Symbol" panose="05050102010706020507" pitchFamily="18" charset="2"/>
              </a:rPr>
              <a:t>Saturated lines broaden to absorb farther from their line centres</a:t>
            </a:r>
          </a:p>
          <a:p>
            <a:pPr lvl="2"/>
            <a:r>
              <a:rPr lang="en-CA" altLang="en-US" sz="2000" dirty="0">
                <a:sym typeface="Symbol" panose="05050102010706020507" pitchFamily="18" charset="2"/>
              </a:rPr>
              <a:t>Rotational lines away from the band centre begin to have appreciable absorption</a:t>
            </a:r>
          </a:p>
          <a:p>
            <a:pPr lvl="2"/>
            <a:r>
              <a:rPr lang="en-CA" altLang="en-US" sz="2000" dirty="0" smtClean="0">
                <a:sym typeface="Symbol" panose="05050102010706020507" pitchFamily="18" charset="2"/>
              </a:rPr>
              <a:t>Altitude where =1 increases so that all </a:t>
            </a:r>
            <a:r>
              <a:rPr lang="en-CA" altLang="en-US" sz="2000" dirty="0">
                <a:sym typeface="Symbol" panose="05050102010706020507" pitchFamily="18" charset="2"/>
              </a:rPr>
              <a:t>radiate at temperatures less than the ground temperature</a:t>
            </a:r>
          </a:p>
          <a:p>
            <a:pPr lvl="2"/>
            <a:r>
              <a:rPr lang="en-CA" altLang="en-US" sz="2000" dirty="0">
                <a:sym typeface="Symbol" panose="05050102010706020507" pitchFamily="18" charset="2"/>
              </a:rPr>
              <a:t>Less radiation escapes to space  remainder heats system</a:t>
            </a:r>
            <a:endParaRPr lang="en-CA" altLang="en-US" sz="2000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›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81C0E-EA33-43C5-B183-BD8FB990BACD}" type="slidenum">
              <a:rPr lang="en-GB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Increase CO</a:t>
            </a:r>
            <a:r>
              <a:rPr lang="en-CA" sz="4000" baseline="-25000" dirty="0" smtClean="0"/>
              <a:t>2</a:t>
            </a:r>
            <a:r>
              <a:rPr lang="en-CA" sz="4000" dirty="0" smtClean="0"/>
              <a:t>, continue to increase absorption</a:t>
            </a:r>
            <a:endParaRPr lang="en-C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695E2-8A58-4AE2-A919-C9F6577B6E71}" type="slidenum">
              <a:rPr lang="en-GB" altLang="en-US" smtClean="0"/>
              <a:pPr>
                <a:defRPr/>
              </a:pPr>
              <a:t>63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3431704" y="40050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215680" y="4581128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663952" y="3068960"/>
            <a:ext cx="14401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079776" y="3284984"/>
            <a:ext cx="158417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6" y="1179043"/>
            <a:ext cx="7848872" cy="5652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3369" y="1580147"/>
            <a:ext cx="3288632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Even after “saturation”: 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Each line continues to broaden and absorb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Successive rotational lines, J,  become optically thick (</a:t>
            </a:r>
            <a:r>
              <a:rPr lang="en-CA" dirty="0" smtClean="0">
                <a:solidFill>
                  <a:srgbClr val="FF0000"/>
                </a:solidFill>
                <a:sym typeface="Symbol" panose="05050102010706020507" pitchFamily="18" charset="2"/>
              </a:rPr>
              <a:t></a:t>
            </a:r>
            <a:r>
              <a:rPr lang="en-CA" sz="12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J</a:t>
            </a:r>
            <a:r>
              <a:rPr lang="en-CA" dirty="0" smtClean="0">
                <a:solidFill>
                  <a:srgbClr val="FF0000"/>
                </a:solidFill>
                <a:sym typeface="Symbol" panose="05050102010706020507" pitchFamily="18" charset="2"/>
              </a:rPr>
              <a:t> &gt;1) as total CO</a:t>
            </a:r>
            <a:r>
              <a:rPr lang="en-CA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CA" dirty="0" smtClean="0">
                <a:solidFill>
                  <a:srgbClr val="FF0000"/>
                </a:solidFill>
                <a:sym typeface="Symbol" panose="05050102010706020507" pitchFamily="18" charset="2"/>
              </a:rPr>
              <a:t> density increases</a:t>
            </a:r>
            <a:endParaRPr lang="en-C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Increase CO2 </a:t>
            </a:r>
            <a:r>
              <a:rPr lang="en-CA" u="sng" dirty="0" smtClean="0"/>
              <a:t>throughout</a:t>
            </a:r>
            <a:r>
              <a:rPr lang="en-CA" dirty="0" smtClean="0"/>
              <a:t> atmosphere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8" y="1527885"/>
            <a:ext cx="6408712" cy="4525963"/>
          </a:xfrm>
        </p:spPr>
        <p:txBody>
          <a:bodyPr/>
          <a:lstStyle/>
          <a:p>
            <a:r>
              <a:rPr lang="en-CA" sz="2400" dirty="0" smtClean="0"/>
              <a:t>We have seen that it restricts surface radiation from escaping to space and leads to </a:t>
            </a:r>
            <a:r>
              <a:rPr lang="en-CA" sz="2400" dirty="0" err="1" smtClean="0"/>
              <a:t>T</a:t>
            </a:r>
            <a:r>
              <a:rPr lang="en-CA" sz="2400" baseline="-25000" dirty="0" err="1" smtClean="0">
                <a:sym typeface="Symbol" panose="05050102010706020507" pitchFamily="18" charset="2"/>
              </a:rPr>
              <a:t>troposphere</a:t>
            </a:r>
            <a:r>
              <a:rPr lang="en-CA" sz="2400" dirty="0" smtClean="0">
                <a:sym typeface="Symbol" panose="05050102010706020507" pitchFamily="18" charset="2"/>
              </a:rPr>
              <a:t> increasing</a:t>
            </a:r>
            <a:r>
              <a:rPr lang="en-CA" sz="2400" dirty="0" smtClean="0"/>
              <a:t>.</a:t>
            </a:r>
          </a:p>
          <a:p>
            <a:endParaRPr lang="en-CA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9682A-880A-4852-81FF-87DF8BDC9B03}" type="slidenum">
              <a:rPr lang="en-GB" altLang="en-US" smtClean="0"/>
              <a:pPr>
                <a:defRPr/>
              </a:pPr>
              <a:t>64</a:t>
            </a:fld>
            <a:endParaRPr lang="en-GB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56374" y="6309320"/>
            <a:ext cx="5228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/>
              <a:t>Hadley Centre Report, Dec 2003</a:t>
            </a:r>
          </a:p>
          <a:p>
            <a:r>
              <a:rPr lang="en-GB" sz="1400" dirty="0"/>
              <a:t>http://</a:t>
            </a:r>
            <a:r>
              <a:rPr lang="en-GB" sz="1400" dirty="0" smtClean="0"/>
              <a:t>www.met-office.gov.uk/research/hadleycentre/index.html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53180" y="1224715"/>
            <a:ext cx="4079324" cy="2900057"/>
            <a:chOff x="6553180" y="1224715"/>
            <a:chExt cx="4079324" cy="290005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48"/>
            <a:stretch/>
          </p:blipFill>
          <p:spPr bwMode="auto">
            <a:xfrm>
              <a:off x="6556374" y="1224715"/>
              <a:ext cx="4076130" cy="2276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46"/>
            <a:stretch/>
          </p:blipFill>
          <p:spPr bwMode="auto">
            <a:xfrm>
              <a:off x="6553180" y="3501008"/>
              <a:ext cx="4076130" cy="623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680176" y="3756480"/>
              <a:ext cx="1296144" cy="1912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977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53180" y="1224715"/>
            <a:ext cx="4079324" cy="2900057"/>
            <a:chOff x="6553180" y="1224715"/>
            <a:chExt cx="4079324" cy="2900057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48"/>
            <a:stretch/>
          </p:blipFill>
          <p:spPr bwMode="auto">
            <a:xfrm>
              <a:off x="6556374" y="1224715"/>
              <a:ext cx="4076130" cy="2276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46"/>
            <a:stretch/>
          </p:blipFill>
          <p:spPr bwMode="auto">
            <a:xfrm>
              <a:off x="6553180" y="3501008"/>
              <a:ext cx="4076130" cy="623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680176" y="3756480"/>
              <a:ext cx="1296144" cy="1912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Increase CO2 throughout atmosphere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9682A-880A-4852-81FF-87DF8BDC9B03}" type="slidenum">
              <a:rPr lang="en-GB" altLang="en-US" smtClean="0"/>
              <a:pPr>
                <a:defRPr/>
              </a:pPr>
              <a:t>65</a:t>
            </a:fld>
            <a:endParaRPr lang="en-GB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4" y="1224715"/>
            <a:ext cx="4076130" cy="513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56374" y="6309320"/>
            <a:ext cx="5228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/>
              <a:t>Hadley Centre Report, Dec 2003</a:t>
            </a:r>
          </a:p>
          <a:p>
            <a:r>
              <a:rPr lang="en-GB" sz="1400" dirty="0"/>
              <a:t>http://</a:t>
            </a:r>
            <a:r>
              <a:rPr lang="en-GB" sz="1400" dirty="0" smtClean="0"/>
              <a:t>www.met-office.gov.uk/research/hadleycentre/index.html</a:t>
            </a:r>
            <a:endParaRPr lang="en-GB" sz="14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44468" y="1527885"/>
            <a:ext cx="6408712" cy="4525963"/>
          </a:xfrm>
        </p:spPr>
        <p:txBody>
          <a:bodyPr/>
          <a:lstStyle/>
          <a:p>
            <a:r>
              <a:rPr lang="en-CA" sz="2400" dirty="0" smtClean="0"/>
              <a:t>We have seen that it restricts surface radiation from escaping to space and leads to </a:t>
            </a:r>
            <a:r>
              <a:rPr lang="en-CA" sz="2400" dirty="0" err="1" smtClean="0"/>
              <a:t>T</a:t>
            </a:r>
            <a:r>
              <a:rPr lang="en-CA" sz="2400" baseline="-25000" dirty="0" err="1" smtClean="0">
                <a:sym typeface="Symbol" panose="05050102010706020507" pitchFamily="18" charset="2"/>
              </a:rPr>
              <a:t>troposphere</a:t>
            </a:r>
            <a:r>
              <a:rPr lang="en-CA" sz="2400" dirty="0" smtClean="0">
                <a:sym typeface="Symbol" panose="05050102010706020507" pitchFamily="18" charset="2"/>
              </a:rPr>
              <a:t> increasing</a:t>
            </a:r>
            <a:r>
              <a:rPr lang="en-CA" sz="2400" dirty="0" smtClean="0"/>
              <a:t>.</a:t>
            </a:r>
          </a:p>
          <a:p>
            <a:endParaRPr lang="en-CA" sz="2000" dirty="0" smtClean="0"/>
          </a:p>
          <a:p>
            <a:r>
              <a:rPr lang="en-CA" sz="2400" dirty="0" smtClean="0"/>
              <a:t>But, what happens in the stratosphere where we have increased cooling to space (</a:t>
            </a:r>
            <a:r>
              <a:rPr lang="en-CA" sz="2400" dirty="0">
                <a:sym typeface="Symbol" panose="05050102010706020507" pitchFamily="18" charset="2"/>
              </a:rPr>
              <a:t>&lt;&lt;1 </a:t>
            </a:r>
            <a:r>
              <a:rPr lang="en-CA" sz="2400" dirty="0" smtClean="0">
                <a:sym typeface="Symbol" panose="05050102010706020507" pitchFamily="18" charset="2"/>
              </a:rPr>
              <a:t>so </a:t>
            </a:r>
            <a:r>
              <a:rPr lang="en-CA" sz="2400" dirty="0" smtClean="0"/>
              <a:t>more [CO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] increases cooling)</a:t>
            </a:r>
            <a:endParaRPr lang="en-CA" sz="2400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78" y="4221088"/>
            <a:ext cx="4172736" cy="261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Radiative</a:t>
            </a:r>
            <a:r>
              <a:rPr lang="en-CA" dirty="0" smtClean="0"/>
              <a:t> transfer and climate change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407529"/>
            <a:ext cx="11999495" cy="4525963"/>
          </a:xfrm>
        </p:spPr>
        <p:txBody>
          <a:bodyPr/>
          <a:lstStyle/>
          <a:p>
            <a:r>
              <a:rPr lang="en-CA" sz="2000" dirty="0" smtClean="0"/>
              <a:t>Greenhouse gases do not affect the incoming solar energy</a:t>
            </a:r>
          </a:p>
          <a:p>
            <a:endParaRPr lang="en-CA" sz="1200" dirty="0"/>
          </a:p>
          <a:p>
            <a:r>
              <a:rPr lang="en-CA" sz="2000" dirty="0" smtClean="0"/>
              <a:t>But they do absorb the outgoing long-wavelength energy the Earth is trying to radiate to space to cool.</a:t>
            </a:r>
          </a:p>
          <a:p>
            <a:endParaRPr lang="en-CA" sz="1200" dirty="0"/>
          </a:p>
          <a:p>
            <a:r>
              <a:rPr lang="en-CA" sz="2000" dirty="0" smtClean="0"/>
              <a:t>That means </a:t>
            </a:r>
            <a:r>
              <a:rPr lang="en-CA" sz="2000" dirty="0" smtClean="0">
                <a:sym typeface="Symbol" panose="05050102010706020507" pitchFamily="18" charset="2"/>
              </a:rPr>
              <a:t> &gt; 1 at the altitudes where these gases absorb.</a:t>
            </a:r>
          </a:p>
          <a:p>
            <a:endParaRPr lang="en-CA" sz="1200" dirty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They can transfer some of that energy to surrounding gas by collisions, or radiate it away.</a:t>
            </a:r>
          </a:p>
          <a:p>
            <a:endParaRPr lang="en-CA" sz="1200" dirty="0" smtClean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As long as  &gt; 1, that radiation will just be absorbed by a nearby greenhouse gas molecule</a:t>
            </a:r>
          </a:p>
          <a:p>
            <a:endParaRPr lang="en-CA" sz="1200" dirty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But photons in the upward direction see lower  than those going downward (since density is decreasing in altitude), so they travel farther upward than downward before being absorbed.</a:t>
            </a:r>
          </a:p>
          <a:p>
            <a:endParaRPr lang="en-CA" sz="1200" dirty="0" smtClean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Eventually they “diffuse” upward to the point where   1</a:t>
            </a:r>
            <a:endParaRPr lang="en-CA" sz="1200" dirty="0" smtClean="0">
              <a:sym typeface="Symbol" panose="05050102010706020507" pitchFamily="18" charset="2"/>
            </a:endParaRPr>
          </a:p>
          <a:p>
            <a:endParaRPr lang="en-CA" sz="1200" dirty="0" smtClean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From that point, they can escape to space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Radiative</a:t>
            </a:r>
            <a:r>
              <a:rPr lang="en-CA" dirty="0" smtClean="0"/>
              <a:t> transfer and climate change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407529"/>
            <a:ext cx="11999495" cy="4525963"/>
          </a:xfrm>
        </p:spPr>
        <p:txBody>
          <a:bodyPr/>
          <a:lstStyle/>
          <a:p>
            <a:endParaRPr lang="en-CA" sz="1200" dirty="0" smtClean="0">
              <a:sym typeface="Symbol" panose="05050102010706020507" pitchFamily="18" charset="2"/>
            </a:endParaRP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Eventually they “diffuse” upward to the point where   1</a:t>
            </a:r>
            <a:endParaRPr lang="en-CA" sz="1200" dirty="0" smtClean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endParaRPr lang="en-CA" sz="1200" dirty="0" smtClean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From that point, they can escape to space </a:t>
            </a:r>
          </a:p>
          <a:p>
            <a:endParaRPr lang="en-CA" sz="20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If the temperature of the atmosphere is also decreasing with altitude, the gas at the </a:t>
            </a:r>
            <a:r>
              <a:rPr lang="en-CA" sz="2000" dirty="0">
                <a:sym typeface="Symbol" panose="05050102010706020507" pitchFamily="18" charset="2"/>
              </a:rPr>
              <a:t>  </a:t>
            </a:r>
            <a:r>
              <a:rPr lang="en-CA" sz="2000" dirty="0" smtClean="0">
                <a:sym typeface="Symbol" panose="05050102010706020507" pitchFamily="18" charset="2"/>
              </a:rPr>
              <a:t>1</a:t>
            </a:r>
            <a:r>
              <a:rPr lang="en-CA" sz="1200" dirty="0">
                <a:sym typeface="Symbol" panose="05050102010706020507" pitchFamily="18" charset="2"/>
              </a:rPr>
              <a:t> </a:t>
            </a:r>
            <a:r>
              <a:rPr lang="en-CA" sz="2000" dirty="0" smtClean="0">
                <a:sym typeface="Symbol" panose="05050102010706020507" pitchFamily="18" charset="2"/>
              </a:rPr>
              <a:t>point will radiate fewer photons per second, (</a:t>
            </a:r>
            <a:r>
              <a:rPr lang="en-CA" sz="2000" dirty="0" err="1" smtClean="0">
                <a:sym typeface="Symbol" panose="05050102010706020507" pitchFamily="18" charset="2"/>
              </a:rPr>
              <a:t>T</a:t>
            </a:r>
            <a:r>
              <a:rPr lang="en-CA" sz="2000" baseline="-25000" dirty="0" err="1" smtClean="0">
                <a:sym typeface="Symbol" panose="05050102010706020507" pitchFamily="18" charset="2"/>
              </a:rPr>
              <a:t>atm</a:t>
            </a:r>
            <a:r>
              <a:rPr lang="en-CA" sz="2000" dirty="0" smtClean="0">
                <a:sym typeface="Symbol" panose="05050102010706020507" pitchFamily="18" charset="2"/>
              </a:rPr>
              <a:t>)</a:t>
            </a:r>
            <a:r>
              <a:rPr lang="en-CA" sz="2000" baseline="30000" dirty="0" smtClean="0">
                <a:sym typeface="Symbol" panose="05050102010706020507" pitchFamily="18" charset="2"/>
              </a:rPr>
              <a:t>4</a:t>
            </a:r>
            <a:r>
              <a:rPr lang="en-CA" sz="2000" dirty="0" smtClean="0">
                <a:sym typeface="Symbol" panose="05050102010706020507" pitchFamily="18" charset="2"/>
              </a:rPr>
              <a:t> into space</a:t>
            </a:r>
          </a:p>
          <a:p>
            <a:endParaRPr lang="en-CA" sz="1200" baseline="30000" dirty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The higher in altitude the   1 point, the greater the </a:t>
            </a:r>
            <a:r>
              <a:rPr lang="en-CA" sz="2000" dirty="0" err="1" smtClean="0">
                <a:sym typeface="Symbol" panose="05050102010706020507" pitchFamily="18" charset="2"/>
              </a:rPr>
              <a:t>radiative</a:t>
            </a:r>
            <a:r>
              <a:rPr lang="en-CA" sz="2000" dirty="0" smtClean="0">
                <a:sym typeface="Symbol" panose="05050102010706020507" pitchFamily="18" charset="2"/>
              </a:rPr>
              <a:t> “restriction”.</a:t>
            </a:r>
          </a:p>
          <a:p>
            <a:endParaRPr lang="en-CA" sz="1200" dirty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H</a:t>
            </a:r>
            <a:r>
              <a:rPr lang="en-CA" sz="2000" baseline="-25000" dirty="0" smtClean="0">
                <a:sym typeface="Symbol" panose="05050102010706020507" pitchFamily="18" charset="2"/>
              </a:rPr>
              <a:t>2</a:t>
            </a:r>
            <a:r>
              <a:rPr lang="en-CA" sz="2000" dirty="0" smtClean="0">
                <a:sym typeface="Symbol" panose="05050102010706020507" pitchFamily="18" charset="2"/>
              </a:rPr>
              <a:t>O is </a:t>
            </a:r>
            <a:r>
              <a:rPr lang="en-CA" sz="2000" dirty="0" err="1" smtClean="0">
                <a:sym typeface="Symbol" panose="05050102010706020507" pitchFamily="18" charset="2"/>
              </a:rPr>
              <a:t>precipitatable</a:t>
            </a:r>
            <a:r>
              <a:rPr lang="en-CA" sz="2000" dirty="0" smtClean="0">
                <a:sym typeface="Symbol" panose="05050102010706020507" pitchFamily="18" charset="2"/>
              </a:rPr>
              <a:t> and only present from the surface to about 3 km, where its mixing ratio drops sharply. So it radiates at a temperature near to the surface temperature</a:t>
            </a:r>
          </a:p>
          <a:p>
            <a:endParaRPr lang="en-CA" sz="1200" dirty="0"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CO</a:t>
            </a:r>
            <a:r>
              <a:rPr lang="en-CA" sz="2000" baseline="-25000" dirty="0" smtClean="0">
                <a:sym typeface="Symbol" panose="05050102010706020507" pitchFamily="18" charset="2"/>
              </a:rPr>
              <a:t>2</a:t>
            </a:r>
            <a:r>
              <a:rPr lang="en-CA" sz="2000" dirty="0" smtClean="0">
                <a:sym typeface="Symbol" panose="05050102010706020507" pitchFamily="18" charset="2"/>
              </a:rPr>
              <a:t> (not very chemically reactive or </a:t>
            </a:r>
            <a:r>
              <a:rPr lang="en-CA" sz="2000" dirty="0" err="1" smtClean="0">
                <a:sym typeface="Symbol" panose="05050102010706020507" pitchFamily="18" charset="2"/>
              </a:rPr>
              <a:t>precipitatable</a:t>
            </a:r>
            <a:r>
              <a:rPr lang="en-CA" sz="2000" dirty="0" smtClean="0">
                <a:sym typeface="Symbol" panose="05050102010706020507" pitchFamily="18" charset="2"/>
              </a:rPr>
              <a:t>) has the same mixing ratio from 0 to 80 km, and they reach their </a:t>
            </a:r>
            <a:r>
              <a:rPr lang="en-CA" sz="2000" dirty="0">
                <a:sym typeface="Symbol" panose="05050102010706020507" pitchFamily="18" charset="2"/>
              </a:rPr>
              <a:t>  1 </a:t>
            </a:r>
            <a:r>
              <a:rPr lang="en-CA" sz="2000" dirty="0" smtClean="0">
                <a:sym typeface="Symbol" panose="05050102010706020507" pitchFamily="18" charset="2"/>
              </a:rPr>
              <a:t>at 7 to 10 km where temperatures are &lt;&lt; surface temperature</a:t>
            </a:r>
          </a:p>
          <a:p>
            <a:endParaRPr lang="en-CA" sz="1200" dirty="0" smtClean="0"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Radiative</a:t>
            </a:r>
            <a:r>
              <a:rPr lang="en-CA" dirty="0" smtClean="0"/>
              <a:t> transfer and climate change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407529"/>
            <a:ext cx="11999495" cy="4525963"/>
          </a:xfrm>
        </p:spPr>
        <p:txBody>
          <a:bodyPr/>
          <a:lstStyle/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H</a:t>
            </a:r>
            <a:r>
              <a:rPr lang="en-CA" sz="2000" baseline="-25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O is </a:t>
            </a:r>
            <a:r>
              <a:rPr lang="en-CA" sz="20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precipitatable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and only present from the surface to about 3 km, where its mixing ratio drops sharply. So it radiates at a temperature near to the surface temperature</a:t>
            </a:r>
          </a:p>
          <a:p>
            <a:endParaRPr lang="en-CA" sz="12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CO</a:t>
            </a:r>
            <a:r>
              <a:rPr lang="en-CA" sz="2000" baseline="-25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(not very chemically reactive or </a:t>
            </a:r>
            <a:r>
              <a:rPr lang="en-CA" sz="20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precipitatable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) has the same mixing ratio from 0 to 80 km, and they reach their </a:t>
            </a:r>
            <a:r>
              <a:rPr lang="en-CA" sz="20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  1 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at 7 to 10 km where temperatures are &lt;&lt; surface temperature</a:t>
            </a:r>
          </a:p>
          <a:p>
            <a:endParaRPr lang="en-CA" sz="1200" dirty="0" smtClean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r>
              <a:rPr lang="en-CA" sz="2000" dirty="0" smtClean="0">
                <a:sym typeface="Symbol" panose="05050102010706020507" pitchFamily="18" charset="2"/>
              </a:rPr>
              <a:t>The CO</a:t>
            </a:r>
            <a:r>
              <a:rPr lang="en-CA" sz="2000" baseline="-25000" dirty="0" smtClean="0">
                <a:sym typeface="Symbol" panose="05050102010706020507" pitchFamily="18" charset="2"/>
              </a:rPr>
              <a:t>2</a:t>
            </a:r>
            <a:r>
              <a:rPr lang="en-CA" sz="2000" dirty="0" smtClean="0">
                <a:sym typeface="Symbol" panose="05050102010706020507" pitchFamily="18" charset="2"/>
              </a:rPr>
              <a:t> therefore radiates much less energy into space </a:t>
            </a:r>
            <a:r>
              <a:rPr lang="en-CA" sz="2000" dirty="0">
                <a:sym typeface="Symbol" panose="05050102010706020507" pitchFamily="18" charset="2"/>
              </a:rPr>
              <a:t>(T</a:t>
            </a:r>
            <a:r>
              <a:rPr lang="en-CA" sz="2000" baseline="-25000" dirty="0">
                <a:sym typeface="Symbol" panose="05050102010706020507" pitchFamily="18" charset="2"/>
              </a:rPr>
              <a:t>BB</a:t>
            </a:r>
            <a:r>
              <a:rPr lang="en-CA" sz="2000" dirty="0">
                <a:sym typeface="Symbol" panose="05050102010706020507" pitchFamily="18" charset="2"/>
              </a:rPr>
              <a:t> = 220 </a:t>
            </a:r>
            <a:r>
              <a:rPr lang="en-CA" sz="2000" dirty="0" smtClean="0">
                <a:sym typeface="Symbol" panose="05050102010706020507" pitchFamily="18" charset="2"/>
              </a:rPr>
              <a:t>K)</a:t>
            </a:r>
            <a:br>
              <a:rPr lang="en-CA" sz="2000" dirty="0" smtClean="0">
                <a:sym typeface="Symbol" panose="05050102010706020507" pitchFamily="18" charset="2"/>
              </a:rPr>
            </a:br>
            <a:r>
              <a:rPr lang="en-CA" sz="2000" dirty="0" smtClean="0">
                <a:sym typeface="Symbol" panose="05050102010706020507" pitchFamily="18" charset="2"/>
              </a:rPr>
              <a:t>than the water vapour (T</a:t>
            </a:r>
            <a:r>
              <a:rPr lang="en-CA" sz="2000" baseline="-25000" dirty="0" smtClean="0">
                <a:sym typeface="Symbol" panose="05050102010706020507" pitchFamily="18" charset="2"/>
              </a:rPr>
              <a:t>BB</a:t>
            </a:r>
            <a:r>
              <a:rPr lang="en-CA" sz="2000" dirty="0" smtClean="0">
                <a:sym typeface="Symbol" panose="05050102010706020507" pitchFamily="18" charset="2"/>
              </a:rPr>
              <a:t> = 260 K)</a:t>
            </a:r>
          </a:p>
          <a:p>
            <a:r>
              <a:rPr lang="en-CA" sz="2000" dirty="0" smtClean="0">
                <a:sym typeface="Symbol" panose="05050102010706020507" pitchFamily="18" charset="2"/>
              </a:rPr>
              <a:t>Additionally, CO</a:t>
            </a:r>
            <a:r>
              <a:rPr lang="en-CA" sz="2000" baseline="-25000" dirty="0" smtClean="0">
                <a:sym typeface="Symbol" panose="05050102010706020507" pitchFamily="18" charset="2"/>
              </a:rPr>
              <a:t>2</a:t>
            </a:r>
            <a:r>
              <a:rPr lang="en-CA" sz="2000" dirty="0" smtClean="0">
                <a:sym typeface="Symbol" panose="05050102010706020507" pitchFamily="18" charset="2"/>
              </a:rPr>
              <a:t> absorbs near the peak of the Earth’s blackbody radiation whereas H</a:t>
            </a:r>
            <a:r>
              <a:rPr lang="en-CA" sz="2000" baseline="-25000" dirty="0" smtClean="0">
                <a:sym typeface="Symbol" panose="05050102010706020507" pitchFamily="18" charset="2"/>
              </a:rPr>
              <a:t>2</a:t>
            </a:r>
            <a:r>
              <a:rPr lang="en-CA" sz="2000" dirty="0" smtClean="0">
                <a:sym typeface="Symbol" panose="05050102010706020507" pitchFamily="18" charset="2"/>
              </a:rPr>
              <a:t>O is off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Fig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77" y="4325068"/>
            <a:ext cx="3484026" cy="239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3294" y="5646821"/>
            <a:ext cx="19090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O and CH</a:t>
            </a:r>
            <a:r>
              <a:rPr lang="en-CA" baseline="-25000" dirty="0" smtClean="0">
                <a:solidFill>
                  <a:srgbClr val="FF0000"/>
                </a:solidFill>
              </a:rPr>
              <a:t>4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5983705" y="5831487"/>
            <a:ext cx="409589" cy="3113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409336" y="5121824"/>
            <a:ext cx="5609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</a:t>
            </a:r>
            <a:r>
              <a:rPr lang="en-CA" baseline="-25000" dirty="0" smtClean="0">
                <a:solidFill>
                  <a:srgbClr val="FF0000"/>
                </a:solidFill>
              </a:rPr>
              <a:t>3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>
            <a:off x="5101390" y="5306490"/>
            <a:ext cx="1307946" cy="553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409336" y="4587497"/>
            <a:ext cx="6491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O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>
            <a:off x="4675760" y="4772163"/>
            <a:ext cx="1733576" cy="337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742091" y="4752492"/>
            <a:ext cx="7935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r>
              <a:rPr lang="en-CA" dirty="0" smtClean="0">
                <a:solidFill>
                  <a:srgbClr val="FF0000"/>
                </a:solidFill>
              </a:rPr>
              <a:t>O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>
            <a:off x="2535682" y="4937158"/>
            <a:ext cx="945455" cy="51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742091" y="5338605"/>
            <a:ext cx="7935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CO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>
            <a:off x="2535682" y="5523271"/>
            <a:ext cx="1387899" cy="97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77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Radiative</a:t>
            </a:r>
            <a:r>
              <a:rPr lang="en-CA" dirty="0" smtClean="0"/>
              <a:t> transfer and climate change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407529"/>
            <a:ext cx="11999495" cy="4525963"/>
          </a:xfrm>
        </p:spPr>
        <p:txBody>
          <a:bodyPr/>
          <a:lstStyle/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H</a:t>
            </a:r>
            <a:r>
              <a:rPr lang="en-CA" sz="2000" baseline="-25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O is </a:t>
            </a:r>
            <a:r>
              <a:rPr lang="en-CA" sz="20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precipitatable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and only present from the surface to about 3 km, where its mixing ratio drops sharply. So it radiates at a temperature near to the surface temperature</a:t>
            </a:r>
          </a:p>
          <a:p>
            <a:endParaRPr lang="en-CA" sz="12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CO</a:t>
            </a:r>
            <a:r>
              <a:rPr lang="en-CA" sz="2000" baseline="-25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(not very chemically reactive or </a:t>
            </a:r>
            <a:r>
              <a:rPr lang="en-CA" sz="20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precipitatable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) has the same mixing ratio from 0 to 80 km, and they reach their </a:t>
            </a:r>
            <a:r>
              <a:rPr lang="en-CA" sz="20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  1 </a:t>
            </a:r>
            <a:r>
              <a:rPr lang="en-CA" sz="20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at 7 to 10 km where temperatures are &lt;&lt; surface temperature</a:t>
            </a:r>
          </a:p>
          <a:p>
            <a:endParaRPr lang="en-CA" sz="1200" dirty="0" smtClean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r>
              <a:rPr lang="en-CA" sz="2000" dirty="0">
                <a:sym typeface="Symbol" panose="05050102010706020507" pitchFamily="18" charset="2"/>
              </a:rPr>
              <a:t>The CO</a:t>
            </a:r>
            <a:r>
              <a:rPr lang="en-CA" sz="2000" baseline="-25000" dirty="0">
                <a:sym typeface="Symbol" panose="05050102010706020507" pitchFamily="18" charset="2"/>
              </a:rPr>
              <a:t>2</a:t>
            </a:r>
            <a:r>
              <a:rPr lang="en-CA" sz="2000" dirty="0">
                <a:sym typeface="Symbol" panose="05050102010706020507" pitchFamily="18" charset="2"/>
              </a:rPr>
              <a:t> therefore radiates much less energy into space (T</a:t>
            </a:r>
            <a:r>
              <a:rPr lang="en-CA" sz="2000" baseline="-25000" dirty="0">
                <a:sym typeface="Symbol" panose="05050102010706020507" pitchFamily="18" charset="2"/>
              </a:rPr>
              <a:t>BB</a:t>
            </a:r>
            <a:r>
              <a:rPr lang="en-CA" sz="2000" dirty="0">
                <a:sym typeface="Symbol" panose="05050102010706020507" pitchFamily="18" charset="2"/>
              </a:rPr>
              <a:t> = 220 K)</a:t>
            </a:r>
            <a:br>
              <a:rPr lang="en-CA" sz="2000" dirty="0">
                <a:sym typeface="Symbol" panose="05050102010706020507" pitchFamily="18" charset="2"/>
              </a:rPr>
            </a:br>
            <a:r>
              <a:rPr lang="en-CA" sz="2000" dirty="0">
                <a:sym typeface="Symbol" panose="05050102010706020507" pitchFamily="18" charset="2"/>
              </a:rPr>
              <a:t>than the water vapour (T</a:t>
            </a:r>
            <a:r>
              <a:rPr lang="en-CA" sz="2000" baseline="-25000" dirty="0">
                <a:sym typeface="Symbol" panose="05050102010706020507" pitchFamily="18" charset="2"/>
              </a:rPr>
              <a:t>BB</a:t>
            </a:r>
            <a:r>
              <a:rPr lang="en-CA" sz="2000" dirty="0">
                <a:sym typeface="Symbol" panose="05050102010706020507" pitchFamily="18" charset="2"/>
              </a:rPr>
              <a:t> = 260 K)</a:t>
            </a:r>
          </a:p>
          <a:p>
            <a:r>
              <a:rPr lang="en-CA" sz="2000" dirty="0">
                <a:sym typeface="Symbol" panose="05050102010706020507" pitchFamily="18" charset="2"/>
              </a:rPr>
              <a:t>Additionally, CO</a:t>
            </a:r>
            <a:r>
              <a:rPr lang="en-CA" sz="2000" baseline="-25000" dirty="0">
                <a:sym typeface="Symbol" panose="05050102010706020507" pitchFamily="18" charset="2"/>
              </a:rPr>
              <a:t>2</a:t>
            </a:r>
            <a:r>
              <a:rPr lang="en-CA" sz="2000" dirty="0">
                <a:sym typeface="Symbol" panose="05050102010706020507" pitchFamily="18" charset="2"/>
              </a:rPr>
              <a:t> absorbs near the peak of the Earth’s blackbody radiation whereas H</a:t>
            </a:r>
            <a:r>
              <a:rPr lang="en-CA" sz="2000" baseline="-25000" dirty="0">
                <a:sym typeface="Symbol" panose="05050102010706020507" pitchFamily="18" charset="2"/>
              </a:rPr>
              <a:t>2</a:t>
            </a:r>
            <a:r>
              <a:rPr lang="en-CA" sz="2000" dirty="0">
                <a:sym typeface="Symbol" panose="05050102010706020507" pitchFamily="18" charset="2"/>
              </a:rPr>
              <a:t>O is off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0C3CA-5E4B-4653-B713-A6A876B48D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Fig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77" y="4325068"/>
            <a:ext cx="3484026" cy="239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9336" y="5121824"/>
            <a:ext cx="5609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</a:t>
            </a:r>
            <a:r>
              <a:rPr lang="en-CA" baseline="-25000" dirty="0" smtClean="0">
                <a:solidFill>
                  <a:srgbClr val="FF0000"/>
                </a:solidFill>
              </a:rPr>
              <a:t>3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>
            <a:off x="5109411" y="5306490"/>
            <a:ext cx="1299925" cy="709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742091" y="5338605"/>
            <a:ext cx="7935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CO</a:t>
            </a:r>
            <a:r>
              <a:rPr lang="en-CA" baseline="-25000" dirty="0" smtClean="0">
                <a:solidFill>
                  <a:srgbClr val="FF0000"/>
                </a:solidFill>
              </a:rPr>
              <a:t>2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>
            <a:off x="2535682" y="5523271"/>
            <a:ext cx="1426718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211184" y="4923106"/>
            <a:ext cx="473992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Note O</a:t>
            </a:r>
            <a:r>
              <a:rPr lang="en-CA" sz="1600" baseline="-25000" dirty="0" smtClean="0">
                <a:solidFill>
                  <a:srgbClr val="FF0000"/>
                </a:solidFill>
              </a:rPr>
              <a:t>3</a:t>
            </a:r>
            <a:r>
              <a:rPr lang="en-CA" sz="1600" dirty="0" smtClean="0">
                <a:solidFill>
                  <a:srgbClr val="FF0000"/>
                </a:solidFill>
              </a:rPr>
              <a:t> radiates to space in lower stratosphere where </a:t>
            </a:r>
            <a:r>
              <a:rPr lang="en-CA" sz="1600" dirty="0" err="1" smtClean="0">
                <a:solidFill>
                  <a:srgbClr val="FF0000"/>
                </a:solidFill>
              </a:rPr>
              <a:t>T</a:t>
            </a:r>
            <a:r>
              <a:rPr lang="en-CA" sz="1600" baseline="-25000" dirty="0" err="1" smtClean="0">
                <a:solidFill>
                  <a:srgbClr val="FF0000"/>
                </a:solidFill>
              </a:rPr>
              <a:t>stratosphere</a:t>
            </a:r>
            <a:r>
              <a:rPr lang="en-CA" sz="1600" dirty="0" smtClean="0">
                <a:solidFill>
                  <a:srgbClr val="FF0000"/>
                </a:solidFill>
              </a:rPr>
              <a:t> &gt; </a:t>
            </a:r>
            <a:r>
              <a:rPr lang="en-CA" sz="1600" dirty="0" err="1" smtClean="0">
                <a:solidFill>
                  <a:srgbClr val="FF0000"/>
                </a:solidFill>
              </a:rPr>
              <a:t>T</a:t>
            </a:r>
            <a:r>
              <a:rPr lang="en-CA" sz="1600" baseline="-25000" dirty="0" err="1" smtClean="0">
                <a:solidFill>
                  <a:srgbClr val="FF0000"/>
                </a:solidFill>
              </a:rPr>
              <a:t>tropopause</a:t>
            </a:r>
            <a:r>
              <a:rPr lang="en-CA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CA" sz="1600" dirty="0" smtClean="0">
                <a:solidFill>
                  <a:srgbClr val="FF0000"/>
                </a:solidFill>
              </a:rPr>
              <a:t>And </a:t>
            </a:r>
            <a:r>
              <a:rPr lang="en-CA" sz="1600" dirty="0" err="1" smtClean="0">
                <a:solidFill>
                  <a:srgbClr val="FF0000"/>
                </a:solidFill>
              </a:rPr>
              <a:t>T</a:t>
            </a:r>
            <a:r>
              <a:rPr lang="en-CA" sz="1600" baseline="-25000" dirty="0" err="1" smtClean="0">
                <a:solidFill>
                  <a:srgbClr val="FF0000"/>
                </a:solidFill>
              </a:rPr>
              <a:t>stratosphere</a:t>
            </a:r>
            <a:r>
              <a:rPr lang="en-CA" sz="1600" dirty="0" smtClean="0">
                <a:solidFill>
                  <a:srgbClr val="FF0000"/>
                </a:solidFill>
              </a:rPr>
              <a:t> &gt; T</a:t>
            </a:r>
            <a:r>
              <a:rPr lang="en-CA" sz="1600" baseline="-25000" dirty="0" smtClean="0">
                <a:solidFill>
                  <a:srgbClr val="FF0000"/>
                </a:solidFill>
              </a:rPr>
              <a:t>7 km</a:t>
            </a:r>
            <a:r>
              <a:rPr lang="en-CA" sz="1600" dirty="0" smtClean="0">
                <a:solidFill>
                  <a:srgbClr val="FF0000"/>
                </a:solidFill>
              </a:rPr>
              <a:t> the T where CO</a:t>
            </a:r>
            <a:r>
              <a:rPr lang="en-CA" sz="1600" baseline="-25000" dirty="0" smtClean="0">
                <a:solidFill>
                  <a:srgbClr val="FF0000"/>
                </a:solidFill>
              </a:rPr>
              <a:t>2</a:t>
            </a:r>
            <a:r>
              <a:rPr lang="en-CA" sz="1600" dirty="0" smtClean="0">
                <a:solidFill>
                  <a:srgbClr val="FF0000"/>
                </a:solidFill>
              </a:rPr>
              <a:t> radiates</a:t>
            </a:r>
            <a:endParaRPr lang="nb-NO" sz="16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F51CB-7B56-4F07-A89A-6ADC68BF04D7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 how does </a:t>
            </a:r>
            <a:r>
              <a:rPr lang="en-US" altLang="en-US" i="1" smtClean="0"/>
              <a:t>this</a:t>
            </a:r>
            <a:r>
              <a:rPr lang="en-US" altLang="en-US" smtClean="0"/>
              <a:t> help</a:t>
            </a:r>
            <a:endParaRPr lang="en-GB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6833" y="1231901"/>
                <a:ext cx="11016230" cy="5068887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So, the beam problem is simple, and we can go from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radiance</a:t>
                </a:r>
                <a:r>
                  <a:rPr lang="en-US" altLang="en-US" sz="2400" dirty="0"/>
                  <a:t> to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flux irradiance </a:t>
                </a:r>
                <a:r>
                  <a:rPr lang="en-US" altLang="en-US" sz="2400" dirty="0"/>
                  <a:t>easily (only 2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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’s are present, so integration of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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disappears and we take only the 2 values of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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).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We can treat this like 2 beams moving at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approximately 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53</a:t>
                </a:r>
                <a:r>
                  <a:rPr lang="en-US" altLang="en-US" sz="2400" baseline="30000" dirty="0">
                    <a:sym typeface="Symbol" panose="05050102010706020507" pitchFamily="18" charset="2"/>
                  </a:rPr>
                  <a:t>o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</a:t>
                </a:r>
                <a:endParaRPr lang="en-US" altLang="en-US" sz="240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To avoid the complication with angle, we can view it as a vertical beam problem, where the “vertical” optical depth is scaled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</m:acc>
                  </m:oMath>
                </a14:m>
                <a:endParaRPr lang="en-US" altLang="en-US" sz="240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120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1200" dirty="0" smtClean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 smtClean="0">
                    <a:sym typeface="Symbol" panose="05050102010706020507" pitchFamily="18" charset="2"/>
                  </a:rPr>
                  <a:t>So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we can reformulate the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Schwarzschild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equation (and all subsequent equations) directly into flux using a vertical paths with optical depth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: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 smtClean="0">
                    <a:sym typeface="Symbol" panose="05050102010706020507" pitchFamily="18" charset="2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CA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𝑜𝑟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Sup>
                      <m:sSubSupPr>
                        <m:ctrlPr>
                          <a:rPr lang="en-CA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CA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  <m:sub>
                        <m:r>
                          <a:rPr lang="en-CA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sub>
                      <m:sup>
                        <m:r>
                          <a:rPr lang="en-CA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bSup>
                    <m:r>
                      <a:rPr lang="en-CA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≈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CA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66</m:t>
                    </m:r>
                    <m:sSub>
                      <m:sSubPr>
                        <m:ctrlPr>
                          <a:rPr lang="en-CA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CA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𝜏</m:t>
                        </m:r>
                      </m:e>
                      <m:sub>
                        <m:r>
                          <a:rPr lang="en-CA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ym typeface="Symbol" panose="05050102010706020507" pitchFamily="18" charset="2"/>
                  </a:rPr>
                  <a:t> </a:t>
                </a:r>
                <a:endParaRPr lang="en-US" altLang="en-US" sz="2800" dirty="0"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37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6833" y="1231901"/>
                <a:ext cx="11016230" cy="5068887"/>
              </a:xfrm>
              <a:blipFill rotWithShape="0">
                <a:blip r:embed="rId4"/>
                <a:stretch>
                  <a:fillRect l="-719" t="-1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7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97611"/>
              </p:ext>
            </p:extLst>
          </p:nvPr>
        </p:nvGraphicFramePr>
        <p:xfrm>
          <a:off x="3974294" y="5014913"/>
          <a:ext cx="10810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5" imgW="609600" imgH="419100" progId="Equation.3">
                  <p:embed/>
                </p:oleObj>
              </mc:Choice>
              <mc:Fallback>
                <p:oleObj name="Equation" r:id="rId5" imgW="60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294" y="5014913"/>
                        <a:ext cx="10810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8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DC4BD3-918E-4840-9E1E-5D705AE1D8A2}" type="slidenum">
              <a:rPr lang="en-US" altLang="en-US" sz="105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Remember integrating over spectral intervals</a:t>
            </a:r>
            <a:endParaRPr lang="en-GB" altLang="en-US" sz="3000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/>
          </p:nvPr>
        </p:nvGraphicFramePr>
        <p:xfrm>
          <a:off x="3359696" y="1916832"/>
          <a:ext cx="5564830" cy="91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Formel" r:id="rId4" imgW="2387520" imgH="393480" progId="Equation.3">
                  <p:embed/>
                </p:oleObj>
              </mc:Choice>
              <mc:Fallback>
                <p:oleObj name="Formel" r:id="rId4" imgW="2387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1916832"/>
                        <a:ext cx="5564830" cy="916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06948" y="3140316"/>
            <a:ext cx="5669756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And we can use the fact that at long wavelengths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we are on the gentle slope of the blackbody curves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So </a:t>
            </a:r>
            <a:r>
              <a:rPr lang="en-US" altLang="en-US" sz="1800" i="1" dirty="0">
                <a:solidFill>
                  <a:srgbClr val="000000"/>
                </a:solidFill>
              </a:rPr>
              <a:t>B</a:t>
            </a:r>
            <a:r>
              <a:rPr lang="en-US" altLang="en-US" sz="1800" i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1800" i="1" dirty="0">
                <a:solidFill>
                  <a:srgbClr val="000000"/>
                </a:solidFill>
                <a:sym typeface="Symbol" panose="05050102010706020507" pitchFamily="18" charset="2"/>
              </a:rPr>
              <a:t>(T)</a:t>
            </a:r>
            <a:r>
              <a:rPr lang="en-US" altLang="en-US" sz="1800" dirty="0">
                <a:solidFill>
                  <a:srgbClr val="000000"/>
                </a:solidFill>
                <a:sym typeface="Symbol" panose="05050102010706020507" pitchFamily="18" charset="2"/>
              </a:rPr>
              <a:t>  constant over </a:t>
            </a:r>
            <a:r>
              <a:rPr lang="en-US" altLang="en-US" sz="1800" i="1" dirty="0">
                <a:solidFill>
                  <a:srgbClr val="000000"/>
                </a:solidFill>
                <a:sym typeface="Symbol" panose="05050102010706020507" pitchFamily="18" charset="2"/>
              </a:rPr>
              <a:t></a:t>
            </a:r>
            <a:br>
              <a:rPr lang="en-US" altLang="en-US" sz="1800" i="1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altLang="en-US" sz="1800" dirty="0">
                <a:solidFill>
                  <a:srgbClr val="000000"/>
                </a:solidFill>
                <a:sym typeface="Symbol" panose="05050102010706020507" pitchFamily="18" charset="2"/>
              </a:rPr>
              <a:t>so that:</a:t>
            </a:r>
            <a:endParaRPr lang="en-US" altLang="en-US" sz="1800" i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>
            <p:extLst/>
          </p:nvPr>
        </p:nvGraphicFramePr>
        <p:xfrm>
          <a:off x="4745831" y="4785896"/>
          <a:ext cx="2591991" cy="7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6" imgW="1396394" imgH="393529" progId="Equation.3">
                  <p:embed/>
                </p:oleObj>
              </mc:Choice>
              <mc:Fallback>
                <p:oleObj name="Equation" r:id="rId6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831" y="4785896"/>
                        <a:ext cx="2591991" cy="731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7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532BE-4E06-4941-A065-D42B386AAC1E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898" y="257299"/>
            <a:ext cx="8846786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Our upward and downward flux</a:t>
            </a:r>
            <a:br>
              <a:rPr lang="en-US" altLang="en-US" sz="3600" dirty="0"/>
            </a:br>
            <a:r>
              <a:rPr lang="en-US" altLang="en-US" sz="3600" dirty="0"/>
              <a:t>Integrated over angle and </a:t>
            </a:r>
            <a:r>
              <a:rPr lang="en-US" altLang="en-US" sz="3600" dirty="0" smtClean="0"/>
              <a:t>wavelength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Using the diffuse, 2-stream approximation</a:t>
            </a:r>
            <a:endParaRPr lang="en-GB" alt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54898" y="2276872"/>
          <a:ext cx="8537646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Formel" r:id="rId4" imgW="3911400" imgH="1307880" progId="Equation.3">
                  <p:embed/>
                </p:oleObj>
              </mc:Choice>
              <mc:Fallback>
                <p:oleObj name="Formel" r:id="rId4" imgW="3911400" imgH="1307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4898" y="2276872"/>
                        <a:ext cx="8537646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99656" y="51518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000000"/>
                </a:solidFill>
              </a:rPr>
              <a:t>All that is left is to look at the integral in altitude, d</a:t>
            </a:r>
            <a:r>
              <a:rPr lang="en-CA" dirty="0" smtClean="0">
                <a:solidFill>
                  <a:srgbClr val="000000"/>
                </a:solidFill>
                <a:sym typeface="Symbol" panose="05050102010706020507" pitchFamily="18" charset="2"/>
              </a:rPr>
              <a:t>. 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3164</Words>
  <Application>Microsoft Office PowerPoint</Application>
  <PresentationFormat>Widescreen</PresentationFormat>
  <Paragraphs>610</Paragraphs>
  <Slides>69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Symbol</vt:lpstr>
      <vt:lpstr>Office Theme</vt:lpstr>
      <vt:lpstr>1_Default Design</vt:lpstr>
      <vt:lpstr>2_Default Design</vt:lpstr>
      <vt:lpstr>3_Default Design</vt:lpstr>
      <vt:lpstr>4_Default Design</vt:lpstr>
      <vt:lpstr>Default Design</vt:lpstr>
      <vt:lpstr>6_Default Design</vt:lpstr>
      <vt:lpstr>Équation</vt:lpstr>
      <vt:lpstr>Equation</vt:lpstr>
      <vt:lpstr>Formel</vt:lpstr>
      <vt:lpstr>Long wavelength heating/cooling</vt:lpstr>
      <vt:lpstr>Last time: Long Wavelength approximations</vt:lpstr>
      <vt:lpstr>Can re-write as:</vt:lpstr>
      <vt:lpstr>Integration difficulties</vt:lpstr>
      <vt:lpstr>But, only beams with  1 actually interact with the layer no matter what the angle or wavelength!</vt:lpstr>
      <vt:lpstr>Carrying through the diffuse, 2-stream approximation  (that only =1 contributes to the integral)</vt:lpstr>
      <vt:lpstr>So how does this help</vt:lpstr>
      <vt:lpstr>Remember integrating over spectral intervals</vt:lpstr>
      <vt:lpstr>Our upward and downward flux Integrated over angle and wavelength Using the diffuse, 2-stream approximation</vt:lpstr>
      <vt:lpstr>Today: The heating and cooling rates</vt:lpstr>
      <vt:lpstr>Can use these to calculate long-wavelength heating and cooling</vt:lpstr>
      <vt:lpstr>Apply to LW Heating and Cooling Averaged over a spectral interval </vt:lpstr>
      <vt:lpstr>Apply to LW Heating and Cooling</vt:lpstr>
      <vt:lpstr>Apply to LW Heating and Cooling</vt:lpstr>
      <vt:lpstr>Apply to LW Heating and Cooling</vt:lpstr>
      <vt:lpstr>Apply to LW Heating and Cooling</vt:lpstr>
      <vt:lpstr>Apply to LW Heating and Cooling</vt:lpstr>
      <vt:lpstr>LW Heating and Cooling</vt:lpstr>
      <vt:lpstr>LW Heating and Cooling</vt:lpstr>
      <vt:lpstr>Interpretation</vt:lpstr>
      <vt:lpstr>Cooling to Space Approximation</vt:lpstr>
      <vt:lpstr>Radiative Cooling and Heating Rates per Species</vt:lpstr>
      <vt:lpstr>Newtonian Cooling</vt:lpstr>
      <vt:lpstr>Newtonian Cooling Spring</vt:lpstr>
      <vt:lpstr>Can we actually use this Radiative Transfer stuff?</vt:lpstr>
      <vt:lpstr>We have always asked what is L(zE)?</vt:lpstr>
      <vt:lpstr>Nadir Viewing</vt:lpstr>
      <vt:lpstr>Looks through an atmosphere that has  transmittance, or A=1-  absorptance</vt:lpstr>
      <vt:lpstr>Blackbody curves give Tg</vt:lpstr>
      <vt:lpstr>Atmospheric temperature</vt:lpstr>
      <vt:lpstr>Integrate over isothermal atmosphere</vt:lpstr>
      <vt:lpstr>Why the B(To)*A term?</vt:lpstr>
      <vt:lpstr>Remember Absorptance looks like</vt:lpstr>
      <vt:lpstr>So for absorption line we see</vt:lpstr>
      <vt:lpstr>So for saturated absorption we see</vt:lpstr>
      <vt:lpstr>What about more complicated atmospheres: 2 temperatures</vt:lpstr>
      <vt:lpstr>Virtually the same problem in 2 steps</vt:lpstr>
      <vt:lpstr>Virtually the same problem-details</vt:lpstr>
      <vt:lpstr>Interpretation</vt:lpstr>
      <vt:lpstr>Example, take To&lt;T1&lt;Tg</vt:lpstr>
      <vt:lpstr>Detailed explanation of this radiance</vt:lpstr>
      <vt:lpstr>Can approximate using equivalent width</vt:lpstr>
      <vt:lpstr>Can approximate using equivalent width</vt:lpstr>
      <vt:lpstr>Can approximate using equivalent width</vt:lpstr>
      <vt:lpstr>Can approximate using equivalent width</vt:lpstr>
      <vt:lpstr>Can approximate using equivalent width</vt:lpstr>
      <vt:lpstr>Example, take To&lt;T1&lt;Tg</vt:lpstr>
      <vt:lpstr>Real Earth Spectrum</vt:lpstr>
      <vt:lpstr>Real Earth Spectrum</vt:lpstr>
      <vt:lpstr>Radiation Transfer and Climate Change</vt:lpstr>
      <vt:lpstr>How does all this enter into climate and climate change?</vt:lpstr>
      <vt:lpstr>Greenhouse effect!</vt:lpstr>
      <vt:lpstr>Greenhouse effect</vt:lpstr>
      <vt:lpstr>Greenhouse effect</vt:lpstr>
      <vt:lpstr>Can see the effect</vt:lpstr>
      <vt:lpstr>PowerPoint Presentation</vt:lpstr>
      <vt:lpstr>PowerPoint Presentation</vt:lpstr>
      <vt:lpstr>PowerPoint Presentation</vt:lpstr>
      <vt:lpstr>PowerPoint Presentation</vt:lpstr>
      <vt:lpstr>Radiative forcing of gas (I)</vt:lpstr>
      <vt:lpstr>All this means….</vt:lpstr>
      <vt:lpstr>The Physical Basis for CO2 Induced Climate Change</vt:lpstr>
      <vt:lpstr>Increase CO2, continue to increase absorption</vt:lpstr>
      <vt:lpstr>Increase CO2 throughout atmosphere</vt:lpstr>
      <vt:lpstr>Increase CO2 throughout atmosphere</vt:lpstr>
      <vt:lpstr>Radiative transfer and climate change</vt:lpstr>
      <vt:lpstr>Radiative transfer and climate change</vt:lpstr>
      <vt:lpstr>Radiative transfer and climate change</vt:lpstr>
      <vt:lpstr>Radiative transfer and climate change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wavelength heating/cooling</dc:title>
  <dc:creator>Patrick Joseph Espy</dc:creator>
  <cp:lastModifiedBy>Patrick Joseph Espy</cp:lastModifiedBy>
  <cp:revision>47</cp:revision>
  <cp:lastPrinted>2021-05-02T22:01:06Z</cp:lastPrinted>
  <dcterms:created xsi:type="dcterms:W3CDTF">2020-04-21T09:03:29Z</dcterms:created>
  <dcterms:modified xsi:type="dcterms:W3CDTF">2021-05-02T22:08:37Z</dcterms:modified>
</cp:coreProperties>
</file>